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85" r:id="rId6"/>
    <p:sldMasterId id="2147493520" r:id="rId7"/>
  </p:sldMasterIdLst>
  <p:notesMasterIdLst>
    <p:notesMasterId r:id="rId18"/>
  </p:notesMasterIdLst>
  <p:handoutMasterIdLst>
    <p:handoutMasterId r:id="rId19"/>
  </p:handoutMasterIdLst>
  <p:sldIdLst>
    <p:sldId id="271" r:id="rId8"/>
    <p:sldId id="285" r:id="rId9"/>
    <p:sldId id="286" r:id="rId10"/>
    <p:sldId id="287" r:id="rId11"/>
    <p:sldId id="289" r:id="rId12"/>
    <p:sldId id="295" r:id="rId13"/>
    <p:sldId id="291" r:id="rId14"/>
    <p:sldId id="292" r:id="rId15"/>
    <p:sldId id="294" r:id="rId16"/>
    <p:sldId id="288"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5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ior, David" initials="PD" lastIdx="4" clrIdx="0">
    <p:extLst>
      <p:ext uri="{19B8F6BF-5375-455C-9EA6-DF929625EA0E}">
        <p15:presenceInfo xmlns:p15="http://schemas.microsoft.com/office/powerpoint/2012/main" userId="S::david.prior@falmouth.ac.uk::31af7202-a8e0-48cc-950e-ef34ef901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B425"/>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614" autoAdjust="0"/>
    <p:restoredTop sz="79983" autoAdjust="0"/>
  </p:normalViewPr>
  <p:slideViewPr>
    <p:cSldViewPr snapToGrid="0" snapToObjects="1">
      <p:cViewPr>
        <p:scale>
          <a:sx n="123" d="100"/>
          <a:sy n="123" d="100"/>
        </p:scale>
        <p:origin x="144" y="144"/>
      </p:cViewPr>
      <p:guideLst>
        <p:guide orient="horz" pos="3240"/>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showGuides="1">
      <p:cViewPr varScale="1">
        <p:scale>
          <a:sx n="128" d="100"/>
          <a:sy n="128" d="100"/>
        </p:scale>
        <p:origin x="326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875ABB-F783-DB41-A8B2-AE9E85C07E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82F0B92-47C0-7541-A3EA-B041AA307A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742C7F-C3F9-3B45-A533-4C312D6CB29D}" type="datetimeFigureOut">
              <a:rPr lang="en-US" smtClean="0"/>
              <a:t>2/27/20</a:t>
            </a:fld>
            <a:endParaRPr lang="en-US"/>
          </a:p>
        </p:txBody>
      </p:sp>
      <p:sp>
        <p:nvSpPr>
          <p:cNvPr id="4" name="Footer Placeholder 3">
            <a:extLst>
              <a:ext uri="{FF2B5EF4-FFF2-40B4-BE49-F238E27FC236}">
                <a16:creationId xmlns:a16="http://schemas.microsoft.com/office/drawing/2014/main" id="{3F9A3CB1-FF0E-B347-9B48-8B89680BE6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DB40D0-B4DF-394D-B209-42937FD17D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CD5B05-DB97-534C-8134-711D149D35FD}" type="slidenum">
              <a:rPr lang="en-US" smtClean="0"/>
              <a:t>‹#›</a:t>
            </a:fld>
            <a:endParaRPr lang="en-US"/>
          </a:p>
        </p:txBody>
      </p:sp>
    </p:spTree>
    <p:extLst>
      <p:ext uri="{BB962C8B-B14F-4D97-AF65-F5344CB8AC3E}">
        <p14:creationId xmlns:p14="http://schemas.microsoft.com/office/powerpoint/2010/main" val="69403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DED47-6BFA-BC46-AD91-9509091BA16B}" type="datetimeFigureOut">
              <a:rPr lang="en-US" smtClean="0"/>
              <a:t>2/27/20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0ABB0-E2F4-8744-BA1A-D67DC2541EFF}" type="slidenum">
              <a:rPr lang="en-US" smtClean="0"/>
              <a:t>‹#›</a:t>
            </a:fld>
            <a:endParaRPr lang="en-US"/>
          </a:p>
        </p:txBody>
      </p:sp>
    </p:spTree>
    <p:extLst>
      <p:ext uri="{BB962C8B-B14F-4D97-AF65-F5344CB8AC3E}">
        <p14:creationId xmlns:p14="http://schemas.microsoft.com/office/powerpoint/2010/main" val="1883005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0ABB0-E2F4-8744-BA1A-D67DC2541EFF}" type="slidenum">
              <a:rPr lang="en-US" smtClean="0"/>
              <a:t>1</a:t>
            </a:fld>
            <a:endParaRPr lang="en-US"/>
          </a:p>
        </p:txBody>
      </p:sp>
    </p:spTree>
    <p:extLst>
      <p:ext uri="{BB962C8B-B14F-4D97-AF65-F5344CB8AC3E}">
        <p14:creationId xmlns:p14="http://schemas.microsoft.com/office/powerpoint/2010/main" val="1083453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0ABB0-E2F4-8744-BA1A-D67DC2541EFF}" type="slidenum">
              <a:rPr lang="en-US" smtClean="0"/>
              <a:t>10</a:t>
            </a:fld>
            <a:endParaRPr lang="en-US"/>
          </a:p>
        </p:txBody>
      </p:sp>
    </p:spTree>
    <p:extLst>
      <p:ext uri="{BB962C8B-B14F-4D97-AF65-F5344CB8AC3E}">
        <p14:creationId xmlns:p14="http://schemas.microsoft.com/office/powerpoint/2010/main" val="2405468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0ABB0-E2F4-8744-BA1A-D67DC2541EFF}" type="slidenum">
              <a:rPr lang="en-US" smtClean="0"/>
              <a:t>2</a:t>
            </a:fld>
            <a:endParaRPr lang="en-US"/>
          </a:p>
        </p:txBody>
      </p:sp>
    </p:spTree>
    <p:extLst>
      <p:ext uri="{BB962C8B-B14F-4D97-AF65-F5344CB8AC3E}">
        <p14:creationId xmlns:p14="http://schemas.microsoft.com/office/powerpoint/2010/main" val="1976075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0ABB0-E2F4-8744-BA1A-D67DC2541EFF}" type="slidenum">
              <a:rPr lang="en-US" smtClean="0"/>
              <a:t>3</a:t>
            </a:fld>
            <a:endParaRPr lang="en-US"/>
          </a:p>
        </p:txBody>
      </p:sp>
    </p:spTree>
    <p:extLst>
      <p:ext uri="{BB962C8B-B14F-4D97-AF65-F5344CB8AC3E}">
        <p14:creationId xmlns:p14="http://schemas.microsoft.com/office/powerpoint/2010/main" val="4211560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0ABB0-E2F4-8744-BA1A-D67DC2541EFF}" type="slidenum">
              <a:rPr lang="en-US" smtClean="0"/>
              <a:t>4</a:t>
            </a:fld>
            <a:endParaRPr lang="en-US"/>
          </a:p>
        </p:txBody>
      </p:sp>
    </p:spTree>
    <p:extLst>
      <p:ext uri="{BB962C8B-B14F-4D97-AF65-F5344CB8AC3E}">
        <p14:creationId xmlns:p14="http://schemas.microsoft.com/office/powerpoint/2010/main" val="16211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0ABB0-E2F4-8744-BA1A-D67DC2541EFF}" type="slidenum">
              <a:rPr lang="en-US" smtClean="0"/>
              <a:t>5</a:t>
            </a:fld>
            <a:endParaRPr lang="en-US"/>
          </a:p>
        </p:txBody>
      </p:sp>
    </p:spTree>
    <p:extLst>
      <p:ext uri="{BB962C8B-B14F-4D97-AF65-F5344CB8AC3E}">
        <p14:creationId xmlns:p14="http://schemas.microsoft.com/office/powerpoint/2010/main" val="3124569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0ABB0-E2F4-8744-BA1A-D67DC2541EFF}" type="slidenum">
              <a:rPr lang="en-US" smtClean="0"/>
              <a:t>6</a:t>
            </a:fld>
            <a:endParaRPr lang="en-US"/>
          </a:p>
        </p:txBody>
      </p:sp>
    </p:spTree>
    <p:extLst>
      <p:ext uri="{BB962C8B-B14F-4D97-AF65-F5344CB8AC3E}">
        <p14:creationId xmlns:p14="http://schemas.microsoft.com/office/powerpoint/2010/main" val="3510285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0ABB0-E2F4-8744-BA1A-D67DC2541EFF}" type="slidenum">
              <a:rPr lang="en-US" smtClean="0"/>
              <a:t>7</a:t>
            </a:fld>
            <a:endParaRPr lang="en-US"/>
          </a:p>
        </p:txBody>
      </p:sp>
    </p:spTree>
    <p:extLst>
      <p:ext uri="{BB962C8B-B14F-4D97-AF65-F5344CB8AC3E}">
        <p14:creationId xmlns:p14="http://schemas.microsoft.com/office/powerpoint/2010/main" val="316364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0ABB0-E2F4-8744-BA1A-D67DC2541EFF}" type="slidenum">
              <a:rPr lang="en-US" smtClean="0"/>
              <a:t>8</a:t>
            </a:fld>
            <a:endParaRPr lang="en-US"/>
          </a:p>
        </p:txBody>
      </p:sp>
    </p:spTree>
    <p:extLst>
      <p:ext uri="{BB962C8B-B14F-4D97-AF65-F5344CB8AC3E}">
        <p14:creationId xmlns:p14="http://schemas.microsoft.com/office/powerpoint/2010/main" val="151875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0ABB0-E2F4-8744-BA1A-D67DC2541EFF}" type="slidenum">
              <a:rPr lang="en-US" smtClean="0"/>
              <a:t>9</a:t>
            </a:fld>
            <a:endParaRPr lang="en-US"/>
          </a:p>
        </p:txBody>
      </p:sp>
    </p:spTree>
    <p:extLst>
      <p:ext uri="{BB962C8B-B14F-4D97-AF65-F5344CB8AC3E}">
        <p14:creationId xmlns:p14="http://schemas.microsoft.com/office/powerpoint/2010/main" val="960683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Splash Screen">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dirty="0">
              <a:solidFill>
                <a:schemeClr val="tx1"/>
              </a:solidFill>
            </a:endParaRPr>
          </a:p>
        </p:txBody>
      </p:sp>
      <p:pic>
        <p:nvPicPr>
          <p:cNvPr id="6" name="Picture 5" descr="0.1-Falmouth-University-logo.eps"/>
          <p:cNvPicPr>
            <a:picLocks noChangeAspect="1"/>
          </p:cNvPicPr>
          <p:nvPr userDrawn="1"/>
        </p:nvPicPr>
        <p:blipFill>
          <a:blip r:embed="rId2">
            <a:alphaModFix/>
            <a:lum bright="100000" contrast="-100000"/>
            <a:extLst>
              <a:ext uri="{28A0092B-C50C-407E-A947-70E740481C1C}">
                <a14:useLocalDpi xmlns:a14="http://schemas.microsoft.com/office/drawing/2010/main" val="0"/>
              </a:ext>
            </a:extLst>
          </a:blip>
          <a:stretch>
            <a:fillRect/>
          </a:stretch>
        </p:blipFill>
        <p:spPr>
          <a:xfrm>
            <a:off x="7675417" y="4642324"/>
            <a:ext cx="1224333" cy="301803"/>
          </a:xfrm>
          <a:prstGeom prst="rect">
            <a:avLst/>
          </a:prstGeom>
        </p:spPr>
      </p:pic>
    </p:spTree>
    <p:extLst>
      <p:ext uri="{BB962C8B-B14F-4D97-AF65-F5344CB8AC3E}">
        <p14:creationId xmlns:p14="http://schemas.microsoft.com/office/powerpoint/2010/main" val="393725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tandard Splash Screen">
    <p:spTree>
      <p:nvGrpSpPr>
        <p:cNvPr id="1" name=""/>
        <p:cNvGrpSpPr/>
        <p:nvPr/>
      </p:nvGrpSpPr>
      <p:grpSpPr>
        <a:xfrm>
          <a:off x="0" y="0"/>
          <a:ext cx="0" cy="0"/>
          <a:chOff x="0" y="0"/>
          <a:chExt cx="0" cy="0"/>
        </a:xfrm>
      </p:grpSpPr>
      <p:cxnSp>
        <p:nvCxnSpPr>
          <p:cNvPr id="3" name="Straight Connector 2"/>
          <p:cNvCxnSpPr/>
          <p:nvPr userDrawn="1"/>
        </p:nvCxnSpPr>
        <p:spPr>
          <a:xfrm>
            <a:off x="423101" y="1124413"/>
            <a:ext cx="959133" cy="0"/>
          </a:xfrm>
          <a:prstGeom prst="line">
            <a:avLst/>
          </a:prstGeom>
          <a:ln w="38100" cmpd="sng">
            <a:solidFill>
              <a:srgbClr val="EAB42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366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4" name="Straight Connector 3"/>
          <p:cNvCxnSpPr/>
          <p:nvPr userDrawn="1"/>
        </p:nvCxnSpPr>
        <p:spPr>
          <a:xfrm>
            <a:off x="423101" y="1124413"/>
            <a:ext cx="959133" cy="0"/>
          </a:xfrm>
          <a:prstGeom prst="line">
            <a:avLst/>
          </a:prstGeom>
          <a:ln w="38100" cmpd="sng">
            <a:solidFill>
              <a:srgbClr val="EAB425"/>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userDrawn="1"/>
        </p:nvSpPr>
        <p:spPr>
          <a:xfrm>
            <a:off x="4665701" y="3623033"/>
            <a:ext cx="831448" cy="338241"/>
          </a:xfrm>
          <a:prstGeom prst="rect">
            <a:avLst/>
          </a:prstGeom>
          <a:noFill/>
        </p:spPr>
        <p:txBody>
          <a:bodyPr wrap="square" rtlCol="0">
            <a:spAutoFit/>
          </a:bodyPr>
          <a:lstStyle/>
          <a:p>
            <a:pPr algn="ctr"/>
            <a:r>
              <a:rPr lang="en-US" sz="1599" dirty="0">
                <a:solidFill>
                  <a:schemeClr val="bg1"/>
                </a:solidFill>
              </a:rPr>
              <a:t>Text</a:t>
            </a:r>
          </a:p>
        </p:txBody>
      </p:sp>
      <p:pic>
        <p:nvPicPr>
          <p:cNvPr id="14" name="Picture 13" descr="0.1-Falmouth-University-logo.eps"/>
          <p:cNvPicPr>
            <a:picLocks noChangeAspect="1"/>
          </p:cNvPicPr>
          <p:nvPr userDrawn="1"/>
        </p:nvPicPr>
        <p:blipFill>
          <a:blip r:embed="rId2">
            <a:alphaModFix/>
            <a:lum bright="-100000" contrast="-100000"/>
            <a:extLst>
              <a:ext uri="{28A0092B-C50C-407E-A947-70E740481C1C}">
                <a14:useLocalDpi xmlns:a14="http://schemas.microsoft.com/office/drawing/2010/main" val="0"/>
              </a:ext>
            </a:extLst>
          </a:blip>
          <a:stretch>
            <a:fillRect/>
          </a:stretch>
        </p:blipFill>
        <p:spPr>
          <a:xfrm>
            <a:off x="7675417" y="4642324"/>
            <a:ext cx="1224333" cy="301803"/>
          </a:xfrm>
          <a:prstGeom prst="rect">
            <a:avLst/>
          </a:prstGeom>
        </p:spPr>
      </p:pic>
    </p:spTree>
    <p:extLst>
      <p:ext uri="{BB962C8B-B14F-4D97-AF65-F5344CB8AC3E}">
        <p14:creationId xmlns:p14="http://schemas.microsoft.com/office/powerpoint/2010/main" val="40306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ndard Splash Screen">
    <p:bg>
      <p:bgPr>
        <a:solidFill>
          <a:srgbClr val="EAB425"/>
        </a:solidFill>
        <a:effectLst/>
      </p:bgPr>
    </p:bg>
    <p:spTree>
      <p:nvGrpSpPr>
        <p:cNvPr id="1" name=""/>
        <p:cNvGrpSpPr/>
        <p:nvPr/>
      </p:nvGrpSpPr>
      <p:grpSpPr>
        <a:xfrm>
          <a:off x="0" y="0"/>
          <a:ext cx="0" cy="0"/>
          <a:chOff x="0" y="0"/>
          <a:chExt cx="0" cy="0"/>
        </a:xfrm>
      </p:grpSpPr>
      <p:sp>
        <p:nvSpPr>
          <p:cNvPr id="2" name="Rectangle 1"/>
          <p:cNvSpPr/>
          <p:nvPr userDrawn="1"/>
        </p:nvSpPr>
        <p:spPr>
          <a:xfrm>
            <a:off x="-244250" y="17048"/>
            <a:ext cx="9144000" cy="5143500"/>
          </a:xfrm>
          <a:prstGeom prst="rect">
            <a:avLst/>
          </a:prstGeom>
          <a:solidFill>
            <a:srgbClr val="EAB4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solidFill>
                <a:schemeClr val="tx1"/>
              </a:solidFill>
            </a:endParaRPr>
          </a:p>
        </p:txBody>
      </p:sp>
      <p:sp>
        <p:nvSpPr>
          <p:cNvPr id="4" name="Title 1"/>
          <p:cNvSpPr txBox="1">
            <a:spLocks/>
          </p:cNvSpPr>
          <p:nvPr userDrawn="1"/>
        </p:nvSpPr>
        <p:spPr>
          <a:xfrm>
            <a:off x="603018" y="975971"/>
            <a:ext cx="5574499" cy="56690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997" b="1" i="0" dirty="0">
              <a:solidFill>
                <a:schemeClr val="bg1"/>
              </a:solidFill>
              <a:latin typeface="Montserrat" charset="0"/>
              <a:ea typeface="Montserrat" charset="0"/>
              <a:cs typeface="Montserrat" charset="0"/>
            </a:endParaRPr>
          </a:p>
        </p:txBody>
      </p:sp>
      <p:cxnSp>
        <p:nvCxnSpPr>
          <p:cNvPr id="5" name="Straight Connector 4"/>
          <p:cNvCxnSpPr/>
          <p:nvPr userDrawn="1"/>
        </p:nvCxnSpPr>
        <p:spPr>
          <a:xfrm flipV="1">
            <a:off x="699547" y="2136363"/>
            <a:ext cx="5096343" cy="10989"/>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0.1-Falmouth-University-logo.eps"/>
          <p:cNvPicPr>
            <a:picLocks noChangeAspect="1"/>
          </p:cNvPicPr>
          <p:nvPr userDrawn="1"/>
        </p:nvPicPr>
        <p:blipFill>
          <a:blip r:embed="rId2">
            <a:alphaModFix/>
            <a:lum bright="100000" contrast="-100000"/>
            <a:extLst>
              <a:ext uri="{28A0092B-C50C-407E-A947-70E740481C1C}">
                <a14:useLocalDpi xmlns:a14="http://schemas.microsoft.com/office/drawing/2010/main" val="0"/>
              </a:ext>
            </a:extLst>
          </a:blip>
          <a:stretch>
            <a:fillRect/>
          </a:stretch>
        </p:blipFill>
        <p:spPr>
          <a:xfrm>
            <a:off x="7675417" y="4642324"/>
            <a:ext cx="1224333" cy="301803"/>
          </a:xfrm>
          <a:prstGeom prst="rect">
            <a:avLst/>
          </a:prstGeom>
        </p:spPr>
      </p:pic>
      <p:sp>
        <p:nvSpPr>
          <p:cNvPr id="7" name="Text Placeholder 7"/>
          <p:cNvSpPr>
            <a:spLocks noGrp="1"/>
          </p:cNvSpPr>
          <p:nvPr>
            <p:ph type="body" sz="quarter" idx="10" hasCustomPrompt="1"/>
          </p:nvPr>
        </p:nvSpPr>
        <p:spPr>
          <a:xfrm>
            <a:off x="699547" y="954668"/>
            <a:ext cx="5799137" cy="1355661"/>
          </a:xfrm>
          <a:prstGeom prst="rect">
            <a:avLst/>
          </a:prstGeom>
        </p:spPr>
        <p:txBody>
          <a:bodyPr/>
          <a:lstStyle>
            <a:lvl1pPr marL="0" marR="0" indent="0" algn="l" defTabSz="456789" rtl="0" eaLnBrk="1" fontAlgn="auto" latinLnBrk="0" hangingPunct="1">
              <a:lnSpc>
                <a:spcPct val="100000"/>
              </a:lnSpc>
              <a:spcBef>
                <a:spcPct val="20000"/>
              </a:spcBef>
              <a:spcAft>
                <a:spcPts val="0"/>
              </a:spcAft>
              <a:buClrTx/>
              <a:buSzTx/>
              <a:buFontTx/>
              <a:buNone/>
              <a:tabLst/>
              <a:defRPr sz="3197" b="0" i="0">
                <a:solidFill>
                  <a:schemeClr val="bg1"/>
                </a:solidFill>
                <a:latin typeface="Montserrat Light" charset="0"/>
                <a:ea typeface="Montserrat Light" charset="0"/>
                <a:cs typeface="Montserrat Light" charset="0"/>
              </a:defRPr>
            </a:lvl1pPr>
            <a:lvl2pPr marL="456789" indent="0">
              <a:buFontTx/>
              <a:buNone/>
              <a:defRPr b="0" i="0">
                <a:solidFill>
                  <a:schemeClr val="bg1"/>
                </a:solidFill>
              </a:defRPr>
            </a:lvl2pPr>
            <a:lvl3pPr marL="913577" indent="0">
              <a:buFontTx/>
              <a:buNone/>
              <a:defRPr b="0" i="0">
                <a:solidFill>
                  <a:schemeClr val="bg1"/>
                </a:solidFill>
              </a:defRPr>
            </a:lvl3pPr>
            <a:lvl4pPr marL="1370366" indent="0">
              <a:buFontTx/>
              <a:buNone/>
              <a:defRPr b="0" i="0">
                <a:solidFill>
                  <a:schemeClr val="bg1"/>
                </a:solidFill>
              </a:defRPr>
            </a:lvl4pPr>
            <a:lvl5pPr marL="1827154" indent="0">
              <a:buFontTx/>
              <a:buNone/>
              <a:defRPr b="0" i="0">
                <a:solidFill>
                  <a:schemeClr val="bg1"/>
                </a:solidFill>
              </a:defRPr>
            </a:lvl5pPr>
          </a:lstStyle>
          <a:p>
            <a:pPr marL="342591" marR="0" lvl="0" indent="-342591" algn="l" defTabSz="456789" rtl="0" eaLnBrk="1" fontAlgn="auto" latinLnBrk="0" hangingPunct="1">
              <a:lnSpc>
                <a:spcPct val="100000"/>
              </a:lnSpc>
              <a:spcBef>
                <a:spcPct val="20000"/>
              </a:spcBef>
              <a:spcAft>
                <a:spcPts val="0"/>
              </a:spcAft>
              <a:buClrTx/>
              <a:buSzTx/>
              <a:buFont typeface="Arial"/>
              <a:buChar char="•"/>
              <a:tabLst/>
              <a:defRPr/>
            </a:pPr>
            <a:r>
              <a:rPr lang="en-US" sz="2997" b="1" i="0" dirty="0">
                <a:solidFill>
                  <a:schemeClr val="bg1"/>
                </a:solidFill>
                <a:latin typeface="Montserrat" charset="0"/>
                <a:ea typeface="Montserrat" charset="0"/>
                <a:cs typeface="Montserrat" charset="0"/>
              </a:rPr>
              <a:t>Slide Title of Presentation Goes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Section Screen">
    <p:spTree>
      <p:nvGrpSpPr>
        <p:cNvPr id="1" name=""/>
        <p:cNvGrpSpPr/>
        <p:nvPr/>
      </p:nvGrpSpPr>
      <p:grpSpPr>
        <a:xfrm>
          <a:off x="0" y="0"/>
          <a:ext cx="0" cy="0"/>
          <a:chOff x="0" y="0"/>
          <a:chExt cx="0" cy="0"/>
        </a:xfrm>
      </p:grpSpPr>
      <p:sp>
        <p:nvSpPr>
          <p:cNvPr id="5" name="Title 1"/>
          <p:cNvSpPr txBox="1">
            <a:spLocks/>
          </p:cNvSpPr>
          <p:nvPr userDrawn="1"/>
        </p:nvSpPr>
        <p:spPr>
          <a:xfrm>
            <a:off x="329450" y="366824"/>
            <a:ext cx="8229600" cy="856457"/>
          </a:xfrm>
          <a:prstGeom prst="rect">
            <a:avLst/>
          </a:prstGeom>
        </p:spPr>
        <p:txBody>
          <a:bodyPr vert="horz" lIns="91355" tIns="45678" rIns="91355" bIns="45678" rtlCol="0" anchor="ctr">
            <a:noAutofit/>
          </a:bodyPr>
          <a:lstStyle>
            <a:lvl1pPr algn="l" defTabSz="457200" rtl="0" eaLnBrk="1" latinLnBrk="0" hangingPunct="1">
              <a:spcBef>
                <a:spcPct val="0"/>
              </a:spcBef>
              <a:buNone/>
              <a:defRPr sz="2500" b="1" kern="1200" baseline="0">
                <a:solidFill>
                  <a:srgbClr val="00ADBB"/>
                </a:solidFill>
                <a:latin typeface="Proxima nova"/>
                <a:ea typeface="+mj-ea"/>
                <a:cs typeface="Proxima nova"/>
              </a:defRPr>
            </a:lvl1pPr>
          </a:lstStyle>
          <a:p>
            <a:pPr>
              <a:lnSpc>
                <a:spcPct val="85000"/>
              </a:lnSpc>
            </a:pPr>
            <a:r>
              <a:rPr lang="en-US" sz="2997" b="1" i="0" dirty="0">
                <a:solidFill>
                  <a:schemeClr val="tx1"/>
                </a:solidFill>
                <a:latin typeface="Montserrat" charset="0"/>
                <a:ea typeface="Montserrat" charset="0"/>
                <a:cs typeface="Montserrat" charset="0"/>
              </a:rPr>
              <a:t>Presentation</a:t>
            </a:r>
          </a:p>
          <a:p>
            <a:pPr>
              <a:lnSpc>
                <a:spcPct val="85000"/>
              </a:lnSpc>
            </a:pPr>
            <a:r>
              <a:rPr lang="en-US" sz="2997" b="1" i="0" dirty="0">
                <a:solidFill>
                  <a:schemeClr val="tx1"/>
                </a:solidFill>
                <a:latin typeface="Montserrat" charset="0"/>
                <a:ea typeface="Montserrat" charset="0"/>
                <a:cs typeface="Montserrat" charset="0"/>
              </a:rPr>
              <a:t>Guidelines</a:t>
            </a:r>
          </a:p>
        </p:txBody>
      </p:sp>
      <p:cxnSp>
        <p:nvCxnSpPr>
          <p:cNvPr id="17" name="Straight Connector 16"/>
          <p:cNvCxnSpPr/>
          <p:nvPr userDrawn="1"/>
        </p:nvCxnSpPr>
        <p:spPr>
          <a:xfrm>
            <a:off x="4585042" y="1581476"/>
            <a:ext cx="0" cy="2377269"/>
          </a:xfrm>
          <a:prstGeom prst="line">
            <a:avLst/>
          </a:prstGeom>
          <a:ln>
            <a:solidFill>
              <a:srgbClr val="EFEFEF"/>
            </a:solidFill>
          </a:ln>
          <a:effectLst/>
        </p:spPr>
        <p:style>
          <a:lnRef idx="2">
            <a:schemeClr val="accent1"/>
          </a:lnRef>
          <a:fillRef idx="0">
            <a:schemeClr val="accent1"/>
          </a:fillRef>
          <a:effectRef idx="1">
            <a:schemeClr val="accent1"/>
          </a:effectRef>
          <a:fontRef idx="minor">
            <a:schemeClr val="tx1"/>
          </a:fontRef>
        </p:style>
      </p:cxnSp>
      <p:pic>
        <p:nvPicPr>
          <p:cNvPr id="8" name="Picture 7" descr="0.1-Falmouth-University-logo.eps"/>
          <p:cNvPicPr>
            <a:picLocks noChangeAspect="1"/>
          </p:cNvPicPr>
          <p:nvPr userDrawn="1"/>
        </p:nvPicPr>
        <p:blipFill>
          <a:blip r:embed="rId2">
            <a:alphaModFix/>
            <a:lum bright="-100000" contrast="-100000"/>
            <a:extLst>
              <a:ext uri="{28A0092B-C50C-407E-A947-70E740481C1C}">
                <a14:useLocalDpi xmlns:a14="http://schemas.microsoft.com/office/drawing/2010/main" val="0"/>
              </a:ext>
            </a:extLst>
          </a:blip>
          <a:stretch>
            <a:fillRect/>
          </a:stretch>
        </p:blipFill>
        <p:spPr>
          <a:xfrm>
            <a:off x="7675417" y="4642324"/>
            <a:ext cx="1224333" cy="301803"/>
          </a:xfrm>
          <a:prstGeom prst="rect">
            <a:avLst/>
          </a:prstGeom>
        </p:spPr>
      </p:pic>
    </p:spTree>
    <p:extLst>
      <p:ext uri="{BB962C8B-B14F-4D97-AF65-F5344CB8AC3E}">
        <p14:creationId xmlns:p14="http://schemas.microsoft.com/office/powerpoint/2010/main" val="133895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Information Screen">
    <p:spTree>
      <p:nvGrpSpPr>
        <p:cNvPr id="1" name=""/>
        <p:cNvGrpSpPr/>
        <p:nvPr/>
      </p:nvGrpSpPr>
      <p:grpSpPr>
        <a:xfrm>
          <a:off x="0" y="0"/>
          <a:ext cx="0" cy="0"/>
          <a:chOff x="0" y="0"/>
          <a:chExt cx="0" cy="0"/>
        </a:xfrm>
      </p:grpSpPr>
      <p:cxnSp>
        <p:nvCxnSpPr>
          <p:cNvPr id="3" name="Straight Connector 2"/>
          <p:cNvCxnSpPr/>
          <p:nvPr userDrawn="1"/>
        </p:nvCxnSpPr>
        <p:spPr>
          <a:xfrm>
            <a:off x="423101" y="1124413"/>
            <a:ext cx="959133" cy="0"/>
          </a:xfrm>
          <a:prstGeom prst="line">
            <a:avLst/>
          </a:prstGeom>
          <a:ln w="38100" cmpd="sng">
            <a:solidFill>
              <a:srgbClr val="EAB425"/>
            </a:solidFill>
          </a:ln>
          <a:effectLst/>
        </p:spPr>
        <p:style>
          <a:lnRef idx="2">
            <a:schemeClr val="accent1"/>
          </a:lnRef>
          <a:fillRef idx="0">
            <a:schemeClr val="accent1"/>
          </a:fillRef>
          <a:effectRef idx="1">
            <a:schemeClr val="accent1"/>
          </a:effectRef>
          <a:fontRef idx="minor">
            <a:schemeClr val="tx1"/>
          </a:fontRef>
        </p:style>
      </p:cxnSp>
      <p:pic>
        <p:nvPicPr>
          <p:cNvPr id="6" name="Picture 5" descr="0.1-Falmouth-University-logo.eps"/>
          <p:cNvPicPr>
            <a:picLocks noChangeAspect="1"/>
          </p:cNvPicPr>
          <p:nvPr userDrawn="1"/>
        </p:nvPicPr>
        <p:blipFill>
          <a:blip r:embed="rId2">
            <a:alphaModFix/>
            <a:lum bright="-100000" contrast="-100000"/>
            <a:extLst>
              <a:ext uri="{28A0092B-C50C-407E-A947-70E740481C1C}">
                <a14:useLocalDpi xmlns:a14="http://schemas.microsoft.com/office/drawing/2010/main" val="0"/>
              </a:ext>
            </a:extLst>
          </a:blip>
          <a:stretch>
            <a:fillRect/>
          </a:stretch>
        </p:blipFill>
        <p:spPr>
          <a:xfrm>
            <a:off x="7675417" y="4642324"/>
            <a:ext cx="1224333" cy="301803"/>
          </a:xfrm>
          <a:prstGeom prst="rect">
            <a:avLst/>
          </a:prstGeom>
        </p:spPr>
      </p:pic>
    </p:spTree>
    <p:extLst>
      <p:ext uri="{BB962C8B-B14F-4D97-AF65-F5344CB8AC3E}">
        <p14:creationId xmlns:p14="http://schemas.microsoft.com/office/powerpoint/2010/main" val="367700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4" name="Straight Connector 3"/>
          <p:cNvCxnSpPr/>
          <p:nvPr userDrawn="1"/>
        </p:nvCxnSpPr>
        <p:spPr>
          <a:xfrm>
            <a:off x="423101" y="1124413"/>
            <a:ext cx="959133" cy="0"/>
          </a:xfrm>
          <a:prstGeom prst="line">
            <a:avLst/>
          </a:prstGeom>
          <a:ln w="38100" cmpd="sng">
            <a:solidFill>
              <a:srgbClr val="EAB425"/>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userDrawn="1"/>
        </p:nvSpPr>
        <p:spPr>
          <a:xfrm>
            <a:off x="4665701" y="3623033"/>
            <a:ext cx="831448" cy="338241"/>
          </a:xfrm>
          <a:prstGeom prst="rect">
            <a:avLst/>
          </a:prstGeom>
          <a:noFill/>
        </p:spPr>
        <p:txBody>
          <a:bodyPr wrap="square" rtlCol="0">
            <a:spAutoFit/>
          </a:bodyPr>
          <a:lstStyle/>
          <a:p>
            <a:pPr algn="ctr"/>
            <a:r>
              <a:rPr lang="en-US" sz="1599" dirty="0">
                <a:solidFill>
                  <a:schemeClr val="bg1"/>
                </a:solidFill>
              </a:rPr>
              <a:t>Text</a:t>
            </a:r>
          </a:p>
        </p:txBody>
      </p:sp>
      <p:pic>
        <p:nvPicPr>
          <p:cNvPr id="14" name="Picture 13" descr="0.1-Falmouth-University-logo.eps"/>
          <p:cNvPicPr>
            <a:picLocks noChangeAspect="1"/>
          </p:cNvPicPr>
          <p:nvPr userDrawn="1"/>
        </p:nvPicPr>
        <p:blipFill>
          <a:blip r:embed="rId2">
            <a:alphaModFix/>
            <a:lum bright="-100000" contrast="-100000"/>
            <a:extLst>
              <a:ext uri="{28A0092B-C50C-407E-A947-70E740481C1C}">
                <a14:useLocalDpi xmlns:a14="http://schemas.microsoft.com/office/drawing/2010/main" val="0"/>
              </a:ext>
            </a:extLst>
          </a:blip>
          <a:stretch>
            <a:fillRect/>
          </a:stretch>
        </p:blipFill>
        <p:spPr>
          <a:xfrm>
            <a:off x="7675417" y="4642324"/>
            <a:ext cx="1224333" cy="301803"/>
          </a:xfrm>
          <a:prstGeom prst="rect">
            <a:avLst/>
          </a:prstGeom>
        </p:spPr>
      </p:pic>
    </p:spTree>
    <p:extLst>
      <p:ext uri="{BB962C8B-B14F-4D97-AF65-F5344CB8AC3E}">
        <p14:creationId xmlns:p14="http://schemas.microsoft.com/office/powerpoint/2010/main" val="202244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Splash Screen">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dirty="0">
              <a:solidFill>
                <a:schemeClr val="tx1"/>
              </a:solidFill>
            </a:endParaRPr>
          </a:p>
        </p:txBody>
      </p:sp>
      <p:pic>
        <p:nvPicPr>
          <p:cNvPr id="6" name="Picture 5" descr="0.1-Falmouth-University-logo.eps"/>
          <p:cNvPicPr>
            <a:picLocks noChangeAspect="1"/>
          </p:cNvPicPr>
          <p:nvPr userDrawn="1"/>
        </p:nvPicPr>
        <p:blipFill>
          <a:blip r:embed="rId2">
            <a:alphaModFix/>
            <a:lum bright="100000" contrast="-100000"/>
            <a:extLst>
              <a:ext uri="{28A0092B-C50C-407E-A947-70E740481C1C}">
                <a14:useLocalDpi xmlns:a14="http://schemas.microsoft.com/office/drawing/2010/main" val="0"/>
              </a:ext>
            </a:extLst>
          </a:blip>
          <a:stretch>
            <a:fillRect/>
          </a:stretch>
        </p:blipFill>
        <p:spPr>
          <a:xfrm>
            <a:off x="7675417" y="4642324"/>
            <a:ext cx="1224333" cy="301803"/>
          </a:xfrm>
          <a:prstGeom prst="rect">
            <a:avLst/>
          </a:prstGeom>
        </p:spPr>
      </p:pic>
    </p:spTree>
    <p:extLst>
      <p:ext uri="{BB962C8B-B14F-4D97-AF65-F5344CB8AC3E}">
        <p14:creationId xmlns:p14="http://schemas.microsoft.com/office/powerpoint/2010/main" val="3789565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tandard Splash Screen">
    <p:bg>
      <p:bgPr>
        <a:solidFill>
          <a:srgbClr val="EAB42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EAB4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solidFill>
                <a:schemeClr val="tx1"/>
              </a:solidFill>
            </a:endParaRPr>
          </a:p>
        </p:txBody>
      </p:sp>
      <p:sp>
        <p:nvSpPr>
          <p:cNvPr id="4" name="Title 1"/>
          <p:cNvSpPr txBox="1">
            <a:spLocks/>
          </p:cNvSpPr>
          <p:nvPr userDrawn="1"/>
        </p:nvSpPr>
        <p:spPr>
          <a:xfrm>
            <a:off x="603018" y="975971"/>
            <a:ext cx="5574499" cy="56690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997" b="1" i="0" dirty="0">
              <a:solidFill>
                <a:schemeClr val="bg1"/>
              </a:solidFill>
              <a:latin typeface="Montserrat" charset="0"/>
              <a:ea typeface="Montserrat" charset="0"/>
              <a:cs typeface="Montserrat" charset="0"/>
            </a:endParaRPr>
          </a:p>
        </p:txBody>
      </p:sp>
      <p:cxnSp>
        <p:nvCxnSpPr>
          <p:cNvPr id="5" name="Straight Connector 4"/>
          <p:cNvCxnSpPr/>
          <p:nvPr userDrawn="1"/>
        </p:nvCxnSpPr>
        <p:spPr>
          <a:xfrm flipV="1">
            <a:off x="699547" y="2136363"/>
            <a:ext cx="5096343" cy="10989"/>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descr="0.1-Falmouth-University-logo.eps"/>
          <p:cNvPicPr>
            <a:picLocks noChangeAspect="1"/>
          </p:cNvPicPr>
          <p:nvPr userDrawn="1"/>
        </p:nvPicPr>
        <p:blipFill>
          <a:blip r:embed="rId2">
            <a:alphaModFix/>
            <a:lum bright="100000" contrast="-100000"/>
            <a:extLst>
              <a:ext uri="{28A0092B-C50C-407E-A947-70E740481C1C}">
                <a14:useLocalDpi xmlns:a14="http://schemas.microsoft.com/office/drawing/2010/main" val="0"/>
              </a:ext>
            </a:extLst>
          </a:blip>
          <a:stretch>
            <a:fillRect/>
          </a:stretch>
        </p:blipFill>
        <p:spPr>
          <a:xfrm>
            <a:off x="7675417" y="4642324"/>
            <a:ext cx="1224333" cy="301803"/>
          </a:xfrm>
          <a:prstGeom prst="rect">
            <a:avLst/>
          </a:prstGeom>
        </p:spPr>
      </p:pic>
      <p:sp>
        <p:nvSpPr>
          <p:cNvPr id="7" name="Text Placeholder 7"/>
          <p:cNvSpPr>
            <a:spLocks noGrp="1"/>
          </p:cNvSpPr>
          <p:nvPr>
            <p:ph type="body" sz="quarter" idx="10" hasCustomPrompt="1"/>
          </p:nvPr>
        </p:nvSpPr>
        <p:spPr>
          <a:xfrm>
            <a:off x="699547" y="954668"/>
            <a:ext cx="5799137" cy="1355661"/>
          </a:xfrm>
          <a:prstGeom prst="rect">
            <a:avLst/>
          </a:prstGeom>
        </p:spPr>
        <p:txBody>
          <a:bodyPr/>
          <a:lstStyle>
            <a:lvl1pPr marL="0" marR="0" indent="0" algn="l" defTabSz="456789" rtl="0" eaLnBrk="1" fontAlgn="auto" latinLnBrk="0" hangingPunct="1">
              <a:lnSpc>
                <a:spcPct val="100000"/>
              </a:lnSpc>
              <a:spcBef>
                <a:spcPct val="20000"/>
              </a:spcBef>
              <a:spcAft>
                <a:spcPts val="0"/>
              </a:spcAft>
              <a:buClrTx/>
              <a:buSzTx/>
              <a:buFontTx/>
              <a:buNone/>
              <a:tabLst/>
              <a:defRPr sz="3197" b="0" i="0">
                <a:solidFill>
                  <a:schemeClr val="bg1"/>
                </a:solidFill>
                <a:latin typeface="Montserrat Light" charset="0"/>
                <a:ea typeface="Montserrat Light" charset="0"/>
                <a:cs typeface="Montserrat Light" charset="0"/>
              </a:defRPr>
            </a:lvl1pPr>
            <a:lvl2pPr marL="456789" indent="0">
              <a:buFontTx/>
              <a:buNone/>
              <a:defRPr b="0" i="0">
                <a:solidFill>
                  <a:schemeClr val="bg1"/>
                </a:solidFill>
              </a:defRPr>
            </a:lvl2pPr>
            <a:lvl3pPr marL="913577" indent="0">
              <a:buFontTx/>
              <a:buNone/>
              <a:defRPr b="0" i="0">
                <a:solidFill>
                  <a:schemeClr val="bg1"/>
                </a:solidFill>
              </a:defRPr>
            </a:lvl3pPr>
            <a:lvl4pPr marL="1370366" indent="0">
              <a:buFontTx/>
              <a:buNone/>
              <a:defRPr b="0" i="0">
                <a:solidFill>
                  <a:schemeClr val="bg1"/>
                </a:solidFill>
              </a:defRPr>
            </a:lvl4pPr>
            <a:lvl5pPr marL="1827154" indent="0">
              <a:buFontTx/>
              <a:buNone/>
              <a:defRPr b="0" i="0">
                <a:solidFill>
                  <a:schemeClr val="bg1"/>
                </a:solidFill>
              </a:defRPr>
            </a:lvl5pPr>
          </a:lstStyle>
          <a:p>
            <a:pPr marL="342591" marR="0" lvl="0" indent="-342591" algn="l" defTabSz="456789" rtl="0" eaLnBrk="1" fontAlgn="auto" latinLnBrk="0" hangingPunct="1">
              <a:lnSpc>
                <a:spcPct val="100000"/>
              </a:lnSpc>
              <a:spcBef>
                <a:spcPct val="20000"/>
              </a:spcBef>
              <a:spcAft>
                <a:spcPts val="0"/>
              </a:spcAft>
              <a:buClrTx/>
              <a:buSzTx/>
              <a:buFont typeface="Arial"/>
              <a:buChar char="•"/>
              <a:tabLst/>
              <a:defRPr/>
            </a:pPr>
            <a:r>
              <a:rPr lang="en-US" sz="2997" b="1" i="0">
                <a:solidFill>
                  <a:schemeClr val="bg1"/>
                </a:solidFill>
                <a:latin typeface="Montserrat" charset="0"/>
                <a:ea typeface="Montserrat" charset="0"/>
                <a:cs typeface="Montserrat" charset="0"/>
              </a:rPr>
              <a:t>Slide Title of Presentation Goes Here</a:t>
            </a:r>
            <a:endParaRPr lang="en-US" sz="2997" b="1" i="0" dirty="0">
              <a:solidFill>
                <a:schemeClr val="bg1"/>
              </a:solidFill>
              <a:latin typeface="Montserrat" charset="0"/>
              <a:ea typeface="Montserrat" charset="0"/>
              <a:cs typeface="Montserrat" charset="0"/>
            </a:endParaRPr>
          </a:p>
        </p:txBody>
      </p:sp>
    </p:spTree>
    <p:extLst>
      <p:ext uri="{BB962C8B-B14F-4D97-AF65-F5344CB8AC3E}">
        <p14:creationId xmlns:p14="http://schemas.microsoft.com/office/powerpoint/2010/main" val="400664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Section Screen">
    <p:spTree>
      <p:nvGrpSpPr>
        <p:cNvPr id="1" name=""/>
        <p:cNvGrpSpPr/>
        <p:nvPr/>
      </p:nvGrpSpPr>
      <p:grpSpPr>
        <a:xfrm>
          <a:off x="0" y="0"/>
          <a:ext cx="0" cy="0"/>
          <a:chOff x="0" y="0"/>
          <a:chExt cx="0" cy="0"/>
        </a:xfrm>
      </p:grpSpPr>
      <p:sp>
        <p:nvSpPr>
          <p:cNvPr id="5" name="Title 1"/>
          <p:cNvSpPr txBox="1">
            <a:spLocks/>
          </p:cNvSpPr>
          <p:nvPr userDrawn="1"/>
        </p:nvSpPr>
        <p:spPr>
          <a:xfrm>
            <a:off x="329450" y="366824"/>
            <a:ext cx="8229600" cy="856457"/>
          </a:xfrm>
          <a:prstGeom prst="rect">
            <a:avLst/>
          </a:prstGeom>
        </p:spPr>
        <p:txBody>
          <a:bodyPr vert="horz" lIns="91355" tIns="45678" rIns="91355" bIns="45678" rtlCol="0" anchor="ctr">
            <a:noAutofit/>
          </a:bodyPr>
          <a:lstStyle>
            <a:lvl1pPr algn="l" defTabSz="457200" rtl="0" eaLnBrk="1" latinLnBrk="0" hangingPunct="1">
              <a:spcBef>
                <a:spcPct val="0"/>
              </a:spcBef>
              <a:buNone/>
              <a:defRPr sz="2500" b="1" kern="1200" baseline="0">
                <a:solidFill>
                  <a:srgbClr val="00ADBB"/>
                </a:solidFill>
                <a:latin typeface="Proxima nova"/>
                <a:ea typeface="+mj-ea"/>
                <a:cs typeface="Proxima nova"/>
              </a:defRPr>
            </a:lvl1pPr>
          </a:lstStyle>
          <a:p>
            <a:pPr>
              <a:lnSpc>
                <a:spcPct val="85000"/>
              </a:lnSpc>
            </a:pPr>
            <a:r>
              <a:rPr lang="en-US" sz="2997" b="1" i="0" dirty="0">
                <a:solidFill>
                  <a:schemeClr val="tx1"/>
                </a:solidFill>
                <a:latin typeface="Montserrat" charset="0"/>
                <a:ea typeface="Montserrat" charset="0"/>
                <a:cs typeface="Montserrat" charset="0"/>
              </a:rPr>
              <a:t>Presentation</a:t>
            </a:r>
          </a:p>
          <a:p>
            <a:pPr>
              <a:lnSpc>
                <a:spcPct val="85000"/>
              </a:lnSpc>
            </a:pPr>
            <a:r>
              <a:rPr lang="en-US" sz="2997" b="1" i="0" dirty="0">
                <a:solidFill>
                  <a:schemeClr val="tx1"/>
                </a:solidFill>
                <a:latin typeface="Montserrat" charset="0"/>
                <a:ea typeface="Montserrat" charset="0"/>
                <a:cs typeface="Montserrat" charset="0"/>
              </a:rPr>
              <a:t>Guidelines</a:t>
            </a:r>
          </a:p>
        </p:txBody>
      </p:sp>
      <p:cxnSp>
        <p:nvCxnSpPr>
          <p:cNvPr id="17" name="Straight Connector 16"/>
          <p:cNvCxnSpPr/>
          <p:nvPr userDrawn="1"/>
        </p:nvCxnSpPr>
        <p:spPr>
          <a:xfrm>
            <a:off x="4585042" y="1581476"/>
            <a:ext cx="0" cy="2377269"/>
          </a:xfrm>
          <a:prstGeom prst="line">
            <a:avLst/>
          </a:prstGeom>
          <a:ln>
            <a:solidFill>
              <a:srgbClr val="EFEFEF"/>
            </a:solidFill>
          </a:ln>
          <a:effectLst/>
        </p:spPr>
        <p:style>
          <a:lnRef idx="2">
            <a:schemeClr val="accent1"/>
          </a:lnRef>
          <a:fillRef idx="0">
            <a:schemeClr val="accent1"/>
          </a:fillRef>
          <a:effectRef idx="1">
            <a:schemeClr val="accent1"/>
          </a:effectRef>
          <a:fontRef idx="minor">
            <a:schemeClr val="tx1"/>
          </a:fontRef>
        </p:style>
      </p:cxnSp>
      <p:pic>
        <p:nvPicPr>
          <p:cNvPr id="8" name="Picture 7" descr="0.1-Falmouth-University-logo.eps"/>
          <p:cNvPicPr>
            <a:picLocks noChangeAspect="1"/>
          </p:cNvPicPr>
          <p:nvPr userDrawn="1"/>
        </p:nvPicPr>
        <p:blipFill>
          <a:blip r:embed="rId2">
            <a:alphaModFix/>
            <a:lum bright="-100000" contrast="-100000"/>
            <a:extLst>
              <a:ext uri="{28A0092B-C50C-407E-A947-70E740481C1C}">
                <a14:useLocalDpi xmlns:a14="http://schemas.microsoft.com/office/drawing/2010/main" val="0"/>
              </a:ext>
            </a:extLst>
          </a:blip>
          <a:stretch>
            <a:fillRect/>
          </a:stretch>
        </p:blipFill>
        <p:spPr>
          <a:xfrm>
            <a:off x="7675417" y="4642324"/>
            <a:ext cx="1224333" cy="301803"/>
          </a:xfrm>
          <a:prstGeom prst="rect">
            <a:avLst/>
          </a:prstGeom>
        </p:spPr>
      </p:pic>
    </p:spTree>
    <p:extLst>
      <p:ext uri="{BB962C8B-B14F-4D97-AF65-F5344CB8AC3E}">
        <p14:creationId xmlns:p14="http://schemas.microsoft.com/office/powerpoint/2010/main" val="1966077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Information Screen">
    <p:spTree>
      <p:nvGrpSpPr>
        <p:cNvPr id="1" name=""/>
        <p:cNvGrpSpPr/>
        <p:nvPr/>
      </p:nvGrpSpPr>
      <p:grpSpPr>
        <a:xfrm>
          <a:off x="0" y="0"/>
          <a:ext cx="0" cy="0"/>
          <a:chOff x="0" y="0"/>
          <a:chExt cx="0" cy="0"/>
        </a:xfrm>
      </p:grpSpPr>
      <p:cxnSp>
        <p:nvCxnSpPr>
          <p:cNvPr id="3" name="Straight Connector 2"/>
          <p:cNvCxnSpPr/>
          <p:nvPr userDrawn="1"/>
        </p:nvCxnSpPr>
        <p:spPr>
          <a:xfrm>
            <a:off x="423101" y="1124413"/>
            <a:ext cx="959133" cy="0"/>
          </a:xfrm>
          <a:prstGeom prst="line">
            <a:avLst/>
          </a:prstGeom>
          <a:ln w="38100" cmpd="sng">
            <a:solidFill>
              <a:srgbClr val="EAB425"/>
            </a:solidFill>
          </a:ln>
          <a:effectLst/>
        </p:spPr>
        <p:style>
          <a:lnRef idx="2">
            <a:schemeClr val="accent1"/>
          </a:lnRef>
          <a:fillRef idx="0">
            <a:schemeClr val="accent1"/>
          </a:fillRef>
          <a:effectRef idx="1">
            <a:schemeClr val="accent1"/>
          </a:effectRef>
          <a:fontRef idx="minor">
            <a:schemeClr val="tx1"/>
          </a:fontRef>
        </p:style>
      </p:cxnSp>
      <p:pic>
        <p:nvPicPr>
          <p:cNvPr id="6" name="Picture 5" descr="0.1-Falmouth-University-logo.eps"/>
          <p:cNvPicPr>
            <a:picLocks noChangeAspect="1"/>
          </p:cNvPicPr>
          <p:nvPr userDrawn="1"/>
        </p:nvPicPr>
        <p:blipFill>
          <a:blip r:embed="rId2">
            <a:alphaModFix/>
            <a:lum bright="-100000" contrast="-100000"/>
            <a:extLst>
              <a:ext uri="{28A0092B-C50C-407E-A947-70E740481C1C}">
                <a14:useLocalDpi xmlns:a14="http://schemas.microsoft.com/office/drawing/2010/main" val="0"/>
              </a:ext>
            </a:extLst>
          </a:blip>
          <a:stretch>
            <a:fillRect/>
          </a:stretch>
        </p:blipFill>
        <p:spPr>
          <a:xfrm>
            <a:off x="7675417" y="4642324"/>
            <a:ext cx="1224333" cy="301803"/>
          </a:xfrm>
          <a:prstGeom prst="rect">
            <a:avLst/>
          </a:prstGeom>
        </p:spPr>
      </p:pic>
    </p:spTree>
    <p:extLst>
      <p:ext uri="{BB962C8B-B14F-4D97-AF65-F5344CB8AC3E}">
        <p14:creationId xmlns:p14="http://schemas.microsoft.com/office/powerpoint/2010/main" val="184303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910420"/>
      </p:ext>
    </p:extLst>
  </p:cSld>
  <p:clrMap bg1="lt1" tx1="dk1" bg2="lt2" tx2="dk2" accent1="accent1" accent2="accent2" accent3="accent3" accent4="accent4" accent5="accent5" accent6="accent6" hlink="hlink" folHlink="folHlink"/>
  <p:sldLayoutIdLst>
    <p:sldLayoutId id="2147493486" r:id="rId1"/>
    <p:sldLayoutId id="2147493519" r:id="rId2"/>
    <p:sldLayoutId id="2147493487" r:id="rId3"/>
    <p:sldLayoutId id="2147493488" r:id="rId4"/>
    <p:sldLayoutId id="214749351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6789" rtl="0" eaLnBrk="1" latinLnBrk="0" hangingPunct="1">
        <a:spcBef>
          <a:spcPct val="0"/>
        </a:spcBef>
        <a:buNone/>
        <a:defRPr sz="4396" kern="1200">
          <a:solidFill>
            <a:schemeClr val="tx1"/>
          </a:solidFill>
          <a:latin typeface="+mj-lt"/>
          <a:ea typeface="+mj-ea"/>
          <a:cs typeface="+mj-cs"/>
        </a:defRPr>
      </a:lvl1pPr>
    </p:titleStyle>
    <p:bodyStyle>
      <a:lvl1pPr marL="342591" indent="-342591" algn="l" defTabSz="456789" rtl="0" eaLnBrk="1" latinLnBrk="0" hangingPunct="1">
        <a:spcBef>
          <a:spcPct val="20000"/>
        </a:spcBef>
        <a:buFont typeface="Arial"/>
        <a:buChar char="•"/>
        <a:defRPr sz="3197" kern="1200">
          <a:solidFill>
            <a:schemeClr val="tx1"/>
          </a:solidFill>
          <a:latin typeface="+mn-lt"/>
          <a:ea typeface="+mn-ea"/>
          <a:cs typeface="+mn-cs"/>
        </a:defRPr>
      </a:lvl1pPr>
      <a:lvl2pPr marL="742281" indent="-285493" algn="l" defTabSz="456789" rtl="0" eaLnBrk="1" latinLnBrk="0" hangingPunct="1">
        <a:spcBef>
          <a:spcPct val="20000"/>
        </a:spcBef>
        <a:buFont typeface="Arial"/>
        <a:buChar char="–"/>
        <a:defRPr sz="2797" kern="1200">
          <a:solidFill>
            <a:schemeClr val="tx1"/>
          </a:solidFill>
          <a:latin typeface="+mn-lt"/>
          <a:ea typeface="+mn-ea"/>
          <a:cs typeface="+mn-cs"/>
        </a:defRPr>
      </a:lvl2pPr>
      <a:lvl3pPr marL="1141971" indent="-228394" algn="l" defTabSz="456789" rtl="0" eaLnBrk="1" latinLnBrk="0" hangingPunct="1">
        <a:spcBef>
          <a:spcPct val="20000"/>
        </a:spcBef>
        <a:buFont typeface="Arial"/>
        <a:buChar char="•"/>
        <a:defRPr sz="2398" kern="1200">
          <a:solidFill>
            <a:schemeClr val="tx1"/>
          </a:solidFill>
          <a:latin typeface="+mn-lt"/>
          <a:ea typeface="+mn-ea"/>
          <a:cs typeface="+mn-cs"/>
        </a:defRPr>
      </a:lvl3pPr>
      <a:lvl4pPr marL="1598760" indent="-228394" algn="l" defTabSz="456789" rtl="0" eaLnBrk="1" latinLnBrk="0" hangingPunct="1">
        <a:spcBef>
          <a:spcPct val="20000"/>
        </a:spcBef>
        <a:buFont typeface="Arial"/>
        <a:buChar char="–"/>
        <a:defRPr sz="1998" kern="1200">
          <a:solidFill>
            <a:schemeClr val="tx1"/>
          </a:solidFill>
          <a:latin typeface="+mn-lt"/>
          <a:ea typeface="+mn-ea"/>
          <a:cs typeface="+mn-cs"/>
        </a:defRPr>
      </a:lvl4pPr>
      <a:lvl5pPr marL="2055548" indent="-228394" algn="l" defTabSz="456789" rtl="0" eaLnBrk="1" latinLnBrk="0" hangingPunct="1">
        <a:spcBef>
          <a:spcPct val="20000"/>
        </a:spcBef>
        <a:buFont typeface="Arial"/>
        <a:buChar char="»"/>
        <a:defRPr sz="1998" kern="1200">
          <a:solidFill>
            <a:schemeClr val="tx1"/>
          </a:solidFill>
          <a:latin typeface="+mn-lt"/>
          <a:ea typeface="+mn-ea"/>
          <a:cs typeface="+mn-cs"/>
        </a:defRPr>
      </a:lvl5pPr>
      <a:lvl6pPr marL="2512337" indent="-228394" algn="l" defTabSz="456789" rtl="0" eaLnBrk="1" latinLnBrk="0" hangingPunct="1">
        <a:spcBef>
          <a:spcPct val="20000"/>
        </a:spcBef>
        <a:buFont typeface="Arial"/>
        <a:buChar char="•"/>
        <a:defRPr sz="1998" kern="1200">
          <a:solidFill>
            <a:schemeClr val="tx1"/>
          </a:solidFill>
          <a:latin typeface="+mn-lt"/>
          <a:ea typeface="+mn-ea"/>
          <a:cs typeface="+mn-cs"/>
        </a:defRPr>
      </a:lvl6pPr>
      <a:lvl7pPr marL="2969125" indent="-228394" algn="l" defTabSz="456789" rtl="0" eaLnBrk="1" latinLnBrk="0" hangingPunct="1">
        <a:spcBef>
          <a:spcPct val="20000"/>
        </a:spcBef>
        <a:buFont typeface="Arial"/>
        <a:buChar char="•"/>
        <a:defRPr sz="1998" kern="1200">
          <a:solidFill>
            <a:schemeClr val="tx1"/>
          </a:solidFill>
          <a:latin typeface="+mn-lt"/>
          <a:ea typeface="+mn-ea"/>
          <a:cs typeface="+mn-cs"/>
        </a:defRPr>
      </a:lvl7pPr>
      <a:lvl8pPr marL="3425914" indent="-228394" algn="l" defTabSz="456789" rtl="0" eaLnBrk="1" latinLnBrk="0" hangingPunct="1">
        <a:spcBef>
          <a:spcPct val="20000"/>
        </a:spcBef>
        <a:buFont typeface="Arial"/>
        <a:buChar char="•"/>
        <a:defRPr sz="1998" kern="1200">
          <a:solidFill>
            <a:schemeClr val="tx1"/>
          </a:solidFill>
          <a:latin typeface="+mn-lt"/>
          <a:ea typeface="+mn-ea"/>
          <a:cs typeface="+mn-cs"/>
        </a:defRPr>
      </a:lvl8pPr>
      <a:lvl9pPr marL="3882702" indent="-228394" algn="l" defTabSz="456789"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89" rtl="0" eaLnBrk="1" latinLnBrk="0" hangingPunct="1">
        <a:defRPr sz="1798" kern="1200">
          <a:solidFill>
            <a:schemeClr val="tx1"/>
          </a:solidFill>
          <a:latin typeface="+mn-lt"/>
          <a:ea typeface="+mn-ea"/>
          <a:cs typeface="+mn-cs"/>
        </a:defRPr>
      </a:lvl1pPr>
      <a:lvl2pPr marL="456789" algn="l" defTabSz="456789" rtl="0" eaLnBrk="1" latinLnBrk="0" hangingPunct="1">
        <a:defRPr sz="1798" kern="1200">
          <a:solidFill>
            <a:schemeClr val="tx1"/>
          </a:solidFill>
          <a:latin typeface="+mn-lt"/>
          <a:ea typeface="+mn-ea"/>
          <a:cs typeface="+mn-cs"/>
        </a:defRPr>
      </a:lvl2pPr>
      <a:lvl3pPr marL="913577" algn="l" defTabSz="456789" rtl="0" eaLnBrk="1" latinLnBrk="0" hangingPunct="1">
        <a:defRPr sz="1798" kern="1200">
          <a:solidFill>
            <a:schemeClr val="tx1"/>
          </a:solidFill>
          <a:latin typeface="+mn-lt"/>
          <a:ea typeface="+mn-ea"/>
          <a:cs typeface="+mn-cs"/>
        </a:defRPr>
      </a:lvl3pPr>
      <a:lvl4pPr marL="1370366" algn="l" defTabSz="456789" rtl="0" eaLnBrk="1" latinLnBrk="0" hangingPunct="1">
        <a:defRPr sz="1798" kern="1200">
          <a:solidFill>
            <a:schemeClr val="tx1"/>
          </a:solidFill>
          <a:latin typeface="+mn-lt"/>
          <a:ea typeface="+mn-ea"/>
          <a:cs typeface="+mn-cs"/>
        </a:defRPr>
      </a:lvl4pPr>
      <a:lvl5pPr marL="1827154" algn="l" defTabSz="456789" rtl="0" eaLnBrk="1" latinLnBrk="0" hangingPunct="1">
        <a:defRPr sz="1798" kern="1200">
          <a:solidFill>
            <a:schemeClr val="tx1"/>
          </a:solidFill>
          <a:latin typeface="+mn-lt"/>
          <a:ea typeface="+mn-ea"/>
          <a:cs typeface="+mn-cs"/>
        </a:defRPr>
      </a:lvl5pPr>
      <a:lvl6pPr marL="2283943" algn="l" defTabSz="456789" rtl="0" eaLnBrk="1" latinLnBrk="0" hangingPunct="1">
        <a:defRPr sz="1798" kern="1200">
          <a:solidFill>
            <a:schemeClr val="tx1"/>
          </a:solidFill>
          <a:latin typeface="+mn-lt"/>
          <a:ea typeface="+mn-ea"/>
          <a:cs typeface="+mn-cs"/>
        </a:defRPr>
      </a:lvl6pPr>
      <a:lvl7pPr marL="2740731" algn="l" defTabSz="456789" rtl="0" eaLnBrk="1" latinLnBrk="0" hangingPunct="1">
        <a:defRPr sz="1798" kern="1200">
          <a:solidFill>
            <a:schemeClr val="tx1"/>
          </a:solidFill>
          <a:latin typeface="+mn-lt"/>
          <a:ea typeface="+mn-ea"/>
          <a:cs typeface="+mn-cs"/>
        </a:defRPr>
      </a:lvl7pPr>
      <a:lvl8pPr marL="3197520" algn="l" defTabSz="456789" rtl="0" eaLnBrk="1" latinLnBrk="0" hangingPunct="1">
        <a:defRPr sz="1798" kern="1200">
          <a:solidFill>
            <a:schemeClr val="tx1"/>
          </a:solidFill>
          <a:latin typeface="+mn-lt"/>
          <a:ea typeface="+mn-ea"/>
          <a:cs typeface="+mn-cs"/>
        </a:defRPr>
      </a:lvl8pPr>
      <a:lvl9pPr marL="3654308" algn="l" defTabSz="456789"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72"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242237"/>
      </p:ext>
    </p:extLst>
  </p:cSld>
  <p:clrMap bg1="lt1" tx1="dk1" bg2="lt2" tx2="dk2" accent1="accent1" accent2="accent2" accent3="accent3" accent4="accent4" accent5="accent5" accent6="accent6" hlink="hlink" folHlink="folHlink"/>
  <p:sldLayoutIdLst>
    <p:sldLayoutId id="2147493521" r:id="rId1"/>
    <p:sldLayoutId id="2147493522" r:id="rId2"/>
    <p:sldLayoutId id="2147493523" r:id="rId3"/>
    <p:sldLayoutId id="2147493524" r:id="rId4"/>
    <p:sldLayoutId id="2147493525" r:id="rId5"/>
    <p:sldLayoutId id="2147493526" r:id="rId6"/>
  </p:sldLayoutIdLst>
  <p:txStyles>
    <p:titleStyle>
      <a:lvl1pPr algn="ctr" defTabSz="456789" rtl="0" eaLnBrk="1" latinLnBrk="0" hangingPunct="1">
        <a:spcBef>
          <a:spcPct val="0"/>
        </a:spcBef>
        <a:buNone/>
        <a:defRPr sz="4396" kern="1200">
          <a:solidFill>
            <a:schemeClr val="tx1"/>
          </a:solidFill>
          <a:latin typeface="+mj-lt"/>
          <a:ea typeface="+mj-ea"/>
          <a:cs typeface="+mj-cs"/>
        </a:defRPr>
      </a:lvl1pPr>
    </p:titleStyle>
    <p:bodyStyle>
      <a:lvl1pPr marL="342591" indent="-342591" algn="l" defTabSz="456789" rtl="0" eaLnBrk="1" latinLnBrk="0" hangingPunct="1">
        <a:spcBef>
          <a:spcPct val="20000"/>
        </a:spcBef>
        <a:buFont typeface="Arial"/>
        <a:buChar char="•"/>
        <a:defRPr sz="3197" kern="1200">
          <a:solidFill>
            <a:schemeClr val="tx1"/>
          </a:solidFill>
          <a:latin typeface="+mn-lt"/>
          <a:ea typeface="+mn-ea"/>
          <a:cs typeface="+mn-cs"/>
        </a:defRPr>
      </a:lvl1pPr>
      <a:lvl2pPr marL="742281" indent="-285493" algn="l" defTabSz="456789" rtl="0" eaLnBrk="1" latinLnBrk="0" hangingPunct="1">
        <a:spcBef>
          <a:spcPct val="20000"/>
        </a:spcBef>
        <a:buFont typeface="Arial"/>
        <a:buChar char="–"/>
        <a:defRPr sz="2797" kern="1200">
          <a:solidFill>
            <a:schemeClr val="tx1"/>
          </a:solidFill>
          <a:latin typeface="+mn-lt"/>
          <a:ea typeface="+mn-ea"/>
          <a:cs typeface="+mn-cs"/>
        </a:defRPr>
      </a:lvl2pPr>
      <a:lvl3pPr marL="1141971" indent="-228394" algn="l" defTabSz="456789" rtl="0" eaLnBrk="1" latinLnBrk="0" hangingPunct="1">
        <a:spcBef>
          <a:spcPct val="20000"/>
        </a:spcBef>
        <a:buFont typeface="Arial"/>
        <a:buChar char="•"/>
        <a:defRPr sz="2398" kern="1200">
          <a:solidFill>
            <a:schemeClr val="tx1"/>
          </a:solidFill>
          <a:latin typeface="+mn-lt"/>
          <a:ea typeface="+mn-ea"/>
          <a:cs typeface="+mn-cs"/>
        </a:defRPr>
      </a:lvl3pPr>
      <a:lvl4pPr marL="1598760" indent="-228394" algn="l" defTabSz="456789" rtl="0" eaLnBrk="1" latinLnBrk="0" hangingPunct="1">
        <a:spcBef>
          <a:spcPct val="20000"/>
        </a:spcBef>
        <a:buFont typeface="Arial"/>
        <a:buChar char="–"/>
        <a:defRPr sz="1998" kern="1200">
          <a:solidFill>
            <a:schemeClr val="tx1"/>
          </a:solidFill>
          <a:latin typeface="+mn-lt"/>
          <a:ea typeface="+mn-ea"/>
          <a:cs typeface="+mn-cs"/>
        </a:defRPr>
      </a:lvl4pPr>
      <a:lvl5pPr marL="2055548" indent="-228394" algn="l" defTabSz="456789" rtl="0" eaLnBrk="1" latinLnBrk="0" hangingPunct="1">
        <a:spcBef>
          <a:spcPct val="20000"/>
        </a:spcBef>
        <a:buFont typeface="Arial"/>
        <a:buChar char="»"/>
        <a:defRPr sz="1998" kern="1200">
          <a:solidFill>
            <a:schemeClr val="tx1"/>
          </a:solidFill>
          <a:latin typeface="+mn-lt"/>
          <a:ea typeface="+mn-ea"/>
          <a:cs typeface="+mn-cs"/>
        </a:defRPr>
      </a:lvl5pPr>
      <a:lvl6pPr marL="2512337" indent="-228394" algn="l" defTabSz="456789" rtl="0" eaLnBrk="1" latinLnBrk="0" hangingPunct="1">
        <a:spcBef>
          <a:spcPct val="20000"/>
        </a:spcBef>
        <a:buFont typeface="Arial"/>
        <a:buChar char="•"/>
        <a:defRPr sz="1998" kern="1200">
          <a:solidFill>
            <a:schemeClr val="tx1"/>
          </a:solidFill>
          <a:latin typeface="+mn-lt"/>
          <a:ea typeface="+mn-ea"/>
          <a:cs typeface="+mn-cs"/>
        </a:defRPr>
      </a:lvl6pPr>
      <a:lvl7pPr marL="2969125" indent="-228394" algn="l" defTabSz="456789" rtl="0" eaLnBrk="1" latinLnBrk="0" hangingPunct="1">
        <a:spcBef>
          <a:spcPct val="20000"/>
        </a:spcBef>
        <a:buFont typeface="Arial"/>
        <a:buChar char="•"/>
        <a:defRPr sz="1998" kern="1200">
          <a:solidFill>
            <a:schemeClr val="tx1"/>
          </a:solidFill>
          <a:latin typeface="+mn-lt"/>
          <a:ea typeface="+mn-ea"/>
          <a:cs typeface="+mn-cs"/>
        </a:defRPr>
      </a:lvl7pPr>
      <a:lvl8pPr marL="3425914" indent="-228394" algn="l" defTabSz="456789" rtl="0" eaLnBrk="1" latinLnBrk="0" hangingPunct="1">
        <a:spcBef>
          <a:spcPct val="20000"/>
        </a:spcBef>
        <a:buFont typeface="Arial"/>
        <a:buChar char="•"/>
        <a:defRPr sz="1998" kern="1200">
          <a:solidFill>
            <a:schemeClr val="tx1"/>
          </a:solidFill>
          <a:latin typeface="+mn-lt"/>
          <a:ea typeface="+mn-ea"/>
          <a:cs typeface="+mn-cs"/>
        </a:defRPr>
      </a:lvl8pPr>
      <a:lvl9pPr marL="3882702" indent="-228394" algn="l" defTabSz="456789"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89" rtl="0" eaLnBrk="1" latinLnBrk="0" hangingPunct="1">
        <a:defRPr sz="1798" kern="1200">
          <a:solidFill>
            <a:schemeClr val="tx1"/>
          </a:solidFill>
          <a:latin typeface="+mn-lt"/>
          <a:ea typeface="+mn-ea"/>
          <a:cs typeface="+mn-cs"/>
        </a:defRPr>
      </a:lvl1pPr>
      <a:lvl2pPr marL="456789" algn="l" defTabSz="456789" rtl="0" eaLnBrk="1" latinLnBrk="0" hangingPunct="1">
        <a:defRPr sz="1798" kern="1200">
          <a:solidFill>
            <a:schemeClr val="tx1"/>
          </a:solidFill>
          <a:latin typeface="+mn-lt"/>
          <a:ea typeface="+mn-ea"/>
          <a:cs typeface="+mn-cs"/>
        </a:defRPr>
      </a:lvl2pPr>
      <a:lvl3pPr marL="913577" algn="l" defTabSz="456789" rtl="0" eaLnBrk="1" latinLnBrk="0" hangingPunct="1">
        <a:defRPr sz="1798" kern="1200">
          <a:solidFill>
            <a:schemeClr val="tx1"/>
          </a:solidFill>
          <a:latin typeface="+mn-lt"/>
          <a:ea typeface="+mn-ea"/>
          <a:cs typeface="+mn-cs"/>
        </a:defRPr>
      </a:lvl3pPr>
      <a:lvl4pPr marL="1370366" algn="l" defTabSz="456789" rtl="0" eaLnBrk="1" latinLnBrk="0" hangingPunct="1">
        <a:defRPr sz="1798" kern="1200">
          <a:solidFill>
            <a:schemeClr val="tx1"/>
          </a:solidFill>
          <a:latin typeface="+mn-lt"/>
          <a:ea typeface="+mn-ea"/>
          <a:cs typeface="+mn-cs"/>
        </a:defRPr>
      </a:lvl4pPr>
      <a:lvl5pPr marL="1827154" algn="l" defTabSz="456789" rtl="0" eaLnBrk="1" latinLnBrk="0" hangingPunct="1">
        <a:defRPr sz="1798" kern="1200">
          <a:solidFill>
            <a:schemeClr val="tx1"/>
          </a:solidFill>
          <a:latin typeface="+mn-lt"/>
          <a:ea typeface="+mn-ea"/>
          <a:cs typeface="+mn-cs"/>
        </a:defRPr>
      </a:lvl5pPr>
      <a:lvl6pPr marL="2283943" algn="l" defTabSz="456789" rtl="0" eaLnBrk="1" latinLnBrk="0" hangingPunct="1">
        <a:defRPr sz="1798" kern="1200">
          <a:solidFill>
            <a:schemeClr val="tx1"/>
          </a:solidFill>
          <a:latin typeface="+mn-lt"/>
          <a:ea typeface="+mn-ea"/>
          <a:cs typeface="+mn-cs"/>
        </a:defRPr>
      </a:lvl6pPr>
      <a:lvl7pPr marL="2740731" algn="l" defTabSz="456789" rtl="0" eaLnBrk="1" latinLnBrk="0" hangingPunct="1">
        <a:defRPr sz="1798" kern="1200">
          <a:solidFill>
            <a:schemeClr val="tx1"/>
          </a:solidFill>
          <a:latin typeface="+mn-lt"/>
          <a:ea typeface="+mn-ea"/>
          <a:cs typeface="+mn-cs"/>
        </a:defRPr>
      </a:lvl7pPr>
      <a:lvl8pPr marL="3197520" algn="l" defTabSz="456789" rtl="0" eaLnBrk="1" latinLnBrk="0" hangingPunct="1">
        <a:defRPr sz="1798" kern="1200">
          <a:solidFill>
            <a:schemeClr val="tx1"/>
          </a:solidFill>
          <a:latin typeface="+mn-lt"/>
          <a:ea typeface="+mn-ea"/>
          <a:cs typeface="+mn-cs"/>
        </a:defRPr>
      </a:lvl8pPr>
      <a:lvl9pPr marL="3654308" algn="l" defTabSz="456789"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72">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lizzieridout.com/images/Showing_Saying_ICSVC_Paper_Lizzie_Ridout.pdf" TargetMode="External"/><Relationship Id="rId7" Type="http://schemas.openxmlformats.org/officeDocument/2006/relationships/hyperlink" Target="https://www.amazon.co.uk/Message-Communication-Arts-Research-Eclecticism-ebook/dp/B012IUP8GA/ref=sr_1_1?keywords=%E2%80%99Message:+Mapping+Eclecticism+Through+Practice&amp;qid=1582810431&amp;sr=8-1"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vimeo.com/35700449" TargetMode="External"/><Relationship Id="rId5" Type="http://schemas.openxmlformats.org/officeDocument/2006/relationships/hyperlink" Target="https://www.lizzieridout.com/wsw.html" TargetMode="External"/><Relationship Id="rId4" Type="http://schemas.openxmlformats.org/officeDocument/2006/relationships/hyperlink" Target="https://wsworkshop.org/artists/lizzie-ridou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5855" y="686269"/>
            <a:ext cx="8047284" cy="1789611"/>
          </a:xfrm>
        </p:spPr>
        <p:txBody>
          <a:bodyPr/>
          <a:lstStyle/>
          <a:p>
            <a:r>
              <a:rPr lang="en-US" b="1" dirty="0"/>
              <a:t>REF2021 Portfolio Template</a:t>
            </a:r>
          </a:p>
        </p:txBody>
      </p:sp>
    </p:spTree>
    <p:extLst>
      <p:ext uri="{BB962C8B-B14F-4D97-AF65-F5344CB8AC3E}">
        <p14:creationId xmlns:p14="http://schemas.microsoft.com/office/powerpoint/2010/main" val="419130748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3375" y="366825"/>
            <a:ext cx="8221987" cy="856457"/>
          </a:xfrm>
          <a:prstGeom prst="rect">
            <a:avLst/>
          </a:prstGeom>
        </p:spPr>
        <p:txBody>
          <a:bodyPr vert="horz" lIns="91355" tIns="45678" rIns="91355" bIns="45678" rtlCol="0" anchor="ctr">
            <a:noAutofit/>
          </a:bodyPr>
          <a:lstStyle>
            <a:lvl1pPr algn="l" defTabSz="457200" rtl="0" eaLnBrk="1" latinLnBrk="0" hangingPunct="1">
              <a:spcBef>
                <a:spcPct val="0"/>
              </a:spcBef>
              <a:buNone/>
              <a:defRPr sz="2500" b="1" kern="1200" baseline="0">
                <a:solidFill>
                  <a:srgbClr val="00ADBB"/>
                </a:solidFill>
                <a:latin typeface="Proxima nova"/>
                <a:ea typeface="+mj-ea"/>
                <a:cs typeface="Proxima nova"/>
              </a:defRPr>
            </a:lvl1pPr>
          </a:lstStyle>
          <a:p>
            <a:pPr>
              <a:lnSpc>
                <a:spcPct val="85000"/>
              </a:lnSpc>
            </a:pPr>
            <a:r>
              <a:rPr lang="en-US" sz="2997" dirty="0">
                <a:solidFill>
                  <a:schemeClr val="tx1"/>
                </a:solidFill>
                <a:latin typeface="Montserrat" charset="0"/>
                <a:ea typeface="Montserrat" charset="0"/>
                <a:cs typeface="Montserrat" charset="0"/>
              </a:rPr>
              <a:t>Links to Media Record of Output</a:t>
            </a:r>
          </a:p>
        </p:txBody>
      </p:sp>
      <p:sp>
        <p:nvSpPr>
          <p:cNvPr id="4" name="Rectangle 3">
            <a:extLst>
              <a:ext uri="{FF2B5EF4-FFF2-40B4-BE49-F238E27FC236}">
                <a16:creationId xmlns:a16="http://schemas.microsoft.com/office/drawing/2014/main" id="{990D18FA-ED94-D948-9E9B-ACA64A09B430}"/>
              </a:ext>
            </a:extLst>
          </p:cNvPr>
          <p:cNvSpPr/>
          <p:nvPr/>
        </p:nvSpPr>
        <p:spPr>
          <a:xfrm>
            <a:off x="333375" y="1247412"/>
            <a:ext cx="8570595" cy="2215991"/>
          </a:xfrm>
          <a:prstGeom prst="rect">
            <a:avLst/>
          </a:prstGeom>
        </p:spPr>
        <p:txBody>
          <a:bodyPr wrap="square">
            <a:spAutoFit/>
          </a:bodyPr>
          <a:lstStyle/>
          <a:p>
            <a:pPr marL="285493" indent="-285493">
              <a:buClr>
                <a:srgbClr val="EAB425"/>
              </a:buClr>
              <a:buFont typeface="Arial" charset="0"/>
              <a:buChar char="•"/>
            </a:pPr>
            <a:endParaRPr lang="en-GB" sz="1200" dirty="0">
              <a:latin typeface="Montserrat Light" pitchFamily="2" charset="77"/>
              <a:ea typeface="Montserrat Light" charset="0"/>
              <a:cs typeface="Montserrat Light" charset="0"/>
            </a:endParaRPr>
          </a:p>
          <a:p>
            <a:pPr marL="285493" indent="-285493">
              <a:buClr>
                <a:srgbClr val="EAB425"/>
              </a:buClr>
              <a:buFont typeface="Arial" charset="0"/>
              <a:buChar char="•"/>
            </a:pPr>
            <a:r>
              <a:rPr lang="en-GB" sz="1000" dirty="0">
                <a:latin typeface="Montserrat Light" pitchFamily="2" charset="77"/>
              </a:rPr>
              <a:t>‘Showing Saying: On Speech Balloons’: </a:t>
            </a:r>
            <a:r>
              <a:rPr lang="en-GB" sz="1000" dirty="0">
                <a:latin typeface="Montserrat Light" pitchFamily="2" charset="77"/>
                <a:hlinkClick r:id="rId3"/>
              </a:rPr>
              <a:t>http://www.lizzieridout.com/images/Showing_Saying_ICSVC_Paper_Lizzie_Ridout.pdf</a:t>
            </a:r>
            <a:endParaRPr lang="en-GB" sz="1000" dirty="0">
              <a:latin typeface="Montserrat Light" pitchFamily="2" charset="77"/>
            </a:endParaRPr>
          </a:p>
          <a:p>
            <a:pPr marL="285493" indent="-285493">
              <a:buClr>
                <a:srgbClr val="EAB425"/>
              </a:buClr>
              <a:buFont typeface="Arial" charset="0"/>
              <a:buChar char="•"/>
            </a:pPr>
            <a:r>
              <a:rPr lang="en-US" sz="1000" dirty="0">
                <a:latin typeface="Montserrat Light" pitchFamily="2" charset="77"/>
              </a:rPr>
              <a:t>‘Ways to Talk and Yet Say Nothing, or Ways to not Talk and Yet Say Everything’</a:t>
            </a:r>
            <a:r>
              <a:rPr lang="en-GB" sz="1000" dirty="0">
                <a:latin typeface="Montserrat Light" pitchFamily="2" charset="77"/>
                <a:ea typeface="Montserrat Light" charset="0"/>
                <a:cs typeface="Montserrat Light" charset="0"/>
              </a:rPr>
              <a:t>  published by WSW, NY, USA: </a:t>
            </a:r>
            <a:r>
              <a:rPr lang="en-GB" sz="1000" dirty="0">
                <a:latin typeface="Montserrat Light" pitchFamily="2" charset="77"/>
                <a:hlinkClick r:id="rId4"/>
              </a:rPr>
              <a:t>https://wsworkshop.org/artists/lizzie-ridout/</a:t>
            </a:r>
            <a:endParaRPr lang="en-GB" sz="1000" dirty="0">
              <a:latin typeface="Montserrat Light" pitchFamily="2" charset="77"/>
            </a:endParaRPr>
          </a:p>
          <a:p>
            <a:pPr marL="285493" indent="-285493">
              <a:buClr>
                <a:srgbClr val="EAB425"/>
              </a:buClr>
              <a:buFont typeface="Arial" charset="0"/>
              <a:buChar char="•"/>
            </a:pPr>
            <a:r>
              <a:rPr lang="en-GB" sz="1000" dirty="0">
                <a:latin typeface="Montserrat Light" pitchFamily="2" charset="77"/>
                <a:ea typeface="Montserrat Light" charset="0"/>
                <a:cs typeface="Montserrat Light" charset="0"/>
              </a:rPr>
              <a:t>Documentation of WSW residency: </a:t>
            </a:r>
            <a:r>
              <a:rPr lang="en-GB" sz="1000" dirty="0">
                <a:latin typeface="Montserrat Light" pitchFamily="2" charset="77"/>
                <a:ea typeface="Montserrat Light" charset="0"/>
                <a:cs typeface="Montserrat Light" charset="0"/>
                <a:hlinkClick r:id="rId5"/>
              </a:rPr>
              <a:t>https://www.lizzieridout.com/wsw.html</a:t>
            </a:r>
            <a:endParaRPr lang="en-GB" sz="1000" dirty="0">
              <a:latin typeface="Montserrat Light" pitchFamily="2" charset="77"/>
              <a:ea typeface="Montserrat Light" charset="0"/>
              <a:cs typeface="Montserrat Light" charset="0"/>
            </a:endParaRPr>
          </a:p>
          <a:p>
            <a:pPr marL="285493" indent="-285493">
              <a:buClr>
                <a:srgbClr val="EAB425"/>
              </a:buClr>
              <a:buFont typeface="Arial" charset="0"/>
              <a:buChar char="•"/>
            </a:pPr>
            <a:r>
              <a:rPr lang="en-GB" sz="1000" dirty="0">
                <a:latin typeface="Montserrat Light" pitchFamily="2" charset="77"/>
                <a:ea typeface="Montserrat Light" charset="0"/>
                <a:cs typeface="Montserrat Light" charset="0"/>
              </a:rPr>
              <a:t>Film about WSW with Lizzie: </a:t>
            </a:r>
            <a:r>
              <a:rPr lang="en-GB" sz="1000" dirty="0">
                <a:latin typeface="Montserrat Light" pitchFamily="2" charset="77"/>
                <a:hlinkClick r:id="rId6"/>
              </a:rPr>
              <a:t>https://vimeo.com/35700449</a:t>
            </a:r>
            <a:endParaRPr lang="en-GB" sz="1000" dirty="0">
              <a:latin typeface="Montserrat Light" pitchFamily="2" charset="77"/>
            </a:endParaRPr>
          </a:p>
          <a:p>
            <a:pPr marL="285493" indent="-285493">
              <a:buClr>
                <a:srgbClr val="EAB425"/>
              </a:buClr>
              <a:buFont typeface="Arial" charset="0"/>
              <a:buChar char="•"/>
            </a:pPr>
            <a:r>
              <a:rPr lang="en-GB" sz="1000" dirty="0">
                <a:latin typeface="Montserrat Light" pitchFamily="2" charset="77"/>
                <a:ea typeface="Montserrat Light" charset="0"/>
                <a:cs typeface="Montserrat Light" charset="0"/>
              </a:rPr>
              <a:t>‘An Essay Concerning the Architecture of Conversation’ in ’Message: Mapping Eclecticism Through Practice’, </a:t>
            </a:r>
            <a:r>
              <a:rPr lang="en-GB" sz="1000" dirty="0">
                <a:latin typeface="Montserrat Light" pitchFamily="2" charset="77"/>
              </a:rPr>
              <a:t>: </a:t>
            </a:r>
            <a:r>
              <a:rPr lang="en-GB" sz="1000" dirty="0">
                <a:latin typeface="Montserrat Light" pitchFamily="2" charset="77"/>
                <a:hlinkClick r:id="rId7">
                  <a:extLst>
                    <a:ext uri="{A12FA001-AC4F-418D-AE19-62706E023703}">
                      <ahyp:hlinkClr xmlns:ahyp="http://schemas.microsoft.com/office/drawing/2018/hyperlinkcolor" val="tx"/>
                    </a:ext>
                  </a:extLst>
                </a:hlinkClick>
              </a:rPr>
              <a:t>https://www.amazon.co.uk/Message-Communication-Arts-Research-Eclecticism-ebook/dp/B012IUP8GA/ref=sr_1_1?keywords=%E2%80%99Message%3A+Mapping+Eclecticism+Through+Practice&amp;qid=1582810431&amp;sr=8-1</a:t>
            </a:r>
            <a:endParaRPr lang="en-GB" sz="1000" dirty="0">
              <a:latin typeface="Montserrat Light" pitchFamily="2" charset="77"/>
            </a:endParaRPr>
          </a:p>
          <a:p>
            <a:pPr marL="285493" indent="-285493">
              <a:buClr>
                <a:srgbClr val="EAB425"/>
              </a:buClr>
              <a:buFont typeface="Arial" charset="0"/>
              <a:buChar char="•"/>
            </a:pPr>
            <a:endParaRPr lang="en-US" sz="1200" dirty="0">
              <a:latin typeface="Montserrat Light" pitchFamily="2" charset="77"/>
              <a:ea typeface="Montserrat Light" charset="0"/>
              <a:cs typeface="Montserrat Light" charset="0"/>
            </a:endParaRPr>
          </a:p>
          <a:p>
            <a:pPr marL="285493" indent="-285493">
              <a:buClr>
                <a:srgbClr val="EAB425"/>
              </a:buClr>
              <a:buFont typeface="Arial" charset="0"/>
              <a:buChar char="•"/>
            </a:pPr>
            <a:endParaRPr lang="en-US" sz="1200" dirty="0">
              <a:latin typeface="Montserrat Light" pitchFamily="2" charset="77"/>
            </a:endParaRPr>
          </a:p>
          <a:p>
            <a:pPr marL="285493" indent="-285493">
              <a:buClr>
                <a:srgbClr val="EAB425"/>
              </a:buClr>
              <a:buFont typeface="Arial" charset="0"/>
              <a:buChar char="•"/>
            </a:pPr>
            <a:endParaRPr lang="en-US" sz="1200" dirty="0">
              <a:latin typeface="Montserrat Light" pitchFamily="2" charset="77"/>
              <a:ea typeface="Montserrat Light" charset="0"/>
              <a:cs typeface="Montserrat Light" charset="0"/>
            </a:endParaRPr>
          </a:p>
        </p:txBody>
      </p:sp>
    </p:spTree>
    <p:extLst>
      <p:ext uri="{BB962C8B-B14F-4D97-AF65-F5344CB8AC3E}">
        <p14:creationId xmlns:p14="http://schemas.microsoft.com/office/powerpoint/2010/main" val="116125475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3375" y="366825"/>
            <a:ext cx="8221987" cy="856457"/>
          </a:xfrm>
          <a:prstGeom prst="rect">
            <a:avLst/>
          </a:prstGeom>
        </p:spPr>
        <p:txBody>
          <a:bodyPr vert="horz" lIns="91355" tIns="45678" rIns="91355" bIns="45678" rtlCol="0" anchor="ctr">
            <a:noAutofit/>
          </a:bodyPr>
          <a:lstStyle>
            <a:lvl1pPr algn="l" defTabSz="457200" rtl="0" eaLnBrk="1" latinLnBrk="0" hangingPunct="1">
              <a:spcBef>
                <a:spcPct val="0"/>
              </a:spcBef>
              <a:buNone/>
              <a:defRPr sz="2500" b="1" kern="1200" baseline="0">
                <a:solidFill>
                  <a:srgbClr val="00ADBB"/>
                </a:solidFill>
                <a:latin typeface="Proxima nova"/>
                <a:ea typeface="+mj-ea"/>
                <a:cs typeface="Proxima nova"/>
              </a:defRPr>
            </a:lvl1pPr>
          </a:lstStyle>
          <a:p>
            <a:pPr>
              <a:lnSpc>
                <a:spcPct val="85000"/>
              </a:lnSpc>
            </a:pPr>
            <a:r>
              <a:rPr lang="en-US" sz="2997" dirty="0">
                <a:solidFill>
                  <a:schemeClr val="tx1"/>
                </a:solidFill>
                <a:latin typeface="Montserrat" charset="0"/>
                <a:ea typeface="Montserrat" charset="0"/>
                <a:cs typeface="Montserrat" charset="0"/>
              </a:rPr>
              <a:t>Showing Saying: On Speech Balloons</a:t>
            </a:r>
          </a:p>
        </p:txBody>
      </p:sp>
      <p:sp>
        <p:nvSpPr>
          <p:cNvPr id="4" name="Rectangle 3">
            <a:extLst>
              <a:ext uri="{FF2B5EF4-FFF2-40B4-BE49-F238E27FC236}">
                <a16:creationId xmlns:a16="http://schemas.microsoft.com/office/drawing/2014/main" id="{990D18FA-ED94-D948-9E9B-ACA64A09B430}"/>
              </a:ext>
            </a:extLst>
          </p:cNvPr>
          <p:cNvSpPr/>
          <p:nvPr/>
        </p:nvSpPr>
        <p:spPr>
          <a:xfrm>
            <a:off x="333375" y="1247412"/>
            <a:ext cx="8570595" cy="1877181"/>
          </a:xfrm>
          <a:prstGeom prst="rect">
            <a:avLst/>
          </a:prstGeom>
        </p:spPr>
        <p:txBody>
          <a:bodyPr wrap="square" anchor="t">
            <a:spAutoFit/>
          </a:bodyPr>
          <a:lstStyle/>
          <a:p>
            <a:pPr marL="285115" indent="-285115">
              <a:buClr>
                <a:srgbClr val="EAB425"/>
              </a:buClr>
              <a:buFont typeface="Arial" charset="0"/>
              <a:buChar char="•"/>
            </a:pPr>
            <a:r>
              <a:rPr lang="en-US" sz="1200" dirty="0">
                <a:latin typeface="Montserrat Light" charset="0"/>
                <a:ea typeface="Montserrat Light" charset="0"/>
                <a:cs typeface="Montserrat Light" charset="0"/>
              </a:rPr>
              <a:t>Name:  Lizzie </a:t>
            </a:r>
            <a:r>
              <a:rPr lang="en-US" sz="1200" dirty="0" err="1">
                <a:latin typeface="Montserrat Light" charset="0"/>
                <a:ea typeface="Montserrat Light" charset="0"/>
                <a:cs typeface="Montserrat Light" charset="0"/>
              </a:rPr>
              <a:t>Ridout</a:t>
            </a:r>
            <a:endParaRPr lang="en-US" dirty="0"/>
          </a:p>
          <a:p>
            <a:pPr marL="285115" indent="-285115">
              <a:buClr>
                <a:srgbClr val="EAB425"/>
              </a:buClr>
              <a:buFont typeface="Arial" charset="0"/>
              <a:buChar char="•"/>
            </a:pPr>
            <a:r>
              <a:rPr lang="en-US" sz="1200" dirty="0">
                <a:latin typeface="Montserrat Light"/>
                <a:ea typeface="Montserrat Light" charset="0"/>
                <a:cs typeface="Montserrat Light" charset="0"/>
              </a:rPr>
              <a:t>Falmouth Department: School of Communication; BA Hons Graphic Design</a:t>
            </a:r>
          </a:p>
          <a:p>
            <a:pPr marL="285115" indent="-285115">
              <a:buClr>
                <a:srgbClr val="EAB425"/>
              </a:buClr>
              <a:buFont typeface="Arial" charset="0"/>
              <a:buChar char="•"/>
            </a:pPr>
            <a:r>
              <a:rPr lang="en-GB" sz="1200" dirty="0">
                <a:latin typeface="Montserrat Light" charset="0"/>
                <a:ea typeface="Montserrat Light" charset="0"/>
                <a:cs typeface="Montserrat Light" charset="0"/>
              </a:rPr>
              <a:t>Project Title: Showing Saying: On Speech Balloons</a:t>
            </a:r>
          </a:p>
          <a:p>
            <a:pPr marL="285115" indent="-285115">
              <a:buClr>
                <a:srgbClr val="EAB425"/>
              </a:buClr>
              <a:buFont typeface="Arial" charset="0"/>
              <a:buChar char="•"/>
            </a:pPr>
            <a:r>
              <a:rPr lang="en-GB" sz="1200" dirty="0">
                <a:latin typeface="Montserrat Light" charset="0"/>
              </a:rPr>
              <a:t>Significant Dates: Publication 2014</a:t>
            </a:r>
          </a:p>
          <a:p>
            <a:pPr marL="285115" indent="-285115">
              <a:buClr>
                <a:srgbClr val="EAB425"/>
              </a:buClr>
              <a:buFont typeface="Arial" charset="0"/>
              <a:buChar char="•"/>
            </a:pPr>
            <a:r>
              <a:rPr lang="en-GB" sz="1200" dirty="0">
                <a:latin typeface="Montserrat Light" charset="0"/>
              </a:rPr>
              <a:t>Falmouth Research &amp; Innovation Programme Area: Storytelling &amp; Inequality</a:t>
            </a:r>
            <a:endParaRPr lang="en-GB" sz="1200" dirty="0">
              <a:cs typeface="Calibri"/>
            </a:endParaRPr>
          </a:p>
          <a:p>
            <a:pPr>
              <a:buClr>
                <a:srgbClr val="EAB425"/>
              </a:buClr>
            </a:pPr>
            <a:endParaRPr lang="en-GB" sz="1200" dirty="0">
              <a:latin typeface="Montserrat Light" charset="0"/>
              <a:ea typeface="Montserrat Light" charset="0"/>
              <a:cs typeface="Montserrat Light" charset="0"/>
            </a:endParaRPr>
          </a:p>
          <a:p>
            <a:pPr>
              <a:buClr>
                <a:srgbClr val="EAB425"/>
              </a:buClr>
            </a:pPr>
            <a:endParaRPr lang="en-US" sz="1200" b="1" dirty="0">
              <a:latin typeface="Montserrat Light" charset="0"/>
              <a:ea typeface="Montserrat Light" charset="0"/>
              <a:cs typeface="Montserrat Light" charset="0"/>
            </a:endParaRPr>
          </a:p>
          <a:p>
            <a:pPr>
              <a:buClr>
                <a:srgbClr val="EAB425"/>
              </a:buClr>
            </a:pPr>
            <a:endParaRPr lang="en-US" sz="1599" dirty="0">
              <a:latin typeface="Montserrat Light" charset="0"/>
              <a:ea typeface="Montserrat Light" charset="0"/>
              <a:cs typeface="Montserrat Light" charset="0"/>
            </a:endParaRPr>
          </a:p>
          <a:p>
            <a:pPr>
              <a:buClr>
                <a:srgbClr val="EAB425"/>
              </a:buClr>
            </a:pPr>
            <a:endParaRPr lang="en-US" sz="1599" dirty="0">
              <a:latin typeface="Montserrat Light" charset="0"/>
              <a:ea typeface="Montserrat Light" charset="0"/>
              <a:cs typeface="Montserrat Light" charset="0"/>
            </a:endParaRPr>
          </a:p>
        </p:txBody>
      </p:sp>
    </p:spTree>
    <p:extLst>
      <p:ext uri="{BB962C8B-B14F-4D97-AF65-F5344CB8AC3E}">
        <p14:creationId xmlns:p14="http://schemas.microsoft.com/office/powerpoint/2010/main" val="259901371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3375" y="366825"/>
            <a:ext cx="8221987" cy="856457"/>
          </a:xfrm>
          <a:prstGeom prst="rect">
            <a:avLst/>
          </a:prstGeom>
        </p:spPr>
        <p:txBody>
          <a:bodyPr vert="horz" lIns="91355" tIns="45678" rIns="91355" bIns="45678" rtlCol="0" anchor="ctr">
            <a:noAutofit/>
          </a:bodyPr>
          <a:lstStyle>
            <a:lvl1pPr algn="l" defTabSz="457200" rtl="0" eaLnBrk="1" latinLnBrk="0" hangingPunct="1">
              <a:spcBef>
                <a:spcPct val="0"/>
              </a:spcBef>
              <a:buNone/>
              <a:defRPr sz="2500" b="1" kern="1200" baseline="0">
                <a:solidFill>
                  <a:srgbClr val="00ADBB"/>
                </a:solidFill>
                <a:latin typeface="Proxima nova"/>
                <a:ea typeface="+mj-ea"/>
                <a:cs typeface="Proxima nova"/>
              </a:defRPr>
            </a:lvl1pPr>
          </a:lstStyle>
          <a:p>
            <a:pPr>
              <a:lnSpc>
                <a:spcPct val="85000"/>
              </a:lnSpc>
            </a:pPr>
            <a:r>
              <a:rPr lang="en-US" sz="2997" dirty="0">
                <a:solidFill>
                  <a:schemeClr val="tx1"/>
                </a:solidFill>
                <a:latin typeface="Montserrat" charset="0"/>
                <a:ea typeface="Montserrat" charset="0"/>
                <a:cs typeface="Montserrat" charset="0"/>
              </a:rPr>
              <a:t>Table of Contents</a:t>
            </a:r>
          </a:p>
        </p:txBody>
      </p:sp>
      <p:sp>
        <p:nvSpPr>
          <p:cNvPr id="4" name="Rectangle 3">
            <a:extLst>
              <a:ext uri="{FF2B5EF4-FFF2-40B4-BE49-F238E27FC236}">
                <a16:creationId xmlns:a16="http://schemas.microsoft.com/office/drawing/2014/main" id="{990D18FA-ED94-D948-9E9B-ACA64A09B430}"/>
              </a:ext>
            </a:extLst>
          </p:cNvPr>
          <p:cNvSpPr/>
          <p:nvPr/>
        </p:nvSpPr>
        <p:spPr>
          <a:xfrm>
            <a:off x="333375" y="1247412"/>
            <a:ext cx="8570595" cy="2246512"/>
          </a:xfrm>
          <a:prstGeom prst="rect">
            <a:avLst/>
          </a:prstGeom>
        </p:spPr>
        <p:txBody>
          <a:bodyPr wrap="square">
            <a:spAutoFit/>
          </a:bodyPr>
          <a:lstStyle/>
          <a:p>
            <a:pPr marL="285493" indent="-285493">
              <a:buClr>
                <a:srgbClr val="EAB425"/>
              </a:buClr>
              <a:buFont typeface="Arial" charset="0"/>
              <a:buChar char="•"/>
            </a:pPr>
            <a:r>
              <a:rPr lang="en-GB" sz="1200" dirty="0">
                <a:latin typeface="Montserrat Light" charset="0"/>
                <a:ea typeface="Montserrat Light" charset="0"/>
                <a:cs typeface="Montserrat Light" charset="0"/>
              </a:rPr>
              <a:t>Page 4) 300-word Statement</a:t>
            </a:r>
          </a:p>
          <a:p>
            <a:pPr marL="285493" indent="-285493">
              <a:buClr>
                <a:srgbClr val="EAB425"/>
              </a:buClr>
              <a:buFont typeface="Arial" charset="0"/>
              <a:buChar char="•"/>
            </a:pPr>
            <a:r>
              <a:rPr lang="en-GB" sz="1200" dirty="0">
                <a:latin typeface="Montserrat Light" charset="0"/>
                <a:ea typeface="Montserrat Light" charset="0"/>
                <a:cs typeface="Montserrat Light" charset="0"/>
              </a:rPr>
              <a:t>Page 5) Visual Record of Output </a:t>
            </a:r>
          </a:p>
          <a:p>
            <a:pPr marL="285493" indent="-285493">
              <a:buClr>
                <a:srgbClr val="EAB425"/>
              </a:buClr>
              <a:buFont typeface="Arial" charset="0"/>
              <a:buChar char="•"/>
            </a:pPr>
            <a:r>
              <a:rPr lang="en-GB" sz="1200" dirty="0">
                <a:latin typeface="Montserrat Light" charset="0"/>
                <a:ea typeface="Montserrat Light" charset="0"/>
                <a:cs typeface="Montserrat Light" charset="0"/>
              </a:rPr>
              <a:t>Page 6–9) Previous Supporting Work</a:t>
            </a:r>
          </a:p>
          <a:p>
            <a:pPr marL="285493" indent="-285493">
              <a:buClr>
                <a:srgbClr val="EAB425"/>
              </a:buClr>
              <a:buFont typeface="Arial" charset="0"/>
              <a:buChar char="•"/>
            </a:pPr>
            <a:r>
              <a:rPr lang="en-GB" sz="1200" dirty="0">
                <a:latin typeface="Montserrat Light" charset="0"/>
                <a:ea typeface="Montserrat Light" charset="0"/>
                <a:cs typeface="Montserrat Light" charset="0"/>
              </a:rPr>
              <a:t>Page 10) Links to Media Record of Output</a:t>
            </a:r>
          </a:p>
          <a:p>
            <a:pPr marL="285493" indent="-285493">
              <a:buClr>
                <a:srgbClr val="EAB425"/>
              </a:buClr>
              <a:buFont typeface="Arial" charset="0"/>
              <a:buChar char="•"/>
            </a:pPr>
            <a:endParaRPr lang="en-GB" sz="1200" dirty="0">
              <a:latin typeface="Montserrat Light" charset="0"/>
              <a:ea typeface="Montserrat Light" charset="0"/>
              <a:cs typeface="Montserrat Light" charset="0"/>
            </a:endParaRPr>
          </a:p>
          <a:p>
            <a:pPr marL="285493" indent="-285493">
              <a:buClr>
                <a:srgbClr val="EAB425"/>
              </a:buClr>
              <a:buFont typeface="Arial" charset="0"/>
              <a:buChar char="•"/>
            </a:pPr>
            <a:endParaRPr lang="en-GB" sz="1200" dirty="0">
              <a:latin typeface="Montserrat Light" charset="0"/>
              <a:ea typeface="Montserrat Light" charset="0"/>
              <a:cs typeface="Montserrat Light" charset="0"/>
            </a:endParaRPr>
          </a:p>
          <a:p>
            <a:pPr>
              <a:buClr>
                <a:srgbClr val="EAB425"/>
              </a:buClr>
            </a:pPr>
            <a:r>
              <a:rPr lang="en-GB" sz="1200" dirty="0">
                <a:latin typeface="Montserrat Light" charset="0"/>
                <a:ea typeface="Montserrat Light" charset="0"/>
                <a:cs typeface="Montserrat Light" charset="0"/>
              </a:rPr>
              <a:t> </a:t>
            </a:r>
          </a:p>
          <a:p>
            <a:pPr marL="285493" indent="-285493">
              <a:buClr>
                <a:srgbClr val="EAB425"/>
              </a:buClr>
              <a:buFont typeface="Arial" charset="0"/>
              <a:buChar char="•"/>
            </a:pPr>
            <a:endParaRPr lang="en-GB" sz="1200" dirty="0">
              <a:latin typeface="Montserrat Light" charset="0"/>
              <a:ea typeface="Montserrat Light" charset="0"/>
              <a:cs typeface="Montserrat Light" charset="0"/>
            </a:endParaRPr>
          </a:p>
          <a:p>
            <a:pPr>
              <a:buClr>
                <a:srgbClr val="EAB425"/>
              </a:buClr>
            </a:pPr>
            <a:endParaRPr lang="en-US" sz="1200" b="1" dirty="0">
              <a:latin typeface="Montserrat Light" charset="0"/>
              <a:ea typeface="Montserrat Light" charset="0"/>
              <a:cs typeface="Montserrat Light" charset="0"/>
            </a:endParaRPr>
          </a:p>
          <a:p>
            <a:pPr>
              <a:buClr>
                <a:srgbClr val="EAB425"/>
              </a:buClr>
            </a:pPr>
            <a:endParaRPr lang="en-US" sz="1599" dirty="0">
              <a:latin typeface="Montserrat Light" charset="0"/>
              <a:ea typeface="Montserrat Light" charset="0"/>
              <a:cs typeface="Montserrat Light" charset="0"/>
            </a:endParaRPr>
          </a:p>
          <a:p>
            <a:pPr>
              <a:buClr>
                <a:srgbClr val="EAB425"/>
              </a:buClr>
            </a:pPr>
            <a:endParaRPr lang="en-US" sz="1599" dirty="0">
              <a:latin typeface="Montserrat Light" charset="0"/>
              <a:ea typeface="Montserrat Light" charset="0"/>
              <a:cs typeface="Montserrat Light" charset="0"/>
            </a:endParaRPr>
          </a:p>
        </p:txBody>
      </p:sp>
    </p:spTree>
    <p:extLst>
      <p:ext uri="{BB962C8B-B14F-4D97-AF65-F5344CB8AC3E}">
        <p14:creationId xmlns:p14="http://schemas.microsoft.com/office/powerpoint/2010/main" val="396070825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3375" y="366825"/>
            <a:ext cx="8221987" cy="856457"/>
          </a:xfrm>
          <a:prstGeom prst="rect">
            <a:avLst/>
          </a:prstGeom>
        </p:spPr>
        <p:txBody>
          <a:bodyPr vert="horz" lIns="91355" tIns="45678" rIns="91355" bIns="45678" rtlCol="0" anchor="ctr">
            <a:noAutofit/>
          </a:bodyPr>
          <a:lstStyle>
            <a:lvl1pPr algn="l" defTabSz="457200" rtl="0" eaLnBrk="1" latinLnBrk="0" hangingPunct="1">
              <a:spcBef>
                <a:spcPct val="0"/>
              </a:spcBef>
              <a:buNone/>
              <a:defRPr sz="2500" b="1" kern="1200" baseline="0">
                <a:solidFill>
                  <a:srgbClr val="00ADBB"/>
                </a:solidFill>
                <a:latin typeface="Proxima nova"/>
                <a:ea typeface="+mj-ea"/>
                <a:cs typeface="Proxima nova"/>
              </a:defRPr>
            </a:lvl1pPr>
          </a:lstStyle>
          <a:p>
            <a:pPr>
              <a:lnSpc>
                <a:spcPct val="85000"/>
              </a:lnSpc>
            </a:pPr>
            <a:r>
              <a:rPr lang="en-US" sz="2997" dirty="0">
                <a:solidFill>
                  <a:schemeClr val="tx1"/>
                </a:solidFill>
                <a:latin typeface="Montserrat" charset="0"/>
                <a:ea typeface="Montserrat" charset="0"/>
                <a:cs typeface="Montserrat" charset="0"/>
              </a:rPr>
              <a:t>300-Word Statement</a:t>
            </a:r>
          </a:p>
        </p:txBody>
      </p:sp>
      <p:sp>
        <p:nvSpPr>
          <p:cNvPr id="4" name="Rectangle 3">
            <a:extLst>
              <a:ext uri="{FF2B5EF4-FFF2-40B4-BE49-F238E27FC236}">
                <a16:creationId xmlns:a16="http://schemas.microsoft.com/office/drawing/2014/main" id="{990D18FA-ED94-D948-9E9B-ACA64A09B430}"/>
              </a:ext>
            </a:extLst>
          </p:cNvPr>
          <p:cNvSpPr/>
          <p:nvPr/>
        </p:nvSpPr>
        <p:spPr>
          <a:xfrm>
            <a:off x="333375" y="1247412"/>
            <a:ext cx="8570595" cy="2031325"/>
          </a:xfrm>
          <a:prstGeom prst="rect">
            <a:avLst/>
          </a:prstGeom>
        </p:spPr>
        <p:txBody>
          <a:bodyPr wrap="square">
            <a:spAutoFit/>
          </a:bodyPr>
          <a:lstStyle/>
          <a:p>
            <a:r>
              <a:rPr lang="en-GB" sz="900" dirty="0">
                <a:latin typeface="Montserrat Light" pitchFamily="2" charset="77"/>
              </a:rPr>
              <a:t>This article consolidates research presented in a number of articles/conferences/residencies/publications. </a:t>
            </a:r>
          </a:p>
          <a:p>
            <a:r>
              <a:rPr lang="en-GB" sz="900" dirty="0">
                <a:latin typeface="Montserrat Light" pitchFamily="2" charset="77"/>
              </a:rPr>
              <a:t> </a:t>
            </a:r>
          </a:p>
          <a:p>
            <a:r>
              <a:rPr lang="en-GB" sz="900" dirty="0">
                <a:latin typeface="Montserrat Light" pitchFamily="2" charset="77"/>
              </a:rPr>
              <a:t>‘Showing Saying’ concludes theoretical, historical and practice-based research from the above outlined projects. The aims were threefold:</a:t>
            </a:r>
          </a:p>
          <a:p>
            <a:pPr lvl="0"/>
            <a:r>
              <a:rPr lang="en-GB" sz="900" dirty="0">
                <a:latin typeface="Montserrat Light" pitchFamily="2" charset="77"/>
              </a:rPr>
              <a:t>– It was a philosophical examination of the speech balloon as a device to visualise the utterance and its usage across varied and disconnected cultures for hundreds of years. </a:t>
            </a:r>
          </a:p>
          <a:p>
            <a:pPr lvl="0"/>
            <a:r>
              <a:rPr lang="en-GB" sz="900" dirty="0">
                <a:latin typeface="Montserrat Light" pitchFamily="2" charset="77"/>
              </a:rPr>
              <a:t>– It formed a commentary on the WSW Book Arts residency, the resultant publication and how I’d navigated the path between theoretical study and practice-based output. </a:t>
            </a:r>
          </a:p>
          <a:p>
            <a:pPr lvl="0"/>
            <a:r>
              <a:rPr lang="en-US" sz="900" dirty="0">
                <a:latin typeface="Montserrat Light" pitchFamily="2" charset="77"/>
              </a:rPr>
              <a:t>– The publication it was included in and linked conference, were structured around the theme ‘From Theory to Practice’, bringing together researchers and practitioners studying and evaluating how semiotic theories might be </a:t>
            </a:r>
            <a:r>
              <a:rPr lang="en-US" sz="900" dirty="0" err="1">
                <a:latin typeface="Montserrat Light" pitchFamily="2" charset="77"/>
              </a:rPr>
              <a:t>analysed</a:t>
            </a:r>
            <a:r>
              <a:rPr lang="en-US" sz="900" dirty="0">
                <a:latin typeface="Montserrat Light" pitchFamily="2" charset="77"/>
              </a:rPr>
              <a:t>, perceived and applied in the context of visual communication.</a:t>
            </a:r>
            <a:endParaRPr lang="en-GB" sz="900" dirty="0">
              <a:latin typeface="Montserrat Light" pitchFamily="2" charset="77"/>
            </a:endParaRPr>
          </a:p>
          <a:p>
            <a:r>
              <a:rPr lang="en-GB" sz="900" dirty="0">
                <a:latin typeface="Montserrat Light" pitchFamily="2" charset="77"/>
              </a:rPr>
              <a:t> </a:t>
            </a:r>
          </a:p>
          <a:p>
            <a:r>
              <a:rPr lang="en-GB" sz="900" dirty="0">
                <a:latin typeface="Montserrat Light" pitchFamily="2" charset="77"/>
              </a:rPr>
              <a:t>Whilst the subject of the speech balloon has been explored within comic-book theory (Scott McCloud 1994, David Carrier 2000, Catherine </a:t>
            </a:r>
            <a:r>
              <a:rPr lang="en-GB" sz="900" dirty="0" err="1">
                <a:latin typeface="Montserrat Light" pitchFamily="2" charset="77"/>
              </a:rPr>
              <a:t>Khordoc</a:t>
            </a:r>
            <a:r>
              <a:rPr lang="en-GB" sz="900" dirty="0">
                <a:latin typeface="Montserrat Light" pitchFamily="2" charset="77"/>
              </a:rPr>
              <a:t> 2001), this paper concentrated on the philosophical nature of the device within art-historical and visual communication contexts and made connections between linguistic theory (Mikhail Bakhtin) and artistic practice.</a:t>
            </a:r>
          </a:p>
        </p:txBody>
      </p:sp>
    </p:spTree>
    <p:extLst>
      <p:ext uri="{BB962C8B-B14F-4D97-AF65-F5344CB8AC3E}">
        <p14:creationId xmlns:p14="http://schemas.microsoft.com/office/powerpoint/2010/main" val="309890680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3375" y="366825"/>
            <a:ext cx="8221987" cy="856457"/>
          </a:xfrm>
          <a:prstGeom prst="rect">
            <a:avLst/>
          </a:prstGeom>
        </p:spPr>
        <p:txBody>
          <a:bodyPr vert="horz" lIns="91355" tIns="45678" rIns="91355" bIns="45678" rtlCol="0" anchor="ctr">
            <a:noAutofit/>
          </a:bodyPr>
          <a:lstStyle>
            <a:lvl1pPr algn="l" defTabSz="457200" rtl="0" eaLnBrk="1" latinLnBrk="0" hangingPunct="1">
              <a:spcBef>
                <a:spcPct val="0"/>
              </a:spcBef>
              <a:buNone/>
              <a:defRPr sz="2500" b="1" kern="1200" baseline="0">
                <a:solidFill>
                  <a:srgbClr val="00ADBB"/>
                </a:solidFill>
                <a:latin typeface="Proxima nova"/>
                <a:ea typeface="+mj-ea"/>
                <a:cs typeface="Proxima nova"/>
              </a:defRPr>
            </a:lvl1pPr>
          </a:lstStyle>
          <a:p>
            <a:pPr>
              <a:lnSpc>
                <a:spcPct val="85000"/>
              </a:lnSpc>
            </a:pPr>
            <a:r>
              <a:rPr lang="en-US" sz="2997" dirty="0">
                <a:solidFill>
                  <a:schemeClr val="tx1"/>
                </a:solidFill>
                <a:latin typeface="Montserrat" charset="0"/>
                <a:ea typeface="Montserrat" charset="0"/>
                <a:cs typeface="Montserrat" charset="0"/>
              </a:rPr>
              <a:t>Visual Record of Output: Article</a:t>
            </a:r>
          </a:p>
        </p:txBody>
      </p:sp>
      <p:pic>
        <p:nvPicPr>
          <p:cNvPr id="9" name="Picture 8">
            <a:extLst>
              <a:ext uri="{FF2B5EF4-FFF2-40B4-BE49-F238E27FC236}">
                <a16:creationId xmlns:a16="http://schemas.microsoft.com/office/drawing/2014/main" id="{5FF829BA-6CEB-2E43-A234-E8925826D86B}"/>
              </a:ext>
            </a:extLst>
          </p:cNvPr>
          <p:cNvPicPr>
            <a:picLocks noChangeAspect="1"/>
          </p:cNvPicPr>
          <p:nvPr/>
        </p:nvPicPr>
        <p:blipFill>
          <a:blip r:embed="rId3"/>
          <a:stretch>
            <a:fillRect/>
          </a:stretch>
        </p:blipFill>
        <p:spPr>
          <a:xfrm>
            <a:off x="333375" y="1223282"/>
            <a:ext cx="1879756" cy="2672281"/>
          </a:xfrm>
          <a:prstGeom prst="rect">
            <a:avLst/>
          </a:prstGeom>
        </p:spPr>
      </p:pic>
      <p:sp>
        <p:nvSpPr>
          <p:cNvPr id="10" name="Rectangle 9">
            <a:extLst>
              <a:ext uri="{FF2B5EF4-FFF2-40B4-BE49-F238E27FC236}">
                <a16:creationId xmlns:a16="http://schemas.microsoft.com/office/drawing/2014/main" id="{ECDC509F-2B67-A04D-95A6-656481B389D2}"/>
              </a:ext>
            </a:extLst>
          </p:cNvPr>
          <p:cNvSpPr/>
          <p:nvPr/>
        </p:nvSpPr>
        <p:spPr>
          <a:xfrm>
            <a:off x="297403" y="4121206"/>
            <a:ext cx="8846597" cy="1384738"/>
          </a:xfrm>
          <a:prstGeom prst="rect">
            <a:avLst/>
          </a:prstGeom>
        </p:spPr>
        <p:txBody>
          <a:bodyPr wrap="square">
            <a:spAutoFit/>
          </a:bodyPr>
          <a:lstStyle/>
          <a:p>
            <a:pPr>
              <a:buClr>
                <a:srgbClr val="EAB425"/>
              </a:buClr>
            </a:pPr>
            <a:r>
              <a:rPr lang="en-GB" sz="1000" i="1" dirty="0">
                <a:latin typeface="Montserrat Light" charset="0"/>
                <a:ea typeface="Montserrat Light" charset="0"/>
                <a:cs typeface="Montserrat Light" charset="0"/>
              </a:rPr>
              <a:t>’Showing Saying: On Speech Balloons’</a:t>
            </a:r>
            <a:br>
              <a:rPr lang="en-GB" sz="1000" dirty="0">
                <a:latin typeface="Montserrat Light" charset="0"/>
                <a:ea typeface="Montserrat Light" charset="0"/>
                <a:cs typeface="Montserrat Light" charset="0"/>
              </a:rPr>
            </a:br>
            <a:r>
              <a:rPr lang="en-GB" sz="1000" dirty="0">
                <a:latin typeface="Montserrat Light" charset="0"/>
                <a:ea typeface="Montserrat Light" charset="0"/>
                <a:cs typeface="Montserrat Light" charset="0"/>
              </a:rPr>
              <a:t>Chapter by Lizzie </a:t>
            </a:r>
            <a:r>
              <a:rPr lang="en-GB" sz="1000" dirty="0" err="1">
                <a:latin typeface="Montserrat Light" charset="0"/>
                <a:ea typeface="Montserrat Light" charset="0"/>
                <a:cs typeface="Montserrat Light" charset="0"/>
              </a:rPr>
              <a:t>Ridout</a:t>
            </a:r>
            <a:r>
              <a:rPr lang="en-GB" sz="1000" dirty="0">
                <a:latin typeface="Montserrat Light" charset="0"/>
                <a:ea typeface="Montserrat Light" charset="0"/>
                <a:cs typeface="Montserrat Light" charset="0"/>
              </a:rPr>
              <a:t> published in </a:t>
            </a:r>
            <a:r>
              <a:rPr lang="en-GB" sz="1000" i="1" dirty="0">
                <a:latin typeface="Montserrat Light" charset="0"/>
                <a:ea typeface="Montserrat Light" charset="0"/>
                <a:cs typeface="Montserrat Light" charset="0"/>
              </a:rPr>
              <a:t>’Semiotics &amp; Visual Communication: Concepts &amp; Practices’.</a:t>
            </a:r>
            <a:br>
              <a:rPr lang="en-GB" sz="1000" dirty="0">
                <a:latin typeface="Montserrat Light" charset="0"/>
                <a:ea typeface="Montserrat Light" charset="0"/>
                <a:cs typeface="Montserrat Light" charset="0"/>
              </a:rPr>
            </a:br>
            <a:r>
              <a:rPr lang="en-GB" sz="1000" dirty="0">
                <a:latin typeface="Montserrat Light" charset="0"/>
                <a:ea typeface="Montserrat Light" charset="0"/>
                <a:cs typeface="Montserrat Light" charset="0"/>
              </a:rPr>
              <a:t>Published by Cambridge Scholars, UK, 2014.</a:t>
            </a:r>
            <a:br>
              <a:rPr lang="en-GB" sz="1000" dirty="0">
                <a:latin typeface="Montserrat Light" charset="0"/>
                <a:ea typeface="Montserrat Light" charset="0"/>
                <a:cs typeface="Montserrat Light" charset="0"/>
              </a:rPr>
            </a:br>
            <a:r>
              <a:rPr lang="en-GB" sz="1000" dirty="0">
                <a:latin typeface="Montserrat Light" charset="0"/>
                <a:ea typeface="Montserrat Light" charset="0"/>
                <a:cs typeface="Montserrat Light" charset="0"/>
              </a:rPr>
              <a:t>ISBN 978-1-4438-5468-9</a:t>
            </a:r>
            <a:endParaRPr lang="en-GB" sz="1200" dirty="0">
              <a:latin typeface="Montserrat Light" charset="0"/>
              <a:ea typeface="Montserrat Light" charset="0"/>
              <a:cs typeface="Montserrat Light" charset="0"/>
            </a:endParaRPr>
          </a:p>
          <a:p>
            <a:pPr>
              <a:buClr>
                <a:srgbClr val="EAB425"/>
              </a:buClr>
            </a:pPr>
            <a:endParaRPr lang="en-US" sz="1200" b="1" dirty="0">
              <a:latin typeface="Montserrat Light" charset="0"/>
              <a:ea typeface="Montserrat Light" charset="0"/>
              <a:cs typeface="Montserrat Light" charset="0"/>
            </a:endParaRPr>
          </a:p>
          <a:p>
            <a:pPr>
              <a:buClr>
                <a:srgbClr val="EAB425"/>
              </a:buClr>
            </a:pPr>
            <a:endParaRPr lang="en-US" sz="1599" dirty="0">
              <a:latin typeface="Montserrat Light" charset="0"/>
              <a:ea typeface="Montserrat Light" charset="0"/>
              <a:cs typeface="Montserrat Light" charset="0"/>
            </a:endParaRPr>
          </a:p>
          <a:p>
            <a:pPr>
              <a:buClr>
                <a:srgbClr val="EAB425"/>
              </a:buClr>
            </a:pPr>
            <a:endParaRPr lang="en-US" sz="1599" dirty="0">
              <a:latin typeface="Montserrat Light" charset="0"/>
              <a:ea typeface="Montserrat Light" charset="0"/>
              <a:cs typeface="Montserrat Light" charset="0"/>
            </a:endParaRPr>
          </a:p>
        </p:txBody>
      </p:sp>
      <p:pic>
        <p:nvPicPr>
          <p:cNvPr id="15" name="Picture 14">
            <a:extLst>
              <a:ext uri="{FF2B5EF4-FFF2-40B4-BE49-F238E27FC236}">
                <a16:creationId xmlns:a16="http://schemas.microsoft.com/office/drawing/2014/main" id="{B6882A9A-59F5-DC48-A903-D61FE86C5E78}"/>
              </a:ext>
            </a:extLst>
          </p:cNvPr>
          <p:cNvPicPr>
            <a:picLocks noChangeAspect="1"/>
          </p:cNvPicPr>
          <p:nvPr/>
        </p:nvPicPr>
        <p:blipFill>
          <a:blip r:embed="rId4"/>
          <a:stretch>
            <a:fillRect/>
          </a:stretch>
        </p:blipFill>
        <p:spPr>
          <a:xfrm>
            <a:off x="2273275" y="1223282"/>
            <a:ext cx="1878573" cy="2672281"/>
          </a:xfrm>
          <a:prstGeom prst="rect">
            <a:avLst/>
          </a:prstGeom>
        </p:spPr>
      </p:pic>
    </p:spTree>
    <p:extLst>
      <p:ext uri="{BB962C8B-B14F-4D97-AF65-F5344CB8AC3E}">
        <p14:creationId xmlns:p14="http://schemas.microsoft.com/office/powerpoint/2010/main" val="207174337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0D18FA-ED94-D948-9E9B-ACA64A09B430}"/>
              </a:ext>
            </a:extLst>
          </p:cNvPr>
          <p:cNvSpPr/>
          <p:nvPr/>
        </p:nvSpPr>
        <p:spPr>
          <a:xfrm>
            <a:off x="333375" y="1247412"/>
            <a:ext cx="8570595" cy="1477328"/>
          </a:xfrm>
          <a:prstGeom prst="rect">
            <a:avLst/>
          </a:prstGeom>
        </p:spPr>
        <p:txBody>
          <a:bodyPr wrap="square">
            <a:spAutoFit/>
          </a:bodyPr>
          <a:lstStyle/>
          <a:p>
            <a:r>
              <a:rPr lang="en-GB" sz="900" dirty="0">
                <a:latin typeface="Montserrat Light" pitchFamily="2" charset="77"/>
              </a:rPr>
              <a:t>This article consolidates research presented in a number of articles/conferences/residencies/publications. </a:t>
            </a:r>
          </a:p>
          <a:p>
            <a:r>
              <a:rPr lang="en-GB" sz="900" dirty="0">
                <a:latin typeface="Montserrat Light" pitchFamily="2" charset="77"/>
              </a:rPr>
              <a:t>It was delivered as:</a:t>
            </a:r>
          </a:p>
          <a:p>
            <a:pPr lvl="0"/>
            <a:r>
              <a:rPr lang="en-GB" sz="900" dirty="0">
                <a:latin typeface="Montserrat Light" pitchFamily="2" charset="77"/>
              </a:rPr>
              <a:t>– Originally, an article called ‘The Art of the Speech Balloon’ in ‘Varoom’ (Issue 16, Autumn 2011, ISSN 1750-483X).</a:t>
            </a:r>
          </a:p>
          <a:p>
            <a:pPr lvl="0"/>
            <a:r>
              <a:rPr lang="en-GB" sz="900" dirty="0">
                <a:latin typeface="Montserrat Light" pitchFamily="2" charset="77"/>
              </a:rPr>
              <a:t>– A paper at the ‘First International Conference of Semiotics &amp; Visual Communication’, Cyprus University of Technology, Limassol, 2011. </a:t>
            </a:r>
          </a:p>
          <a:p>
            <a:pPr lvl="0"/>
            <a:r>
              <a:rPr lang="en-GB" sz="900" dirty="0">
                <a:latin typeface="Montserrat Light" pitchFamily="2" charset="77"/>
              </a:rPr>
              <a:t>– A funded Book Arts residency, Women’s Studio Workshop (WSW), Rosendale, NY, USA, 2011/2012, plus publication thereof: ‘Ways to Talk and Yet Say Nothing, or Ways to not Talk and Yet Say Everything’ , ISBN 1-893125-79-3.</a:t>
            </a:r>
          </a:p>
          <a:p>
            <a:pPr lvl="0"/>
            <a:r>
              <a:rPr lang="en-GB" sz="900" dirty="0">
                <a:latin typeface="Montserrat Light" pitchFamily="2" charset="77"/>
              </a:rPr>
              <a:t>– An independent, distinct article called ‘An Essay Concerning the Architecture of Conversation’ in ‘Message: Mapping Eclecticism Through Practice’ (published by University of Plymouth Press, Plymouth, UK, 2013, ISBN: 978-1-84102-347-2). The article mapped a critical dialogue concerning visual spatiality and temporality in speech and dialogue. The article’s design reflected the time-based, fleeting, yet physical nature of utterances. </a:t>
            </a:r>
          </a:p>
          <a:p>
            <a:r>
              <a:rPr lang="en-GB" sz="900" dirty="0">
                <a:latin typeface="Montserrat Light" pitchFamily="2" charset="77"/>
              </a:rPr>
              <a:t> </a:t>
            </a:r>
          </a:p>
        </p:txBody>
      </p:sp>
      <p:sp>
        <p:nvSpPr>
          <p:cNvPr id="5" name="Title 1">
            <a:extLst>
              <a:ext uri="{FF2B5EF4-FFF2-40B4-BE49-F238E27FC236}">
                <a16:creationId xmlns:a16="http://schemas.microsoft.com/office/drawing/2014/main" id="{99CA2069-D54F-7D45-9D20-FF6CA275D586}"/>
              </a:ext>
            </a:extLst>
          </p:cNvPr>
          <p:cNvSpPr txBox="1">
            <a:spLocks/>
          </p:cNvSpPr>
          <p:nvPr/>
        </p:nvSpPr>
        <p:spPr>
          <a:xfrm>
            <a:off x="333375" y="366825"/>
            <a:ext cx="8667915" cy="856457"/>
          </a:xfrm>
          <a:prstGeom prst="rect">
            <a:avLst/>
          </a:prstGeom>
        </p:spPr>
        <p:txBody>
          <a:bodyPr vert="horz" lIns="91355" tIns="45678" rIns="91355" bIns="45678" rtlCol="0" anchor="ctr">
            <a:noAutofit/>
          </a:bodyPr>
          <a:lstStyle>
            <a:lvl1pPr algn="l" defTabSz="457200" rtl="0" eaLnBrk="1" latinLnBrk="0" hangingPunct="1">
              <a:spcBef>
                <a:spcPct val="0"/>
              </a:spcBef>
              <a:buNone/>
              <a:defRPr sz="2500" b="1" kern="1200" baseline="0">
                <a:solidFill>
                  <a:srgbClr val="00ADBB"/>
                </a:solidFill>
                <a:latin typeface="Proxima nova"/>
                <a:ea typeface="+mj-ea"/>
                <a:cs typeface="Proxima nova"/>
              </a:defRPr>
            </a:lvl1pPr>
          </a:lstStyle>
          <a:p>
            <a:pPr>
              <a:lnSpc>
                <a:spcPct val="85000"/>
              </a:lnSpc>
            </a:pPr>
            <a:r>
              <a:rPr lang="en-US" sz="2300" dirty="0">
                <a:solidFill>
                  <a:schemeClr val="tx1"/>
                </a:solidFill>
                <a:latin typeface="Montserrat" charset="0"/>
                <a:ea typeface="Montserrat" charset="0"/>
                <a:cs typeface="Montserrat" charset="0"/>
              </a:rPr>
              <a:t>Previous Supporting Work</a:t>
            </a:r>
          </a:p>
        </p:txBody>
      </p:sp>
    </p:spTree>
    <p:extLst>
      <p:ext uri="{BB962C8B-B14F-4D97-AF65-F5344CB8AC3E}">
        <p14:creationId xmlns:p14="http://schemas.microsoft.com/office/powerpoint/2010/main" val="279168632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3375" y="366825"/>
            <a:ext cx="8667915" cy="856457"/>
          </a:xfrm>
          <a:prstGeom prst="rect">
            <a:avLst/>
          </a:prstGeom>
        </p:spPr>
        <p:txBody>
          <a:bodyPr vert="horz" lIns="91355" tIns="45678" rIns="91355" bIns="45678" rtlCol="0" anchor="ctr">
            <a:noAutofit/>
          </a:bodyPr>
          <a:lstStyle>
            <a:lvl1pPr algn="l" defTabSz="457200" rtl="0" eaLnBrk="1" latinLnBrk="0" hangingPunct="1">
              <a:spcBef>
                <a:spcPct val="0"/>
              </a:spcBef>
              <a:buNone/>
              <a:defRPr sz="2500" b="1" kern="1200" baseline="0">
                <a:solidFill>
                  <a:srgbClr val="00ADBB"/>
                </a:solidFill>
                <a:latin typeface="Proxima nova"/>
                <a:ea typeface="+mj-ea"/>
                <a:cs typeface="Proxima nova"/>
              </a:defRPr>
            </a:lvl1pPr>
          </a:lstStyle>
          <a:p>
            <a:pPr>
              <a:lnSpc>
                <a:spcPct val="85000"/>
              </a:lnSpc>
            </a:pPr>
            <a:r>
              <a:rPr lang="en-US" sz="2300" dirty="0">
                <a:solidFill>
                  <a:schemeClr val="tx1"/>
                </a:solidFill>
                <a:latin typeface="Montserrat" charset="0"/>
                <a:ea typeface="Montserrat" charset="0"/>
                <a:cs typeface="Montserrat" charset="0"/>
              </a:rPr>
              <a:t>Previous Supporting Work</a:t>
            </a:r>
          </a:p>
        </p:txBody>
      </p:sp>
      <p:pic>
        <p:nvPicPr>
          <p:cNvPr id="5" name="Picture 4">
            <a:extLst>
              <a:ext uri="{FF2B5EF4-FFF2-40B4-BE49-F238E27FC236}">
                <a16:creationId xmlns:a16="http://schemas.microsoft.com/office/drawing/2014/main" id="{06966AB8-2D7F-8E40-B264-6BDE7AE2A7DF}"/>
              </a:ext>
            </a:extLst>
          </p:cNvPr>
          <p:cNvPicPr>
            <a:picLocks noChangeAspect="1"/>
          </p:cNvPicPr>
          <p:nvPr/>
        </p:nvPicPr>
        <p:blipFill>
          <a:blip r:embed="rId3"/>
          <a:stretch>
            <a:fillRect/>
          </a:stretch>
        </p:blipFill>
        <p:spPr>
          <a:xfrm>
            <a:off x="333375" y="1223282"/>
            <a:ext cx="2266390" cy="3106128"/>
          </a:xfrm>
          <a:prstGeom prst="rect">
            <a:avLst/>
          </a:prstGeom>
        </p:spPr>
      </p:pic>
      <p:sp>
        <p:nvSpPr>
          <p:cNvPr id="13" name="Rectangle 12">
            <a:extLst>
              <a:ext uri="{FF2B5EF4-FFF2-40B4-BE49-F238E27FC236}">
                <a16:creationId xmlns:a16="http://schemas.microsoft.com/office/drawing/2014/main" id="{3AF11D0A-C3AE-684A-ACAF-0641B7E48F28}"/>
              </a:ext>
            </a:extLst>
          </p:cNvPr>
          <p:cNvSpPr/>
          <p:nvPr/>
        </p:nvSpPr>
        <p:spPr>
          <a:xfrm>
            <a:off x="4991661" y="1263223"/>
            <a:ext cx="4009630" cy="1076961"/>
          </a:xfrm>
          <a:prstGeom prst="rect">
            <a:avLst/>
          </a:prstGeom>
        </p:spPr>
        <p:txBody>
          <a:bodyPr wrap="square">
            <a:spAutoFit/>
          </a:bodyPr>
          <a:lstStyle/>
          <a:p>
            <a:r>
              <a:rPr lang="en-GB" sz="1000" i="1" dirty="0">
                <a:latin typeface="Montserrat Light" pitchFamily="2" charset="77"/>
                <a:ea typeface="Montserrat Light" charset="0"/>
                <a:cs typeface="Montserrat Light" charset="0"/>
              </a:rPr>
              <a:t>‘The Art of the Speech Balloon’. A</a:t>
            </a:r>
            <a:r>
              <a:rPr lang="en-GB" sz="1000" dirty="0">
                <a:latin typeface="Montserrat Light" pitchFamily="2" charset="77"/>
                <a:ea typeface="Montserrat Light" charset="0"/>
                <a:cs typeface="Montserrat Light" charset="0"/>
              </a:rPr>
              <a:t>rticle by Lizzie </a:t>
            </a:r>
            <a:r>
              <a:rPr lang="en-GB" sz="1000" dirty="0" err="1">
                <a:latin typeface="Montserrat Light" pitchFamily="2" charset="77"/>
                <a:ea typeface="Montserrat Light" charset="0"/>
                <a:cs typeface="Montserrat Light" charset="0"/>
              </a:rPr>
              <a:t>Ridout</a:t>
            </a:r>
            <a:r>
              <a:rPr lang="en-GB" sz="1000" dirty="0">
                <a:latin typeface="Montserrat Light" pitchFamily="2" charset="77"/>
                <a:ea typeface="Montserrat Light" charset="0"/>
                <a:cs typeface="Montserrat Light" charset="0"/>
              </a:rPr>
              <a:t>, published in </a:t>
            </a:r>
            <a:r>
              <a:rPr lang="en-GB" sz="1000" i="1" dirty="0">
                <a:latin typeface="Montserrat Light" pitchFamily="2" charset="77"/>
                <a:ea typeface="Montserrat Light" charset="0"/>
                <a:cs typeface="Montserrat Light" charset="0"/>
              </a:rPr>
              <a:t>Varoom</a:t>
            </a:r>
            <a:r>
              <a:rPr lang="en-GB" sz="1000" dirty="0">
                <a:latin typeface="Montserrat Light" pitchFamily="2" charset="77"/>
                <a:ea typeface="Montserrat Light" charset="0"/>
                <a:cs typeface="Montserrat Light" charset="0"/>
              </a:rPr>
              <a:t>, Issue 16, Autumn 2011, ISSN 1750-483X</a:t>
            </a:r>
            <a:endParaRPr lang="en-GB" sz="1200" dirty="0">
              <a:latin typeface="Montserrat Light" charset="0"/>
              <a:ea typeface="Montserrat Light" charset="0"/>
              <a:cs typeface="Montserrat Light" charset="0"/>
            </a:endParaRPr>
          </a:p>
          <a:p>
            <a:pPr>
              <a:buClr>
                <a:srgbClr val="EAB425"/>
              </a:buClr>
            </a:pPr>
            <a:endParaRPr lang="en-US" sz="1200" b="1" dirty="0">
              <a:latin typeface="Montserrat Light" charset="0"/>
              <a:ea typeface="Montserrat Light" charset="0"/>
              <a:cs typeface="Montserrat Light" charset="0"/>
            </a:endParaRPr>
          </a:p>
          <a:p>
            <a:pPr>
              <a:buClr>
                <a:srgbClr val="EAB425"/>
              </a:buClr>
            </a:pPr>
            <a:endParaRPr lang="en-US" sz="1599" dirty="0">
              <a:latin typeface="Montserrat Light" charset="0"/>
              <a:ea typeface="Montserrat Light" charset="0"/>
              <a:cs typeface="Montserrat Light" charset="0"/>
            </a:endParaRPr>
          </a:p>
          <a:p>
            <a:pPr>
              <a:buClr>
                <a:srgbClr val="EAB425"/>
              </a:buClr>
            </a:pPr>
            <a:endParaRPr lang="en-US" sz="1599" dirty="0">
              <a:latin typeface="Montserrat Light" charset="0"/>
              <a:ea typeface="Montserrat Light" charset="0"/>
              <a:cs typeface="Montserrat Light" charset="0"/>
            </a:endParaRPr>
          </a:p>
        </p:txBody>
      </p:sp>
      <p:pic>
        <p:nvPicPr>
          <p:cNvPr id="14" name="Picture 13">
            <a:extLst>
              <a:ext uri="{FF2B5EF4-FFF2-40B4-BE49-F238E27FC236}">
                <a16:creationId xmlns:a16="http://schemas.microsoft.com/office/drawing/2014/main" id="{881CDF75-94CE-524F-ADD5-56619F2EFC16}"/>
              </a:ext>
            </a:extLst>
          </p:cNvPr>
          <p:cNvPicPr>
            <a:picLocks noChangeAspect="1"/>
          </p:cNvPicPr>
          <p:nvPr/>
        </p:nvPicPr>
        <p:blipFill>
          <a:blip r:embed="rId4"/>
          <a:stretch>
            <a:fillRect/>
          </a:stretch>
        </p:blipFill>
        <p:spPr>
          <a:xfrm>
            <a:off x="2725270" y="1224117"/>
            <a:ext cx="2266390" cy="3104458"/>
          </a:xfrm>
          <a:prstGeom prst="rect">
            <a:avLst/>
          </a:prstGeom>
        </p:spPr>
      </p:pic>
    </p:spTree>
    <p:extLst>
      <p:ext uri="{BB962C8B-B14F-4D97-AF65-F5344CB8AC3E}">
        <p14:creationId xmlns:p14="http://schemas.microsoft.com/office/powerpoint/2010/main" val="297470435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21F06B-D76B-0D43-A5B4-3B69835AFDA5}"/>
              </a:ext>
            </a:extLst>
          </p:cNvPr>
          <p:cNvSpPr/>
          <p:nvPr/>
        </p:nvSpPr>
        <p:spPr>
          <a:xfrm>
            <a:off x="4251788" y="1223282"/>
            <a:ext cx="4892211" cy="2954655"/>
          </a:xfrm>
          <a:prstGeom prst="rect">
            <a:avLst/>
          </a:prstGeom>
        </p:spPr>
        <p:txBody>
          <a:bodyPr wrap="square">
            <a:spAutoFit/>
          </a:bodyPr>
          <a:lstStyle/>
          <a:p>
            <a:r>
              <a:rPr lang="en-US" sz="1000" b="1" dirty="0">
                <a:latin typeface="Montserrat Light" pitchFamily="2" charset="77"/>
              </a:rPr>
              <a:t>Book Arts residency at Women’s Studio Workshop (WSW), Rosendale, NY, USA, 2011/2012, plus publication thereof: </a:t>
            </a:r>
            <a:r>
              <a:rPr lang="en-US" sz="1000" b="1" i="1" dirty="0">
                <a:latin typeface="Montserrat Light" pitchFamily="2" charset="77"/>
              </a:rPr>
              <a:t>‘Ways to Talk and Yet Say Nothing, or Ways to not Talk and Yet Say Everything’ </a:t>
            </a:r>
            <a:r>
              <a:rPr lang="en-US" sz="1000" b="1" dirty="0">
                <a:latin typeface="Montserrat Light" pitchFamily="2" charset="77"/>
              </a:rPr>
              <a:t>, published by WSW, Rosendale NY, 2011, ISBN 1-893125-79-3.</a:t>
            </a:r>
          </a:p>
          <a:p>
            <a:endParaRPr lang="en-US" sz="1000" b="1" dirty="0">
              <a:latin typeface="Montserrat Light" pitchFamily="2" charset="77"/>
            </a:endParaRPr>
          </a:p>
          <a:p>
            <a:r>
              <a:rPr lang="en-US" sz="1000" dirty="0">
                <a:latin typeface="Montserrat Light" pitchFamily="2" charset="77"/>
              </a:rPr>
              <a:t>Original WSW residency funded by </a:t>
            </a:r>
            <a:r>
              <a:rPr lang="en-GB" sz="1000" dirty="0">
                <a:latin typeface="Montserrat Light" pitchFamily="2" charset="77"/>
              </a:rPr>
              <a:t>New York State Council on the Arts, National Endowment for the Arts, and the Andy Warhol Foundation for the Visual Arts. WSW is the largest producer of handmade books in the US. </a:t>
            </a:r>
          </a:p>
          <a:p>
            <a:endParaRPr lang="en-GB" sz="1000" dirty="0">
              <a:latin typeface="Montserrat Light" pitchFamily="2" charset="77"/>
            </a:endParaRPr>
          </a:p>
          <a:p>
            <a:r>
              <a:rPr lang="en-US" sz="1000" dirty="0">
                <a:latin typeface="Montserrat Light" pitchFamily="2" charset="77"/>
              </a:rPr>
              <a:t>The WSW publication produced during the residency at WSW is held in the following repositories: Yale University, Rochester Institute of Technology, Virginia Commonwealth University, Indiana University Bloomington, University of Delaware, Vassar College, Lafayette College, Library of Congress, New York Public Library, Reed College.</a:t>
            </a:r>
            <a:endParaRPr lang="en-GB" sz="1000" dirty="0">
              <a:latin typeface="Montserrat Light" pitchFamily="2" charset="77"/>
            </a:endParaRPr>
          </a:p>
          <a:p>
            <a:pPr>
              <a:buClr>
                <a:srgbClr val="EAB425"/>
              </a:buClr>
            </a:pPr>
            <a:endParaRPr lang="en-GB" sz="1000" dirty="0">
              <a:latin typeface="Montserrat Light" pitchFamily="2" charset="77"/>
              <a:ea typeface="Montserrat Light" charset="0"/>
              <a:cs typeface="Montserrat Light" charset="0"/>
            </a:endParaRPr>
          </a:p>
          <a:p>
            <a:pPr>
              <a:buClr>
                <a:srgbClr val="EAB425"/>
              </a:buClr>
            </a:pPr>
            <a:endParaRPr lang="en-US" sz="1000" dirty="0">
              <a:latin typeface="Montserrat Light" pitchFamily="2" charset="77"/>
              <a:ea typeface="Montserrat Light" charset="0"/>
              <a:cs typeface="Montserrat Light" charset="0"/>
            </a:endParaRPr>
          </a:p>
          <a:p>
            <a:pPr>
              <a:buClr>
                <a:srgbClr val="EAB425"/>
              </a:buClr>
            </a:pPr>
            <a:r>
              <a:rPr lang="en-US" sz="800" dirty="0">
                <a:latin typeface="Montserrat Light" pitchFamily="2" charset="77"/>
                <a:ea typeface="Montserrat Light" charset="0"/>
                <a:cs typeface="Montserrat Light" charset="0"/>
              </a:rPr>
              <a:t>Images: ‘</a:t>
            </a:r>
            <a:r>
              <a:rPr lang="en-US" sz="800" i="1" dirty="0">
                <a:latin typeface="Montserrat Light" pitchFamily="2" charset="77"/>
              </a:rPr>
              <a:t>Ways to Talk and Yet Say Nothing, or Ways to not Talk and Yet Say Everything’  </a:t>
            </a:r>
            <a:r>
              <a:rPr lang="en-US" sz="800" dirty="0">
                <a:latin typeface="Montserrat Light" pitchFamily="2" charset="77"/>
              </a:rPr>
              <a:t>artist’s book.</a:t>
            </a:r>
            <a:endParaRPr lang="en-US" sz="800" dirty="0">
              <a:latin typeface="Montserrat Light" pitchFamily="2" charset="77"/>
              <a:ea typeface="Montserrat Light" charset="0"/>
              <a:cs typeface="Montserrat Light" charset="0"/>
            </a:endParaRPr>
          </a:p>
        </p:txBody>
      </p:sp>
      <p:sp>
        <p:nvSpPr>
          <p:cNvPr id="9" name="Title 1">
            <a:extLst>
              <a:ext uri="{FF2B5EF4-FFF2-40B4-BE49-F238E27FC236}">
                <a16:creationId xmlns:a16="http://schemas.microsoft.com/office/drawing/2014/main" id="{7E68673C-5363-3346-842B-19CEBC66C663}"/>
              </a:ext>
            </a:extLst>
          </p:cNvPr>
          <p:cNvSpPr txBox="1">
            <a:spLocks/>
          </p:cNvSpPr>
          <p:nvPr/>
        </p:nvSpPr>
        <p:spPr>
          <a:xfrm>
            <a:off x="333375" y="366825"/>
            <a:ext cx="8667915" cy="856457"/>
          </a:xfrm>
          <a:prstGeom prst="rect">
            <a:avLst/>
          </a:prstGeom>
        </p:spPr>
        <p:txBody>
          <a:bodyPr vert="horz" lIns="91355" tIns="45678" rIns="91355" bIns="45678" rtlCol="0" anchor="ctr">
            <a:noAutofit/>
          </a:bodyPr>
          <a:lstStyle>
            <a:lvl1pPr algn="l" defTabSz="457200" rtl="0" eaLnBrk="1" latinLnBrk="0" hangingPunct="1">
              <a:spcBef>
                <a:spcPct val="0"/>
              </a:spcBef>
              <a:buNone/>
              <a:defRPr sz="2500" b="1" kern="1200" baseline="0">
                <a:solidFill>
                  <a:srgbClr val="00ADBB"/>
                </a:solidFill>
                <a:latin typeface="Proxima nova"/>
                <a:ea typeface="+mj-ea"/>
                <a:cs typeface="Proxima nova"/>
              </a:defRPr>
            </a:lvl1pPr>
          </a:lstStyle>
          <a:p>
            <a:pPr>
              <a:lnSpc>
                <a:spcPct val="85000"/>
              </a:lnSpc>
            </a:pPr>
            <a:r>
              <a:rPr lang="en-US" sz="2300" dirty="0">
                <a:solidFill>
                  <a:schemeClr val="tx1"/>
                </a:solidFill>
                <a:latin typeface="Montserrat" charset="0"/>
                <a:ea typeface="Montserrat" charset="0"/>
                <a:cs typeface="Montserrat" charset="0"/>
              </a:rPr>
              <a:t>Previous Supporting Work</a:t>
            </a:r>
          </a:p>
        </p:txBody>
      </p:sp>
      <p:pic>
        <p:nvPicPr>
          <p:cNvPr id="12" name="Picture 11">
            <a:extLst>
              <a:ext uri="{FF2B5EF4-FFF2-40B4-BE49-F238E27FC236}">
                <a16:creationId xmlns:a16="http://schemas.microsoft.com/office/drawing/2014/main" id="{42CB0053-C027-8449-B759-4E28FB98159D}"/>
              </a:ext>
            </a:extLst>
          </p:cNvPr>
          <p:cNvPicPr>
            <a:picLocks noChangeAspect="1"/>
          </p:cNvPicPr>
          <p:nvPr/>
        </p:nvPicPr>
        <p:blipFill>
          <a:blip r:embed="rId3"/>
          <a:stretch>
            <a:fillRect/>
          </a:stretch>
        </p:blipFill>
        <p:spPr>
          <a:xfrm>
            <a:off x="333375" y="1291651"/>
            <a:ext cx="910657" cy="1193129"/>
          </a:xfrm>
          <a:prstGeom prst="rect">
            <a:avLst/>
          </a:prstGeom>
        </p:spPr>
      </p:pic>
      <p:pic>
        <p:nvPicPr>
          <p:cNvPr id="13" name="Picture 12">
            <a:extLst>
              <a:ext uri="{FF2B5EF4-FFF2-40B4-BE49-F238E27FC236}">
                <a16:creationId xmlns:a16="http://schemas.microsoft.com/office/drawing/2014/main" id="{54655796-5E09-C148-9DA8-D7AFD1775CC9}"/>
              </a:ext>
            </a:extLst>
          </p:cNvPr>
          <p:cNvPicPr>
            <a:picLocks noChangeAspect="1"/>
          </p:cNvPicPr>
          <p:nvPr/>
        </p:nvPicPr>
        <p:blipFill>
          <a:blip r:embed="rId4"/>
          <a:stretch>
            <a:fillRect/>
          </a:stretch>
        </p:blipFill>
        <p:spPr>
          <a:xfrm>
            <a:off x="1376730" y="1287905"/>
            <a:ext cx="1488692" cy="1196875"/>
          </a:xfrm>
          <a:prstGeom prst="rect">
            <a:avLst/>
          </a:prstGeom>
        </p:spPr>
      </p:pic>
      <p:pic>
        <p:nvPicPr>
          <p:cNvPr id="14" name="Picture 13">
            <a:extLst>
              <a:ext uri="{FF2B5EF4-FFF2-40B4-BE49-F238E27FC236}">
                <a16:creationId xmlns:a16="http://schemas.microsoft.com/office/drawing/2014/main" id="{D8003501-CF5F-8649-B84A-32B3984F01A6}"/>
              </a:ext>
            </a:extLst>
          </p:cNvPr>
          <p:cNvPicPr>
            <a:picLocks noChangeAspect="1"/>
          </p:cNvPicPr>
          <p:nvPr/>
        </p:nvPicPr>
        <p:blipFill>
          <a:blip r:embed="rId5"/>
          <a:stretch>
            <a:fillRect/>
          </a:stretch>
        </p:blipFill>
        <p:spPr>
          <a:xfrm>
            <a:off x="2998120" y="1287905"/>
            <a:ext cx="1253668" cy="1196875"/>
          </a:xfrm>
          <a:prstGeom prst="rect">
            <a:avLst/>
          </a:prstGeom>
        </p:spPr>
      </p:pic>
      <p:pic>
        <p:nvPicPr>
          <p:cNvPr id="15" name="Picture 14">
            <a:extLst>
              <a:ext uri="{FF2B5EF4-FFF2-40B4-BE49-F238E27FC236}">
                <a16:creationId xmlns:a16="http://schemas.microsoft.com/office/drawing/2014/main" id="{32EAFBAF-46D3-DA4F-8E10-44CEDAF7986D}"/>
              </a:ext>
            </a:extLst>
          </p:cNvPr>
          <p:cNvPicPr>
            <a:picLocks noChangeAspect="1"/>
          </p:cNvPicPr>
          <p:nvPr/>
        </p:nvPicPr>
        <p:blipFill>
          <a:blip r:embed="rId6"/>
          <a:stretch>
            <a:fillRect/>
          </a:stretch>
        </p:blipFill>
        <p:spPr>
          <a:xfrm>
            <a:off x="333375" y="2549403"/>
            <a:ext cx="3896726" cy="2094315"/>
          </a:xfrm>
          <a:prstGeom prst="rect">
            <a:avLst/>
          </a:prstGeom>
        </p:spPr>
      </p:pic>
    </p:spTree>
    <p:extLst>
      <p:ext uri="{BB962C8B-B14F-4D97-AF65-F5344CB8AC3E}">
        <p14:creationId xmlns:p14="http://schemas.microsoft.com/office/powerpoint/2010/main" val="98534625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966AB8-2D7F-8E40-B264-6BDE7AE2A7DF}"/>
              </a:ext>
            </a:extLst>
          </p:cNvPr>
          <p:cNvPicPr>
            <a:picLocks noChangeAspect="1"/>
          </p:cNvPicPr>
          <p:nvPr/>
        </p:nvPicPr>
        <p:blipFill>
          <a:blip r:embed="rId3"/>
          <a:stretch>
            <a:fillRect/>
          </a:stretch>
        </p:blipFill>
        <p:spPr>
          <a:xfrm>
            <a:off x="333374" y="1203416"/>
            <a:ext cx="2410715" cy="1831573"/>
          </a:xfrm>
          <a:prstGeom prst="rect">
            <a:avLst/>
          </a:prstGeom>
        </p:spPr>
      </p:pic>
      <p:pic>
        <p:nvPicPr>
          <p:cNvPr id="8" name="Picture 7">
            <a:extLst>
              <a:ext uri="{FF2B5EF4-FFF2-40B4-BE49-F238E27FC236}">
                <a16:creationId xmlns:a16="http://schemas.microsoft.com/office/drawing/2014/main" id="{5E541E10-3EE7-F541-B88F-61D6267BDD07}"/>
              </a:ext>
            </a:extLst>
          </p:cNvPr>
          <p:cNvPicPr>
            <a:picLocks noChangeAspect="1"/>
          </p:cNvPicPr>
          <p:nvPr/>
        </p:nvPicPr>
        <p:blipFill>
          <a:blip r:embed="rId4"/>
          <a:stretch>
            <a:fillRect/>
          </a:stretch>
        </p:blipFill>
        <p:spPr>
          <a:xfrm>
            <a:off x="333374" y="3131001"/>
            <a:ext cx="1395327" cy="1831227"/>
          </a:xfrm>
          <a:prstGeom prst="rect">
            <a:avLst/>
          </a:prstGeom>
        </p:spPr>
      </p:pic>
      <p:sp>
        <p:nvSpPr>
          <p:cNvPr id="11" name="Rectangle 10">
            <a:extLst>
              <a:ext uri="{FF2B5EF4-FFF2-40B4-BE49-F238E27FC236}">
                <a16:creationId xmlns:a16="http://schemas.microsoft.com/office/drawing/2014/main" id="{0BFED3C7-0ABB-5A49-9026-022F2F29681B}"/>
              </a:ext>
            </a:extLst>
          </p:cNvPr>
          <p:cNvSpPr/>
          <p:nvPr/>
        </p:nvSpPr>
        <p:spPr>
          <a:xfrm>
            <a:off x="2005514" y="3302943"/>
            <a:ext cx="3149290" cy="1015663"/>
          </a:xfrm>
          <a:prstGeom prst="rect">
            <a:avLst/>
          </a:prstGeom>
        </p:spPr>
        <p:txBody>
          <a:bodyPr wrap="square">
            <a:spAutoFit/>
          </a:bodyPr>
          <a:lstStyle/>
          <a:p>
            <a:r>
              <a:rPr lang="en-GB" sz="1000" i="1" dirty="0">
                <a:latin typeface="Montserrat Light" pitchFamily="2" charset="77"/>
                <a:ea typeface="Montserrat Light" charset="0"/>
                <a:cs typeface="Montserrat Light" charset="0"/>
              </a:rPr>
              <a:t>‘An Essay Concerning the Architecture of Conversation’. </a:t>
            </a:r>
            <a:r>
              <a:rPr lang="en-GB" sz="1000" dirty="0">
                <a:latin typeface="Montserrat Light" pitchFamily="2" charset="77"/>
                <a:ea typeface="Montserrat Light" charset="0"/>
                <a:cs typeface="Montserrat Light" charset="0"/>
              </a:rPr>
              <a:t>Peer reviewed article by Lizzie </a:t>
            </a:r>
            <a:r>
              <a:rPr lang="en-GB" sz="1000" dirty="0" err="1">
                <a:latin typeface="Montserrat Light" pitchFamily="2" charset="77"/>
                <a:ea typeface="Montserrat Light" charset="0"/>
                <a:cs typeface="Montserrat Light" charset="0"/>
              </a:rPr>
              <a:t>Ridout</a:t>
            </a:r>
            <a:r>
              <a:rPr lang="en-GB" sz="1000" dirty="0">
                <a:latin typeface="Montserrat Light" pitchFamily="2" charset="77"/>
                <a:ea typeface="Montserrat Light" charset="0"/>
                <a:cs typeface="Montserrat Light" charset="0"/>
              </a:rPr>
              <a:t>, in </a:t>
            </a:r>
            <a:r>
              <a:rPr lang="en-GB" sz="1000" i="1" dirty="0">
                <a:latin typeface="Montserrat Light" pitchFamily="2" charset="77"/>
                <a:ea typeface="Montserrat Light" charset="0"/>
                <a:cs typeface="Montserrat Light" charset="0"/>
              </a:rPr>
              <a:t>’Message: Mapping Eclecticism Through Practice’, p</a:t>
            </a:r>
            <a:r>
              <a:rPr lang="en-GB" sz="1000" dirty="0">
                <a:latin typeface="Montserrat Light" pitchFamily="2" charset="77"/>
                <a:ea typeface="Montserrat Light" charset="0"/>
                <a:cs typeface="Montserrat Light" charset="0"/>
              </a:rPr>
              <a:t>ublished by University of Plymouth Press, Plymouth, UK, 2013, ISBN: 978-1-84102-347-2.</a:t>
            </a:r>
            <a:endParaRPr lang="en-US" sz="1599" dirty="0">
              <a:latin typeface="Montserrat Light" charset="0"/>
              <a:ea typeface="Montserrat Light" charset="0"/>
              <a:cs typeface="Montserrat Light" charset="0"/>
            </a:endParaRPr>
          </a:p>
        </p:txBody>
      </p:sp>
      <p:pic>
        <p:nvPicPr>
          <p:cNvPr id="10" name="Picture 9">
            <a:extLst>
              <a:ext uri="{FF2B5EF4-FFF2-40B4-BE49-F238E27FC236}">
                <a16:creationId xmlns:a16="http://schemas.microsoft.com/office/drawing/2014/main" id="{69964FB2-C1F3-D644-9A3B-C107588B7390}"/>
              </a:ext>
            </a:extLst>
          </p:cNvPr>
          <p:cNvPicPr>
            <a:picLocks noChangeAspect="1"/>
          </p:cNvPicPr>
          <p:nvPr/>
        </p:nvPicPr>
        <p:blipFill>
          <a:blip r:embed="rId5"/>
          <a:stretch>
            <a:fillRect/>
          </a:stretch>
        </p:blipFill>
        <p:spPr>
          <a:xfrm>
            <a:off x="5033715" y="1186041"/>
            <a:ext cx="2388371" cy="1831573"/>
          </a:xfrm>
          <a:prstGeom prst="rect">
            <a:avLst/>
          </a:prstGeom>
        </p:spPr>
      </p:pic>
      <p:pic>
        <p:nvPicPr>
          <p:cNvPr id="14" name="Picture 13">
            <a:extLst>
              <a:ext uri="{FF2B5EF4-FFF2-40B4-BE49-F238E27FC236}">
                <a16:creationId xmlns:a16="http://schemas.microsoft.com/office/drawing/2014/main" id="{CC288862-ECC1-2444-91F5-E359B3757127}"/>
              </a:ext>
            </a:extLst>
          </p:cNvPr>
          <p:cNvPicPr>
            <a:picLocks noChangeAspect="1"/>
          </p:cNvPicPr>
          <p:nvPr/>
        </p:nvPicPr>
        <p:blipFill>
          <a:blip r:embed="rId6"/>
          <a:stretch>
            <a:fillRect/>
          </a:stretch>
        </p:blipFill>
        <p:spPr>
          <a:xfrm>
            <a:off x="2744089" y="1203416"/>
            <a:ext cx="2410715" cy="1814198"/>
          </a:xfrm>
          <a:prstGeom prst="rect">
            <a:avLst/>
          </a:prstGeom>
        </p:spPr>
      </p:pic>
      <p:sp>
        <p:nvSpPr>
          <p:cNvPr id="15" name="Title 1">
            <a:extLst>
              <a:ext uri="{FF2B5EF4-FFF2-40B4-BE49-F238E27FC236}">
                <a16:creationId xmlns:a16="http://schemas.microsoft.com/office/drawing/2014/main" id="{F83C0C10-4D63-D54C-BFBB-2593D5A56639}"/>
              </a:ext>
            </a:extLst>
          </p:cNvPr>
          <p:cNvSpPr txBox="1">
            <a:spLocks/>
          </p:cNvSpPr>
          <p:nvPr/>
        </p:nvSpPr>
        <p:spPr>
          <a:xfrm>
            <a:off x="333375" y="366825"/>
            <a:ext cx="8667915" cy="856457"/>
          </a:xfrm>
          <a:prstGeom prst="rect">
            <a:avLst/>
          </a:prstGeom>
        </p:spPr>
        <p:txBody>
          <a:bodyPr vert="horz" lIns="91355" tIns="45678" rIns="91355" bIns="45678" rtlCol="0" anchor="ctr">
            <a:noAutofit/>
          </a:bodyPr>
          <a:lstStyle>
            <a:lvl1pPr algn="l" defTabSz="457200" rtl="0" eaLnBrk="1" latinLnBrk="0" hangingPunct="1">
              <a:spcBef>
                <a:spcPct val="0"/>
              </a:spcBef>
              <a:buNone/>
              <a:defRPr sz="2500" b="1" kern="1200" baseline="0">
                <a:solidFill>
                  <a:srgbClr val="00ADBB"/>
                </a:solidFill>
                <a:latin typeface="Proxima nova"/>
                <a:ea typeface="+mj-ea"/>
                <a:cs typeface="Proxima nova"/>
              </a:defRPr>
            </a:lvl1pPr>
          </a:lstStyle>
          <a:p>
            <a:pPr>
              <a:lnSpc>
                <a:spcPct val="85000"/>
              </a:lnSpc>
            </a:pPr>
            <a:r>
              <a:rPr lang="en-US" sz="2300" dirty="0">
                <a:solidFill>
                  <a:schemeClr val="tx1"/>
                </a:solidFill>
                <a:latin typeface="Montserrat" charset="0"/>
                <a:ea typeface="Montserrat" charset="0"/>
                <a:cs typeface="Montserrat" charset="0"/>
              </a:rPr>
              <a:t>Previous Supporting Work</a:t>
            </a:r>
          </a:p>
        </p:txBody>
      </p:sp>
    </p:spTree>
    <p:extLst>
      <p:ext uri="{BB962C8B-B14F-4D97-AF65-F5344CB8AC3E}">
        <p14:creationId xmlns:p14="http://schemas.microsoft.com/office/powerpoint/2010/main" val="3673235372"/>
      </p:ext>
    </p:extLst>
  </p:cSld>
  <p:clrMapOvr>
    <a:masterClrMapping/>
  </p:clrMapOvr>
  <p:transition spd="med">
    <p:fade/>
  </p:transition>
</p:sld>
</file>

<file path=ppt/theme/theme1.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c77291d1-ad8b-45b0-85be-c6c178795513" ContentTypeId="0x010100B67483BA6CCA534A962130CE4E010E22" PreviousValue="false"/>
</file>

<file path=customXml/item4.xml><?xml version="1.0" encoding="utf-8"?>
<ct:contentTypeSchema xmlns:ct="http://schemas.microsoft.com/office/2006/metadata/contentType" xmlns:ma="http://schemas.microsoft.com/office/2006/metadata/properties/metaAttributes" ct:_="" ma:_="" ma:contentTypeName="Standard Document" ma:contentTypeID="0x010100B67483BA6CCA534A962130CE4E010E2200652A6BFFAD78844A89C840E5E6E3FA7C" ma:contentTypeVersion="53" ma:contentTypeDescription="Create a new document." ma:contentTypeScope="" ma:versionID="9fc71b7f2869947f5e157871d4b4d2f5">
  <xsd:schema xmlns:xsd="http://www.w3.org/2001/XMLSchema" xmlns:xs="http://www.w3.org/2001/XMLSchema" xmlns:p="http://schemas.microsoft.com/office/2006/metadata/properties" targetNamespace="http://schemas.microsoft.com/office/2006/metadata/properties" ma:root="true" ma:fieldsID="4a716f31665ae26d055ed71c0b97e48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ma:index="4"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0277EC0-F75B-419C-A24D-EAE064B77320}">
  <ds:schemaRefs>
    <ds:schemaRef ds:uri="Microsoft.SharePoint.Taxonomy.ContentTypeSync"/>
  </ds:schemaRefs>
</ds:datastoreItem>
</file>

<file path=customXml/itemProps4.xml><?xml version="1.0" encoding="utf-8"?>
<ds:datastoreItem xmlns:ds="http://schemas.openxmlformats.org/officeDocument/2006/customXml" ds:itemID="{E9864E00-EAED-48CD-99C3-67D06CE8B6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5.xml><?xml version="1.0" encoding="utf-8"?>
<ds:datastoreItem xmlns:ds="http://schemas.openxmlformats.org/officeDocument/2006/customXml" ds:itemID="{C31713A1-2491-497B-A707-D18C9C0D78D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powerpoint-template-16x9</Template>
  <TotalTime>13552</TotalTime>
  <Words>647</Words>
  <Application>Microsoft Macintosh PowerPoint</Application>
  <PresentationFormat>On-screen Show (16:9)</PresentationFormat>
  <Paragraphs>71</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Montserrat</vt:lpstr>
      <vt:lpstr>Montserrat Light</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Ottilia Aviram Amey</dc:creator>
  <cp:lastModifiedBy>Ridout, Lizzie</cp:lastModifiedBy>
  <cp:revision>149</cp:revision>
  <dcterms:created xsi:type="dcterms:W3CDTF">2017-08-04T14:27:28Z</dcterms:created>
  <dcterms:modified xsi:type="dcterms:W3CDTF">2020-02-28T14:48:20Z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0x010100B67483BA6CCA534A962130CE4E010E2200652A6BFFAD78844A89C840E5E6E3FA7C</vt:lpwstr>
  </property>
  <property fmtid="{D5CDD505-2E9C-101B-9397-08002B2CF9AE}" pid="3" name="Order">
    <vt:r8>100</vt:r8>
  </property>
  <property fmtid="{D5CDD505-2E9C-101B-9397-08002B2CF9AE}" pid="4" name="Featured">
    <vt:bool>false</vt:bool>
  </property>
  <property fmtid="{D5CDD505-2E9C-101B-9397-08002B2CF9AE}" pid="5" name="Expiry Date">
    <vt:filetime>2019-01-19T00:00:00Z</vt:filetime>
  </property>
  <property fmtid="{D5CDD505-2E9C-101B-9397-08002B2CF9AE}" pid="6" name="Review Date">
    <vt:filetime>2017-01-19T00:00:00Z</vt:filetime>
  </property>
  <property fmtid="{D5CDD505-2E9C-101B-9397-08002B2CF9AE}" pid="7" name="RDAP Relevent">
    <vt:bool>false</vt:bool>
  </property>
  <property fmtid="{D5CDD505-2E9C-101B-9397-08002B2CF9AE}" pid="8" name="SharedWithUsers">
    <vt:lpwstr>1392;#Hillier, Robert</vt:lpwstr>
  </property>
</Properties>
</file>