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0" r:id="rId5"/>
    <p:sldId id="263" r:id="rId6"/>
    <p:sldId id="258" r:id="rId7"/>
    <p:sldId id="259" r:id="rId8"/>
    <p:sldId id="264" r:id="rId9"/>
    <p:sldId id="265" r:id="rId10"/>
    <p:sldId id="266" r:id="rId11"/>
    <p:sldId id="267" r:id="rId12"/>
    <p:sldId id="269" r:id="rId13"/>
    <p:sldId id="268" r:id="rId14"/>
    <p:sldId id="272" r:id="rId15"/>
    <p:sldId id="285" r:id="rId16"/>
    <p:sldId id="270" r:id="rId17"/>
    <p:sldId id="274" r:id="rId18"/>
    <p:sldId id="275" r:id="rId19"/>
    <p:sldId id="273" r:id="rId20"/>
    <p:sldId id="276" r:id="rId21"/>
    <p:sldId id="278" r:id="rId22"/>
    <p:sldId id="279" r:id="rId23"/>
    <p:sldId id="277" r:id="rId24"/>
    <p:sldId id="280" r:id="rId25"/>
    <p:sldId id="283" r:id="rId26"/>
    <p:sldId id="282" r:id="rId27"/>
    <p:sldId id="284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43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5:55:59.18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0,'3092'3092,"-3076"-3076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5:56:05.9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5:56:08.53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3760 3760,'-3759'-3759,"4739"4739,-964-964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5:56:43.3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1,'1989'1988,"-1973"-1972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5:56:57.33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1,'6218'6218,"-6199"-6199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1n8F4uClUU?start=104&amp;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customXml" Target="../ink/ink4.xml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B80FDCA-5FB2-4A5A-ADD6-CF221ECFD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500BAA6-5F68-4012-BE48-12FA10807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3C40ED8-3098-43A6-835B-0A0FFB1E3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C382B6-E0E9-42A6-98EF-D6C4C2211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r>
              <a:rPr lang="en-GB" sz="4100" b="1"/>
              <a:t>Racing Green:</a:t>
            </a:r>
            <a:br>
              <a:rPr lang="en-GB" sz="4100" b="1"/>
            </a:br>
            <a:r>
              <a:rPr lang="en-GB" sz="4100" b="1"/>
              <a:t>How MoTORSPORT SCIENCE CAN SAVE </a:t>
            </a:r>
            <a:br>
              <a:rPr lang="en-GB" sz="4100" b="1"/>
            </a:br>
            <a:r>
              <a:rPr lang="en-GB" sz="4100" b="1"/>
              <a:t>THE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1648B-FB98-4492-AA57-963410E82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en-GB" dirty="0"/>
              <a:t>Dr Kit CHAPMAN</a:t>
            </a:r>
            <a:br>
              <a:rPr lang="en-GB" dirty="0"/>
            </a:br>
            <a:r>
              <a:rPr lang="en-GB" dirty="0"/>
              <a:t>FalMOUTH UNIVERSITY</a:t>
            </a:r>
          </a:p>
          <a:p>
            <a:r>
              <a:rPr lang="en-GB" dirty="0"/>
              <a:t>@ChemistryKit</a:t>
            </a:r>
          </a:p>
        </p:txBody>
      </p:sp>
      <p:pic>
        <p:nvPicPr>
          <p:cNvPr id="5" name="Picture 4" descr="Racecar parked on the tracks">
            <a:extLst>
              <a:ext uri="{FF2B5EF4-FFF2-40B4-BE49-F238E27FC236}">
                <a16:creationId xmlns:a16="http://schemas.microsoft.com/office/drawing/2014/main" id="{8CFE466B-EFD6-49D8-A50A-529F7FE49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3" r="40495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230317-CD6B-4234-8C05-373F12DCD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B034F32D-806B-4291-B2CA-CF0EA2870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E9FE820-1AA6-4D39-AD2C-C506FFFD7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7F9EF66-EB38-4E61-96C3-7D5509207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800C33A2-7DD2-44E2-B4F6-02E513EDC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CEF5FDA4-766B-4B05-9DD8-50996DF07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5793AE7-532B-40FA-9C10-F638AED0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8EC63C4-C6FD-4D54-A371-25D3EC11D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ED83C96-87F9-44CA-8B79-67229DCA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390B534-563D-4EDE-806A-089A70828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A45E36BF-D9A6-4C2F-B029-34668BE37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48C6374-5B2E-480C-A38D-73C55A0B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FBD1981E-DB7B-4A75-B3F9-E6A68B57B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CD0D87EA-0EEF-4C9A-8222-79064DEB2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8E1321BD-3BB2-44EC-B993-CD66143A7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A8B81BE-6D8B-4F72-8FFE-997F0B6BF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00D5C014-4C0D-4D56-8507-F90AB49AF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25F1D314-A3CF-4B41-81E1-9569D398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83778CE-F722-4002-88B4-41A1C22AC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2DECBE47-6205-42E8-B5E7-95E4646D7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84003F7E-B14F-4067-883E-1E0D09B26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892A300-B87F-43B3-8DC3-C32C24BFB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FFF9C883-46DB-4219-B6D8-0B79024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C78BA074-168A-4DAF-B420-0C12E64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E5D148A-E6A5-4A00-AB88-EFC528EB4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69A5ED52-C17B-40C3-BF9F-A963FB9D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F4645C5A-39F5-42DE-B5FD-EF757647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B91630DC-0ECE-4542-AB5E-A8FDA9E2B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7832E90F-90F2-4E04-A217-C3DA271EF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B7AFC095-D60B-4826-BEEA-4CA662C12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60F4427D-69AF-4CA5-82C4-A2D6F3907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3819CB9F-905D-460B-BB33-B9D3447E8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2AFA2992-F0FB-40D7-AE13-B66063A34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351E02E0-C3D9-4ACC-9140-20031EAEC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6C4B5228-0D13-4381-AED4-C2AF72B1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9953BFB6-B848-4C55-9BE7-8D0BF6636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BA5F7123-0E9C-4815-8FEB-B2403DED23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177E5441-2B4C-45C4-A267-80A580DF8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A14DDA66-046F-4714-9241-A1A282E98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7D41BD63-8F36-4344-BCAE-8A25881C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7EDC1EDF-32C2-4D2A-882C-1DB5B8EF9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B468D7FF-21DC-4039-A1C5-0FC24760D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895D3AD5-6723-4106-A807-14BC85F8A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C108E3D9-8BBE-4550-94D3-7138CC2C2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72F986C7-7129-4D44-955B-195BFCFFE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C079794B-E9E2-4470-8752-ABF048492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25C69632-D712-4B9E-BE46-E709043D7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5398A425-0BC4-4A58-A7C9-00D21CE72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CEC1CD69-F03A-4FCC-912C-4D106266C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BC1C7799-9A1E-4A36-ABE2-F3CAAB2E8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ACA52D66-D0A7-4781-9C9B-FD063E754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9505C7EC-D6ED-410C-B1F3-FE28A1EB8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F31C8465-C370-4621-900B-092BFBE62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47464513-398E-456D-88B4-9C61A833B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D29E8E22-04CF-4B8F-826F-D10F90685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C0E9EE2-DDBB-4805-9BDB-0A641D4D6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DAD368F5-B56C-4FAD-B6D4-EE7735CFA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4AB54702-789A-4F49-AEE9-99E760709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9B1CA07F-87EB-4653-A4C0-830F78ACF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98F7092B-3FEC-49A1-8D20-519838906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7778A96A-836D-4D19-BA04-02CD06A61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42B8F9D0-FE29-4435-9FAE-CEDB5EE03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0994342E-B827-4B78-B16A-2B14F141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F3A98EAA-C90B-499C-88BA-0BEACD8B1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D631486A-39BD-444D-B42C-C766427ED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96FDBF3A-05F4-49EA-A83C-3EF51D9CE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223224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950560" cy="1478570"/>
          </a:xfrm>
        </p:spPr>
        <p:txBody>
          <a:bodyPr>
            <a:normAutofit/>
          </a:bodyPr>
          <a:lstStyle/>
          <a:p>
            <a:r>
              <a:rPr lang="en-GB" sz="3200" b="1" dirty="0"/>
              <a:t>TYRES MADE FROM DANDELIONS!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756" b="19756"/>
          <a:stretch/>
        </p:blipFill>
        <p:spPr>
          <a:xfrm>
            <a:off x="-5597" y="-19554"/>
            <a:ext cx="7580104" cy="687755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69" name="Content Placeholder 3">
            <a:extLst>
              <a:ext uri="{FF2B5EF4-FFF2-40B4-BE49-F238E27FC236}">
                <a16:creationId xmlns:a16="http://schemas.microsoft.com/office/drawing/2014/main" id="{9D5440E4-E78F-4E58-93E4-23D6A6E4D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8" y="2249487"/>
            <a:ext cx="4162807" cy="3541714"/>
          </a:xfrm>
        </p:spPr>
        <p:txBody>
          <a:bodyPr>
            <a:normAutofit/>
          </a:bodyPr>
          <a:lstStyle/>
          <a:p>
            <a:r>
              <a:rPr lang="en-GB" sz="3200" i="1" dirty="0"/>
              <a:t>Taraxacum </a:t>
            </a:r>
            <a:r>
              <a:rPr lang="en-GB" sz="3200" i="1" dirty="0" err="1"/>
              <a:t>kok-saghyz</a:t>
            </a:r>
            <a:endParaRPr lang="en-GB" sz="3200" i="1" dirty="0"/>
          </a:p>
          <a:p>
            <a:r>
              <a:rPr lang="en-GB" sz="3200" dirty="0"/>
              <a:t>Also the guayule shrub in North America</a:t>
            </a:r>
          </a:p>
          <a:p>
            <a:r>
              <a:rPr lang="en-GB" sz="3200" dirty="0"/>
              <a:t>Still both have awful histories…</a:t>
            </a:r>
          </a:p>
        </p:txBody>
      </p:sp>
    </p:spTree>
    <p:extLst>
      <p:ext uri="{BB962C8B-B14F-4D97-AF65-F5344CB8AC3E}">
        <p14:creationId xmlns:p14="http://schemas.microsoft.com/office/powerpoint/2010/main" val="2050494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950560" cy="1478570"/>
          </a:xfrm>
        </p:spPr>
        <p:txBody>
          <a:bodyPr>
            <a:normAutofit/>
          </a:bodyPr>
          <a:lstStyle/>
          <a:p>
            <a:r>
              <a:rPr lang="en-GB" sz="3200" b="1" dirty="0"/>
              <a:t>BODYWORK MADE FROM LINEN!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62" r="13262"/>
          <a:stretch/>
        </p:blipFill>
        <p:spPr>
          <a:xfrm>
            <a:off x="-5597" y="-19554"/>
            <a:ext cx="7580104" cy="687755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69" name="Content Placeholder 3">
            <a:extLst>
              <a:ext uri="{FF2B5EF4-FFF2-40B4-BE49-F238E27FC236}">
                <a16:creationId xmlns:a16="http://schemas.microsoft.com/office/drawing/2014/main" id="{9D5440E4-E78F-4E58-93E4-23D6A6E4D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8" y="2249487"/>
            <a:ext cx="4162807" cy="3541714"/>
          </a:xfrm>
        </p:spPr>
        <p:txBody>
          <a:bodyPr>
            <a:normAutofit/>
          </a:bodyPr>
          <a:lstStyle/>
          <a:p>
            <a:r>
              <a:rPr lang="en-GB" sz="3200" dirty="0"/>
              <a:t>Already in use in Formula One</a:t>
            </a:r>
          </a:p>
          <a:p>
            <a:r>
              <a:rPr lang="en-GB" sz="3200" dirty="0"/>
              <a:t>But we are going to have something even better…</a:t>
            </a:r>
          </a:p>
        </p:txBody>
      </p:sp>
    </p:spTree>
    <p:extLst>
      <p:ext uri="{BB962C8B-B14F-4D97-AF65-F5344CB8AC3E}">
        <p14:creationId xmlns:p14="http://schemas.microsoft.com/office/powerpoint/2010/main" val="1755619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1E9C9A87-951B-4975-B226-173F998A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31D1D0B-1C27-4D17-B610-3F3E42EC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EDCA72F5-360B-4623-B267-211F5DF15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CF07D51C-F57B-4BB9-8EFD-27C938CFF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9213221-5D4A-4EFC-A322-DF1A02485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D420FEC7-5CD4-4F76-A6C0-EEF63D3F6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A9D86DF6-07D1-455E-BB03-B3CB4BC17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B18391E0-FD79-4B6C-BDBB-918F44C4F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94D9609-E3C3-4599-AD45-F99055BDD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37AAE96C-AD76-4DBF-B2F9-C7196E418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6EE09368-D1CB-48FC-B5CD-9A15BFB49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C8DB935A-B465-436B-B1E9-D5D0A0722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07DAFDF9-58D7-48EB-A3EA-F10E451255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A094B296-A3BC-43BC-918A-3924D7AF4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5F8F92DE-7986-4440-AE1D-0F0D711AB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33DFBF0D-188A-4006-A214-01B152934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5C1F38A7-7EB3-4C5F-B041-C390304EA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81EEE605-7F28-4227-8B3F-CB7B3B17B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0DB9DEB5-2398-4890-AC83-153749F99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45C83127-F671-4E69-85E8-67CCCF9CB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1453BAF0-1329-45F3-958D-94AE1A5C4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0764A55F-196F-4AAF-B22B-05A049D8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454C88FA-6EF5-4C62-B2B4-97612CE3C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DBBE800B-AD00-4FA5-9334-B972B7D66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E8CFC670-D994-42DE-A967-300BFDE7A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BED82E1F-2C39-40B1-B089-5838AB117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52314714-E1CE-4F3C-B416-1550DED33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5A5FEBEC-6290-491F-820D-E9C2ED354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C0485C8A-24C1-4E50-B9F2-9F12B107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2CEA8517-8AEE-46ED-BCF6-9DDD84295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33">
              <a:extLst>
                <a:ext uri="{FF2B5EF4-FFF2-40B4-BE49-F238E27FC236}">
                  <a16:creationId xmlns:a16="http://schemas.microsoft.com/office/drawing/2014/main" id="{208156E6-D994-480C-ADFF-06BB3E4A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D5A27998-7F18-4DEE-9006-623768B91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42F9E36D-0A03-40CD-8817-EA794C676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A8B5998-B9D7-4490-B833-186451A3B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4E2D1F84-A8C3-4EAE-91CA-FCDEEDE36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589E2833-52BD-44E8-B6DB-F06EA6D5F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15B81525-81F6-45D8-9F83-02E506CFB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635E319E-66A1-4D29-B609-A9277A90C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AD7D8691-9C0A-4EC8-8CC5-EEDDA38F1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43835EA8-46BB-486D-9138-D4A871517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E2057033-2E20-4CB5-A3AF-538A811C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416102F8-3DFA-4D10-8427-8F2BDECD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45">
              <a:extLst>
                <a:ext uri="{FF2B5EF4-FFF2-40B4-BE49-F238E27FC236}">
                  <a16:creationId xmlns:a16="http://schemas.microsoft.com/office/drawing/2014/main" id="{B4B1A755-3AAA-4328-97FC-E8E93CF45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5260875C-EE53-48FB-983A-D903F7F70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56CCF650-B735-48C4-AE00-6791B88F6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8B4E9B6E-2ADE-40E6-B71F-95742E168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1EBE84BE-5822-4085-AFB2-786998CC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1BD40EC8-F7EF-4B7E-95BC-B62018CED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7720644F-C156-41AB-9BB9-3ECF6656A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0F1663D0-EA87-427D-A787-261F0F0EF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E129754D-6EE1-4043-A71E-49649E4EE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687A7471-C2D5-4888-8F97-E7F477A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DDDDF6BF-CEEF-43F8-BF47-C7C592A9E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288C3A0D-1CA4-45D1-9F6E-7B069D167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19069CC1-9710-4967-99B7-1D25A767C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366C3CCA-F0ED-4E18-8B91-DAB80C0C7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718EF5-95A9-4E11-A4B4-EE1087CC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/>
              <a:t>TWO MEN AND A FROG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6990-2050-40C7-B9E2-46983CF16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275" y="5722411"/>
            <a:ext cx="8369450" cy="4803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2" name="Round Single Corner Rectangle 4">
            <a:extLst>
              <a:ext uri="{FF2B5EF4-FFF2-40B4-BE49-F238E27FC236}">
                <a16:creationId xmlns:a16="http://schemas.microsoft.com/office/drawing/2014/main" id="{F4C80683-934D-40BB-B13F-D150A70CE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541" y="636678"/>
            <a:ext cx="3415770" cy="3601835"/>
          </a:xfrm>
          <a:prstGeom prst="round1Rect">
            <a:avLst>
              <a:gd name="adj" fmla="val 9975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FB09E4-4C55-4AA9-89C9-BFA6C837D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252897" y="949849"/>
            <a:ext cx="2239058" cy="2975493"/>
          </a:xfrm>
          <a:prstGeom prst="rect">
            <a:avLst/>
          </a:prstGeom>
        </p:spPr>
      </p:pic>
      <p:sp>
        <p:nvSpPr>
          <p:cNvPr id="74" name="Round Diagonal Corner Rectangle 18">
            <a:extLst>
              <a:ext uri="{FF2B5EF4-FFF2-40B4-BE49-F238E27FC236}">
                <a16:creationId xmlns:a16="http://schemas.microsoft.com/office/drawing/2014/main" id="{40D42D4F-6F33-4B4E-86A7-BFB360678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6909" y="639965"/>
            <a:ext cx="3415769" cy="3598548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 Single Corner Rectangle 22">
            <a:extLst>
              <a:ext uri="{FF2B5EF4-FFF2-40B4-BE49-F238E27FC236}">
                <a16:creationId xmlns:a16="http://schemas.microsoft.com/office/drawing/2014/main" id="{936B9F88-65A3-4ADC-8EAE-BC582A8E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146844" y="644263"/>
            <a:ext cx="3415770" cy="3601835"/>
          </a:xfrm>
          <a:prstGeom prst="round1Rect">
            <a:avLst>
              <a:gd name="adj" fmla="val 9975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9AE9C-BE11-482C-AC7E-FCA496890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722914" y="1345561"/>
            <a:ext cx="2773419" cy="2184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B161FF-8DC3-411F-9D5F-366BA864B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8563521" y="954333"/>
            <a:ext cx="2573801" cy="2975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6A02CE-CFF0-4632-948A-A064F0DE0F46}"/>
              </a:ext>
            </a:extLst>
          </p:cNvPr>
          <p:cNvSpPr txBox="1"/>
          <p:nvPr/>
        </p:nvSpPr>
        <p:spPr>
          <a:xfrm>
            <a:off x="1545238" y="4338638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Andre </a:t>
            </a:r>
            <a:r>
              <a:rPr lang="en-GB" dirty="0" err="1"/>
              <a:t>Geim</a:t>
            </a:r>
            <a:r>
              <a:rPr lang="en-GB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CEB3C-CC76-43E3-8A01-DAB24EA9BC28}"/>
              </a:ext>
            </a:extLst>
          </p:cNvPr>
          <p:cNvSpPr txBox="1"/>
          <p:nvPr/>
        </p:nvSpPr>
        <p:spPr>
          <a:xfrm>
            <a:off x="8759388" y="4338638"/>
            <a:ext cx="218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Konstantin </a:t>
            </a:r>
            <a:r>
              <a:rPr lang="en-GB" dirty="0" err="1"/>
              <a:t>Novoselov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917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950560" cy="1478570"/>
          </a:xfrm>
        </p:spPr>
        <p:txBody>
          <a:bodyPr>
            <a:normAutofit/>
          </a:bodyPr>
          <a:lstStyle/>
          <a:p>
            <a:r>
              <a:rPr lang="en-GB" sz="3200" b="1" dirty="0"/>
              <a:t>THE ULTIMATE FUTURE MATERIAL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14" r="5914"/>
          <a:stretch/>
        </p:blipFill>
        <p:spPr>
          <a:xfrm>
            <a:off x="-5597" y="-19554"/>
            <a:ext cx="7580104" cy="687755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69" name="Content Placeholder 3">
            <a:extLst>
              <a:ext uri="{FF2B5EF4-FFF2-40B4-BE49-F238E27FC236}">
                <a16:creationId xmlns:a16="http://schemas.microsoft.com/office/drawing/2014/main" id="{9D5440E4-E78F-4E58-93E4-23D6A6E4D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8" y="2249487"/>
            <a:ext cx="4162807" cy="3541714"/>
          </a:xfrm>
        </p:spPr>
        <p:txBody>
          <a:bodyPr>
            <a:normAutofit/>
          </a:bodyPr>
          <a:lstStyle/>
          <a:p>
            <a:r>
              <a:rPr lang="en-GB" sz="3200" dirty="0"/>
              <a:t>Each atom connected by a </a:t>
            </a:r>
            <a:r>
              <a:rPr lang="el-GR" b="1" dirty="0">
                <a:effectLst/>
                <a:latin typeface="Arial" panose="020B0604020202020204" pitchFamily="34" charset="0"/>
              </a:rPr>
              <a:t>σ</a:t>
            </a:r>
            <a:r>
              <a:rPr lang="en-GB" b="1" dirty="0">
                <a:effectLst/>
                <a:latin typeface="Arial" panose="020B0604020202020204" pitchFamily="34" charset="0"/>
              </a:rPr>
              <a:t>-</a:t>
            </a:r>
            <a:r>
              <a:rPr lang="en-GB" sz="3200" dirty="0"/>
              <a:t>bond</a:t>
            </a:r>
          </a:p>
          <a:p>
            <a:r>
              <a:rPr lang="en-GB" sz="3200" dirty="0"/>
              <a:t>Large thermal and electrical conductivity, strong, can be shaped</a:t>
            </a:r>
          </a:p>
        </p:txBody>
      </p:sp>
    </p:spTree>
    <p:extLst>
      <p:ext uri="{BB962C8B-B14F-4D97-AF65-F5344CB8AC3E}">
        <p14:creationId xmlns:p14="http://schemas.microsoft.com/office/powerpoint/2010/main" val="216316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>
            <a:extLst>
              <a:ext uri="{FF2B5EF4-FFF2-40B4-BE49-F238E27FC236}">
                <a16:creationId xmlns:a16="http://schemas.microsoft.com/office/drawing/2014/main" id="{1E9C9A87-951B-4975-B226-173F998A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82">
            <a:extLst>
              <a:ext uri="{FF2B5EF4-FFF2-40B4-BE49-F238E27FC236}">
                <a16:creationId xmlns:a16="http://schemas.microsoft.com/office/drawing/2014/main" id="{831D1D0B-1C27-4D17-B610-3F3E42EC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4" name="Rectangle 5">
              <a:extLst>
                <a:ext uri="{FF2B5EF4-FFF2-40B4-BE49-F238E27FC236}">
                  <a16:creationId xmlns:a16="http://schemas.microsoft.com/office/drawing/2014/main" id="{EDCA72F5-360B-4623-B267-211F5DF15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CF07D51C-F57B-4BB9-8EFD-27C938CFF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E9213221-5D4A-4EFC-A322-DF1A02485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Rectangle 8">
              <a:extLst>
                <a:ext uri="{FF2B5EF4-FFF2-40B4-BE49-F238E27FC236}">
                  <a16:creationId xmlns:a16="http://schemas.microsoft.com/office/drawing/2014/main" id="{D420FEC7-5CD4-4F76-A6C0-EEF63D3F6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A9D86DF6-07D1-455E-BB03-B3CB4BC17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B18391E0-FD79-4B6C-BDBB-918F44C4F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494D9609-E3C3-4599-AD45-F99055BDD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37AAE96C-AD76-4DBF-B2F9-C7196E418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6EE09368-D1CB-48FC-B5CD-9A15BFB49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C8DB935A-B465-436B-B1E9-D5D0A0722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07DAFDF9-58D7-48EB-A3EA-F10E451255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A094B296-A3BC-43BC-918A-3924D7AF4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5F8F92DE-7986-4440-AE1D-0F0D711AB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id="{33DFBF0D-188A-4006-A214-01B152934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5C1F38A7-7EB3-4C5F-B041-C390304EA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0">
              <a:extLst>
                <a:ext uri="{FF2B5EF4-FFF2-40B4-BE49-F238E27FC236}">
                  <a16:creationId xmlns:a16="http://schemas.microsoft.com/office/drawing/2014/main" id="{81EEE605-7F28-4227-8B3F-CB7B3B17B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1">
              <a:extLst>
                <a:ext uri="{FF2B5EF4-FFF2-40B4-BE49-F238E27FC236}">
                  <a16:creationId xmlns:a16="http://schemas.microsoft.com/office/drawing/2014/main" id="{0DB9DEB5-2398-4890-AC83-153749F99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2">
              <a:extLst>
                <a:ext uri="{FF2B5EF4-FFF2-40B4-BE49-F238E27FC236}">
                  <a16:creationId xmlns:a16="http://schemas.microsoft.com/office/drawing/2014/main" id="{45C83127-F671-4E69-85E8-67CCCF9CB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3">
              <a:extLst>
                <a:ext uri="{FF2B5EF4-FFF2-40B4-BE49-F238E27FC236}">
                  <a16:creationId xmlns:a16="http://schemas.microsoft.com/office/drawing/2014/main" id="{1453BAF0-1329-45F3-958D-94AE1A5C4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4">
              <a:extLst>
                <a:ext uri="{FF2B5EF4-FFF2-40B4-BE49-F238E27FC236}">
                  <a16:creationId xmlns:a16="http://schemas.microsoft.com/office/drawing/2014/main" id="{0764A55F-196F-4AAF-B22B-05A049D8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454C88FA-6EF5-4C62-B2B4-97612CE3C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DBBE800B-AD00-4FA5-9334-B972B7D66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7">
              <a:extLst>
                <a:ext uri="{FF2B5EF4-FFF2-40B4-BE49-F238E27FC236}">
                  <a16:creationId xmlns:a16="http://schemas.microsoft.com/office/drawing/2014/main" id="{E8CFC670-D994-42DE-A967-300BFDE7A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28">
              <a:extLst>
                <a:ext uri="{FF2B5EF4-FFF2-40B4-BE49-F238E27FC236}">
                  <a16:creationId xmlns:a16="http://schemas.microsoft.com/office/drawing/2014/main" id="{BED82E1F-2C39-40B1-B089-5838AB117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52314714-E1CE-4F3C-B416-1550DED33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0">
              <a:extLst>
                <a:ext uri="{FF2B5EF4-FFF2-40B4-BE49-F238E27FC236}">
                  <a16:creationId xmlns:a16="http://schemas.microsoft.com/office/drawing/2014/main" id="{5A5FEBEC-6290-491F-820D-E9C2ED354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C0485C8A-24C1-4E50-B9F2-9F12B107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2CEA8517-8AEE-46ED-BCF6-9DDD84295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ctangle 33">
              <a:extLst>
                <a:ext uri="{FF2B5EF4-FFF2-40B4-BE49-F238E27FC236}">
                  <a16:creationId xmlns:a16="http://schemas.microsoft.com/office/drawing/2014/main" id="{208156E6-D994-480C-ADFF-06BB3E4A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D5A27998-7F18-4DEE-9006-623768B91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42F9E36D-0A03-40CD-8817-EA794C676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3A8B5998-B9D7-4490-B833-186451A3B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id="{4E2D1F84-A8C3-4EAE-91CA-FCDEEDE36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589E2833-52BD-44E8-B6DB-F06EA6D5F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id="{15B81525-81F6-45D8-9F83-02E506CFB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id="{635E319E-66A1-4D29-B609-A9277A90C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id="{AD7D8691-9C0A-4EC8-8CC5-EEDDA38F1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43835EA8-46BB-486D-9138-D4A871517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3">
              <a:extLst>
                <a:ext uri="{FF2B5EF4-FFF2-40B4-BE49-F238E27FC236}">
                  <a16:creationId xmlns:a16="http://schemas.microsoft.com/office/drawing/2014/main" id="{E2057033-2E20-4CB5-A3AF-538A811C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44">
              <a:extLst>
                <a:ext uri="{FF2B5EF4-FFF2-40B4-BE49-F238E27FC236}">
                  <a16:creationId xmlns:a16="http://schemas.microsoft.com/office/drawing/2014/main" id="{416102F8-3DFA-4D10-8427-8F2BDECD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Rectangle 45">
              <a:extLst>
                <a:ext uri="{FF2B5EF4-FFF2-40B4-BE49-F238E27FC236}">
                  <a16:creationId xmlns:a16="http://schemas.microsoft.com/office/drawing/2014/main" id="{B4B1A755-3AAA-4328-97FC-E8E93CF45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5" name="Freeform 46">
              <a:extLst>
                <a:ext uri="{FF2B5EF4-FFF2-40B4-BE49-F238E27FC236}">
                  <a16:creationId xmlns:a16="http://schemas.microsoft.com/office/drawing/2014/main" id="{5260875C-EE53-48FB-983A-D903F7F70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47">
              <a:extLst>
                <a:ext uri="{FF2B5EF4-FFF2-40B4-BE49-F238E27FC236}">
                  <a16:creationId xmlns:a16="http://schemas.microsoft.com/office/drawing/2014/main" id="{56CCF650-B735-48C4-AE00-6791B88F6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48">
              <a:extLst>
                <a:ext uri="{FF2B5EF4-FFF2-40B4-BE49-F238E27FC236}">
                  <a16:creationId xmlns:a16="http://schemas.microsoft.com/office/drawing/2014/main" id="{8B4E9B6E-2ADE-40E6-B71F-95742E168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49">
              <a:extLst>
                <a:ext uri="{FF2B5EF4-FFF2-40B4-BE49-F238E27FC236}">
                  <a16:creationId xmlns:a16="http://schemas.microsoft.com/office/drawing/2014/main" id="{1EBE84BE-5822-4085-AFB2-786998CC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0">
              <a:extLst>
                <a:ext uri="{FF2B5EF4-FFF2-40B4-BE49-F238E27FC236}">
                  <a16:creationId xmlns:a16="http://schemas.microsoft.com/office/drawing/2014/main" id="{1BD40EC8-F7EF-4B7E-95BC-B62018CED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1">
              <a:extLst>
                <a:ext uri="{FF2B5EF4-FFF2-40B4-BE49-F238E27FC236}">
                  <a16:creationId xmlns:a16="http://schemas.microsoft.com/office/drawing/2014/main" id="{7720644F-C156-41AB-9BB9-3ECF6656A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2">
              <a:extLst>
                <a:ext uri="{FF2B5EF4-FFF2-40B4-BE49-F238E27FC236}">
                  <a16:creationId xmlns:a16="http://schemas.microsoft.com/office/drawing/2014/main" id="{0F1663D0-EA87-427D-A787-261F0F0EF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3">
              <a:extLst>
                <a:ext uri="{FF2B5EF4-FFF2-40B4-BE49-F238E27FC236}">
                  <a16:creationId xmlns:a16="http://schemas.microsoft.com/office/drawing/2014/main" id="{E129754D-6EE1-4043-A71E-49649E4EE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54">
              <a:extLst>
                <a:ext uri="{FF2B5EF4-FFF2-40B4-BE49-F238E27FC236}">
                  <a16:creationId xmlns:a16="http://schemas.microsoft.com/office/drawing/2014/main" id="{687A7471-C2D5-4888-8F97-E7F477A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55">
              <a:extLst>
                <a:ext uri="{FF2B5EF4-FFF2-40B4-BE49-F238E27FC236}">
                  <a16:creationId xmlns:a16="http://schemas.microsoft.com/office/drawing/2014/main" id="{DDDDF6BF-CEEF-43F8-BF47-C7C592A9E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56">
              <a:extLst>
                <a:ext uri="{FF2B5EF4-FFF2-40B4-BE49-F238E27FC236}">
                  <a16:creationId xmlns:a16="http://schemas.microsoft.com/office/drawing/2014/main" id="{288C3A0D-1CA4-45D1-9F6E-7B069D167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57">
              <a:extLst>
                <a:ext uri="{FF2B5EF4-FFF2-40B4-BE49-F238E27FC236}">
                  <a16:creationId xmlns:a16="http://schemas.microsoft.com/office/drawing/2014/main" id="{19069CC1-9710-4967-99B7-1D25A767C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58">
              <a:extLst>
                <a:ext uri="{FF2B5EF4-FFF2-40B4-BE49-F238E27FC236}">
                  <a16:creationId xmlns:a16="http://schemas.microsoft.com/office/drawing/2014/main" id="{366C3CCA-F0ED-4E18-8B91-DAB80C0C7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718EF5-95A9-4E11-A4B4-EE1087CC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/>
              <a:t>JUST A FEW GRAPHENE IDEAS…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6990-2050-40C7-B9E2-46983CF16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275" y="5722411"/>
            <a:ext cx="8369450" cy="4803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45" name="Round Single Corner Rectangle 4">
            <a:extLst>
              <a:ext uri="{FF2B5EF4-FFF2-40B4-BE49-F238E27FC236}">
                <a16:creationId xmlns:a16="http://schemas.microsoft.com/office/drawing/2014/main" id="{F4C80683-934D-40BB-B13F-D150A70CE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541" y="636678"/>
            <a:ext cx="3415770" cy="3601835"/>
          </a:xfrm>
          <a:prstGeom prst="round1Rect">
            <a:avLst>
              <a:gd name="adj" fmla="val 9975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9AE9C-BE11-482C-AC7E-FCA496890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85717" y="1515434"/>
            <a:ext cx="2773419" cy="1844323"/>
          </a:xfrm>
          <a:prstGeom prst="rect">
            <a:avLst/>
          </a:prstGeom>
        </p:spPr>
      </p:pic>
      <p:sp>
        <p:nvSpPr>
          <p:cNvPr id="141" name="Round Diagonal Corner Rectangle 18">
            <a:extLst>
              <a:ext uri="{FF2B5EF4-FFF2-40B4-BE49-F238E27FC236}">
                <a16:creationId xmlns:a16="http://schemas.microsoft.com/office/drawing/2014/main" id="{40D42D4F-6F33-4B4E-86A7-BFB360678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6909" y="639965"/>
            <a:ext cx="3415769" cy="3598548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161FF-8DC3-411F-9D5F-366BA864B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728084" y="1652282"/>
            <a:ext cx="2773419" cy="1573915"/>
          </a:xfrm>
          <a:prstGeom prst="rect">
            <a:avLst/>
          </a:prstGeom>
        </p:spPr>
      </p:pic>
      <p:sp>
        <p:nvSpPr>
          <p:cNvPr id="143" name="Round Single Corner Rectangle 22">
            <a:extLst>
              <a:ext uri="{FF2B5EF4-FFF2-40B4-BE49-F238E27FC236}">
                <a16:creationId xmlns:a16="http://schemas.microsoft.com/office/drawing/2014/main" id="{936B9F88-65A3-4ADC-8EAE-BC582A8E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146844" y="644263"/>
            <a:ext cx="3415770" cy="3601835"/>
          </a:xfrm>
          <a:prstGeom prst="round1Rect">
            <a:avLst>
              <a:gd name="adj" fmla="val 9975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FB09E4-4C55-4AA9-89C9-BFA6C837D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8468020" y="1661690"/>
            <a:ext cx="2773419" cy="15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7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88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0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4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5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6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7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9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00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0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1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4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5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6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7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16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EF154-C07A-484A-B0F4-B0EC09A60C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4702" y="984901"/>
            <a:ext cx="6499415" cy="48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99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906208" cy="1478570"/>
          </a:xfrm>
        </p:spPr>
        <p:txBody>
          <a:bodyPr>
            <a:normAutofit/>
          </a:bodyPr>
          <a:lstStyle/>
          <a:p>
            <a:r>
              <a:rPr lang="en-GB" sz="3200" b="1" dirty="0"/>
              <a:t>How do Aerodynamics help me?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85" r="20885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6560C-01B9-46C6-B806-ED75A3F4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59806"/>
            <a:ext cx="3634168" cy="3541714"/>
          </a:xfrm>
        </p:spPr>
        <p:txBody>
          <a:bodyPr>
            <a:normAutofit lnSpcReduction="10000"/>
          </a:bodyPr>
          <a:lstStyle/>
          <a:p>
            <a:r>
              <a:rPr lang="en-GB" sz="3200" dirty="0"/>
              <a:t>F1 cars could drive upside down</a:t>
            </a:r>
          </a:p>
          <a:p>
            <a:r>
              <a:rPr lang="en-GB" sz="3200" dirty="0"/>
              <a:t>What if we could use their aero packages elsewhere?</a:t>
            </a:r>
          </a:p>
        </p:txBody>
      </p:sp>
    </p:spTree>
    <p:extLst>
      <p:ext uri="{BB962C8B-B14F-4D97-AF65-F5344CB8AC3E}">
        <p14:creationId xmlns:p14="http://schemas.microsoft.com/office/powerpoint/2010/main" val="899360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>
            <a:extLst>
              <a:ext uri="{FF2B5EF4-FFF2-40B4-BE49-F238E27FC236}">
                <a16:creationId xmlns:a16="http://schemas.microsoft.com/office/drawing/2014/main" id="{1E9C9A87-951B-4975-B226-173F998A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82">
            <a:extLst>
              <a:ext uri="{FF2B5EF4-FFF2-40B4-BE49-F238E27FC236}">
                <a16:creationId xmlns:a16="http://schemas.microsoft.com/office/drawing/2014/main" id="{831D1D0B-1C27-4D17-B610-3F3E42EC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4" name="Rectangle 5">
              <a:extLst>
                <a:ext uri="{FF2B5EF4-FFF2-40B4-BE49-F238E27FC236}">
                  <a16:creationId xmlns:a16="http://schemas.microsoft.com/office/drawing/2014/main" id="{EDCA72F5-360B-4623-B267-211F5DF15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CF07D51C-F57B-4BB9-8EFD-27C938CFF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E9213221-5D4A-4EFC-A322-DF1A02485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Rectangle 8">
              <a:extLst>
                <a:ext uri="{FF2B5EF4-FFF2-40B4-BE49-F238E27FC236}">
                  <a16:creationId xmlns:a16="http://schemas.microsoft.com/office/drawing/2014/main" id="{D420FEC7-5CD4-4F76-A6C0-EEF63D3F6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A9D86DF6-07D1-455E-BB03-B3CB4BC17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B18391E0-FD79-4B6C-BDBB-918F44C4F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494D9609-E3C3-4599-AD45-F99055BDD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37AAE96C-AD76-4DBF-B2F9-C7196E418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6EE09368-D1CB-48FC-B5CD-9A15BFB49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C8DB935A-B465-436B-B1E9-D5D0A0722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07DAFDF9-58D7-48EB-A3EA-F10E451255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A094B296-A3BC-43BC-918A-3924D7AF4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5F8F92DE-7986-4440-AE1D-0F0D711AB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id="{33DFBF0D-188A-4006-A214-01B152934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5C1F38A7-7EB3-4C5F-B041-C390304EA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0">
              <a:extLst>
                <a:ext uri="{FF2B5EF4-FFF2-40B4-BE49-F238E27FC236}">
                  <a16:creationId xmlns:a16="http://schemas.microsoft.com/office/drawing/2014/main" id="{81EEE605-7F28-4227-8B3F-CB7B3B17B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1">
              <a:extLst>
                <a:ext uri="{FF2B5EF4-FFF2-40B4-BE49-F238E27FC236}">
                  <a16:creationId xmlns:a16="http://schemas.microsoft.com/office/drawing/2014/main" id="{0DB9DEB5-2398-4890-AC83-153749F99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2">
              <a:extLst>
                <a:ext uri="{FF2B5EF4-FFF2-40B4-BE49-F238E27FC236}">
                  <a16:creationId xmlns:a16="http://schemas.microsoft.com/office/drawing/2014/main" id="{45C83127-F671-4E69-85E8-67CCCF9CB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3">
              <a:extLst>
                <a:ext uri="{FF2B5EF4-FFF2-40B4-BE49-F238E27FC236}">
                  <a16:creationId xmlns:a16="http://schemas.microsoft.com/office/drawing/2014/main" id="{1453BAF0-1329-45F3-958D-94AE1A5C4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4">
              <a:extLst>
                <a:ext uri="{FF2B5EF4-FFF2-40B4-BE49-F238E27FC236}">
                  <a16:creationId xmlns:a16="http://schemas.microsoft.com/office/drawing/2014/main" id="{0764A55F-196F-4AAF-B22B-05A049D8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454C88FA-6EF5-4C62-B2B4-97612CE3C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DBBE800B-AD00-4FA5-9334-B972B7D66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7">
              <a:extLst>
                <a:ext uri="{FF2B5EF4-FFF2-40B4-BE49-F238E27FC236}">
                  <a16:creationId xmlns:a16="http://schemas.microsoft.com/office/drawing/2014/main" id="{E8CFC670-D994-42DE-A967-300BFDE7A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28">
              <a:extLst>
                <a:ext uri="{FF2B5EF4-FFF2-40B4-BE49-F238E27FC236}">
                  <a16:creationId xmlns:a16="http://schemas.microsoft.com/office/drawing/2014/main" id="{BED82E1F-2C39-40B1-B089-5838AB117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52314714-E1CE-4F3C-B416-1550DED33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0">
              <a:extLst>
                <a:ext uri="{FF2B5EF4-FFF2-40B4-BE49-F238E27FC236}">
                  <a16:creationId xmlns:a16="http://schemas.microsoft.com/office/drawing/2014/main" id="{5A5FEBEC-6290-491F-820D-E9C2ED354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C0485C8A-24C1-4E50-B9F2-9F12B107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2CEA8517-8AEE-46ED-BCF6-9DDD84295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ctangle 33">
              <a:extLst>
                <a:ext uri="{FF2B5EF4-FFF2-40B4-BE49-F238E27FC236}">
                  <a16:creationId xmlns:a16="http://schemas.microsoft.com/office/drawing/2014/main" id="{208156E6-D994-480C-ADFF-06BB3E4A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D5A27998-7F18-4DEE-9006-623768B91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42F9E36D-0A03-40CD-8817-EA794C676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3A8B5998-B9D7-4490-B833-186451A3B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id="{4E2D1F84-A8C3-4EAE-91CA-FCDEEDE36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589E2833-52BD-44E8-B6DB-F06EA6D5F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id="{15B81525-81F6-45D8-9F83-02E506CFB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id="{635E319E-66A1-4D29-B609-A9277A90C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id="{AD7D8691-9C0A-4EC8-8CC5-EEDDA38F1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43835EA8-46BB-486D-9138-D4A871517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3">
              <a:extLst>
                <a:ext uri="{FF2B5EF4-FFF2-40B4-BE49-F238E27FC236}">
                  <a16:creationId xmlns:a16="http://schemas.microsoft.com/office/drawing/2014/main" id="{E2057033-2E20-4CB5-A3AF-538A811C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44">
              <a:extLst>
                <a:ext uri="{FF2B5EF4-FFF2-40B4-BE49-F238E27FC236}">
                  <a16:creationId xmlns:a16="http://schemas.microsoft.com/office/drawing/2014/main" id="{416102F8-3DFA-4D10-8427-8F2BDECD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Rectangle 45">
              <a:extLst>
                <a:ext uri="{FF2B5EF4-FFF2-40B4-BE49-F238E27FC236}">
                  <a16:creationId xmlns:a16="http://schemas.microsoft.com/office/drawing/2014/main" id="{B4B1A755-3AAA-4328-97FC-E8E93CF45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5" name="Freeform 46">
              <a:extLst>
                <a:ext uri="{FF2B5EF4-FFF2-40B4-BE49-F238E27FC236}">
                  <a16:creationId xmlns:a16="http://schemas.microsoft.com/office/drawing/2014/main" id="{5260875C-EE53-48FB-983A-D903F7F70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47">
              <a:extLst>
                <a:ext uri="{FF2B5EF4-FFF2-40B4-BE49-F238E27FC236}">
                  <a16:creationId xmlns:a16="http://schemas.microsoft.com/office/drawing/2014/main" id="{56CCF650-B735-48C4-AE00-6791B88F6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48">
              <a:extLst>
                <a:ext uri="{FF2B5EF4-FFF2-40B4-BE49-F238E27FC236}">
                  <a16:creationId xmlns:a16="http://schemas.microsoft.com/office/drawing/2014/main" id="{8B4E9B6E-2ADE-40E6-B71F-95742E168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49">
              <a:extLst>
                <a:ext uri="{FF2B5EF4-FFF2-40B4-BE49-F238E27FC236}">
                  <a16:creationId xmlns:a16="http://schemas.microsoft.com/office/drawing/2014/main" id="{1EBE84BE-5822-4085-AFB2-786998CC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0">
              <a:extLst>
                <a:ext uri="{FF2B5EF4-FFF2-40B4-BE49-F238E27FC236}">
                  <a16:creationId xmlns:a16="http://schemas.microsoft.com/office/drawing/2014/main" id="{1BD40EC8-F7EF-4B7E-95BC-B62018CED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1">
              <a:extLst>
                <a:ext uri="{FF2B5EF4-FFF2-40B4-BE49-F238E27FC236}">
                  <a16:creationId xmlns:a16="http://schemas.microsoft.com/office/drawing/2014/main" id="{7720644F-C156-41AB-9BB9-3ECF6656A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2">
              <a:extLst>
                <a:ext uri="{FF2B5EF4-FFF2-40B4-BE49-F238E27FC236}">
                  <a16:creationId xmlns:a16="http://schemas.microsoft.com/office/drawing/2014/main" id="{0F1663D0-EA87-427D-A787-261F0F0EF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3">
              <a:extLst>
                <a:ext uri="{FF2B5EF4-FFF2-40B4-BE49-F238E27FC236}">
                  <a16:creationId xmlns:a16="http://schemas.microsoft.com/office/drawing/2014/main" id="{E129754D-6EE1-4043-A71E-49649E4EE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54">
              <a:extLst>
                <a:ext uri="{FF2B5EF4-FFF2-40B4-BE49-F238E27FC236}">
                  <a16:creationId xmlns:a16="http://schemas.microsoft.com/office/drawing/2014/main" id="{687A7471-C2D5-4888-8F97-E7F477A2B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55">
              <a:extLst>
                <a:ext uri="{FF2B5EF4-FFF2-40B4-BE49-F238E27FC236}">
                  <a16:creationId xmlns:a16="http://schemas.microsoft.com/office/drawing/2014/main" id="{DDDDF6BF-CEEF-43F8-BF47-C7C592A9E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56">
              <a:extLst>
                <a:ext uri="{FF2B5EF4-FFF2-40B4-BE49-F238E27FC236}">
                  <a16:creationId xmlns:a16="http://schemas.microsoft.com/office/drawing/2014/main" id="{288C3A0D-1CA4-45D1-9F6E-7B069D167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57">
              <a:extLst>
                <a:ext uri="{FF2B5EF4-FFF2-40B4-BE49-F238E27FC236}">
                  <a16:creationId xmlns:a16="http://schemas.microsoft.com/office/drawing/2014/main" id="{19069CC1-9710-4967-99B7-1D25A767C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58">
              <a:extLst>
                <a:ext uri="{FF2B5EF4-FFF2-40B4-BE49-F238E27FC236}">
                  <a16:creationId xmlns:a16="http://schemas.microsoft.com/office/drawing/2014/main" id="{366C3CCA-F0ED-4E18-8B91-DAB80C0C7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718EF5-95A9-4E11-A4B4-EE1087CC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/>
              <a:t>The world of CFD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6990-2050-40C7-B9E2-46983CF16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275" y="5722411"/>
            <a:ext cx="8369450" cy="4803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45" name="Round Single Corner Rectangle 4">
            <a:extLst>
              <a:ext uri="{FF2B5EF4-FFF2-40B4-BE49-F238E27FC236}">
                <a16:creationId xmlns:a16="http://schemas.microsoft.com/office/drawing/2014/main" id="{F4C80683-934D-40BB-B13F-D150A70CE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541" y="636678"/>
            <a:ext cx="3415770" cy="3601835"/>
          </a:xfrm>
          <a:prstGeom prst="round1Rect">
            <a:avLst>
              <a:gd name="adj" fmla="val 9975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9AE9C-BE11-482C-AC7E-FCA4968906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19725" y="1515434"/>
            <a:ext cx="2305403" cy="1844323"/>
          </a:xfrm>
          <a:prstGeom prst="rect">
            <a:avLst/>
          </a:prstGeom>
        </p:spPr>
      </p:pic>
      <p:sp>
        <p:nvSpPr>
          <p:cNvPr id="141" name="Round Diagonal Corner Rectangle 18">
            <a:extLst>
              <a:ext uri="{FF2B5EF4-FFF2-40B4-BE49-F238E27FC236}">
                <a16:creationId xmlns:a16="http://schemas.microsoft.com/office/drawing/2014/main" id="{40D42D4F-6F33-4B4E-86A7-BFB360678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6909" y="639965"/>
            <a:ext cx="3415769" cy="3598548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161FF-8DC3-411F-9D5F-366BA864B8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28084" y="1659215"/>
            <a:ext cx="2773419" cy="1560048"/>
          </a:xfrm>
          <a:prstGeom prst="rect">
            <a:avLst/>
          </a:prstGeom>
        </p:spPr>
      </p:pic>
      <p:sp>
        <p:nvSpPr>
          <p:cNvPr id="143" name="Round Single Corner Rectangle 22">
            <a:extLst>
              <a:ext uri="{FF2B5EF4-FFF2-40B4-BE49-F238E27FC236}">
                <a16:creationId xmlns:a16="http://schemas.microsoft.com/office/drawing/2014/main" id="{936B9F88-65A3-4ADC-8EAE-BC582A8E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146844" y="644263"/>
            <a:ext cx="3415770" cy="3601835"/>
          </a:xfrm>
          <a:prstGeom prst="round1Rect">
            <a:avLst>
              <a:gd name="adj" fmla="val 9975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ACC2C6C6-E997-4E72-A5D5-3B5D430AE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534" y="1615388"/>
            <a:ext cx="2896878" cy="160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51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88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0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4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5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6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7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9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00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0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1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4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5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6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7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16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EF154-C07A-484A-B0F4-B0EC09A60C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5724" y="1315867"/>
            <a:ext cx="6857373" cy="42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54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906208" cy="1478570"/>
          </a:xfrm>
        </p:spPr>
        <p:txBody>
          <a:bodyPr>
            <a:normAutofit/>
          </a:bodyPr>
          <a:lstStyle/>
          <a:p>
            <a:r>
              <a:rPr lang="en-GB" sz="3200" b="1" dirty="0"/>
              <a:t>Why not model other things?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44" r="13244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6560C-01B9-46C6-B806-ED75A3F4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59806"/>
            <a:ext cx="3896106" cy="3541714"/>
          </a:xfrm>
        </p:spPr>
        <p:txBody>
          <a:bodyPr>
            <a:normAutofit/>
          </a:bodyPr>
          <a:lstStyle/>
          <a:p>
            <a:r>
              <a:rPr lang="en-GB" sz="3200" dirty="0"/>
              <a:t>Caroline Hargrove, formerly of McLaren</a:t>
            </a:r>
          </a:p>
          <a:p>
            <a:r>
              <a:rPr lang="en-GB" sz="3200" dirty="0"/>
              <a:t>Now looking at the concept of digital twins</a:t>
            </a:r>
          </a:p>
        </p:txBody>
      </p:sp>
    </p:spTree>
    <p:extLst>
      <p:ext uri="{BB962C8B-B14F-4D97-AF65-F5344CB8AC3E}">
        <p14:creationId xmlns:p14="http://schemas.microsoft.com/office/powerpoint/2010/main" val="150988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 fontScale="90000"/>
          </a:bodyPr>
          <a:lstStyle/>
          <a:p>
            <a:r>
              <a:rPr lang="en-GB" sz="3200" b="1" dirty="0"/>
              <a:t>“THE FULL MIGHT OF WHAT WE </a:t>
            </a:r>
            <a:br>
              <a:rPr lang="en-GB" sz="3200" b="1" dirty="0"/>
            </a:br>
            <a:r>
              <a:rPr lang="en-GB" sz="3200" b="1" dirty="0"/>
              <a:t>CAN DO”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20" r="13220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6560C-01B9-46C6-B806-ED75A3F4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634168" cy="3541714"/>
          </a:xfrm>
        </p:spPr>
        <p:txBody>
          <a:bodyPr>
            <a:normAutofit/>
          </a:bodyPr>
          <a:lstStyle/>
          <a:p>
            <a:r>
              <a:rPr lang="en-GB" sz="3200" dirty="0"/>
              <a:t>17 March 2020</a:t>
            </a:r>
          </a:p>
          <a:p>
            <a:r>
              <a:rPr lang="en-GB" sz="3200" dirty="0"/>
              <a:t>UCL involved in UK ventilator challenge</a:t>
            </a:r>
          </a:p>
          <a:p>
            <a:r>
              <a:rPr lang="en-GB" sz="3200" dirty="0"/>
              <a:t>Called Mercedes-AMG HPP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03296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906208" cy="1478570"/>
          </a:xfrm>
        </p:spPr>
        <p:txBody>
          <a:bodyPr>
            <a:normAutofit/>
          </a:bodyPr>
          <a:lstStyle/>
          <a:p>
            <a:r>
              <a:rPr lang="en-GB" sz="3200" b="1" dirty="0"/>
              <a:t>What will power the future?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69" r="8669"/>
          <a:stretch/>
        </p:blipFill>
        <p:spPr>
          <a:xfrm rot="10800000"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6560C-01B9-46C6-B806-ED75A3F4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59806"/>
            <a:ext cx="3896106" cy="3541714"/>
          </a:xfrm>
        </p:spPr>
        <p:txBody>
          <a:bodyPr>
            <a:normAutofit fontScale="92500" lnSpcReduction="20000"/>
          </a:bodyPr>
          <a:lstStyle/>
          <a:p>
            <a:r>
              <a:rPr lang="en-GB" sz="3200" dirty="0"/>
              <a:t>Li-ion batteries already used, 350kw engine (470bph)</a:t>
            </a:r>
          </a:p>
          <a:p>
            <a:r>
              <a:rPr lang="en-GB" sz="3200" dirty="0"/>
              <a:t>40% of energy used in the race is recovered through braking</a:t>
            </a:r>
          </a:p>
        </p:txBody>
      </p:sp>
    </p:spTree>
    <p:extLst>
      <p:ext uri="{BB962C8B-B14F-4D97-AF65-F5344CB8AC3E}">
        <p14:creationId xmlns:p14="http://schemas.microsoft.com/office/powerpoint/2010/main" val="3955389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88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0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4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5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6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7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9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00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0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1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4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5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6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7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16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EF154-C07A-484A-B0F4-B0EC09A60C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92750" y="887409"/>
            <a:ext cx="8265214" cy="507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9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>
            <a:extLst>
              <a:ext uri="{FF2B5EF4-FFF2-40B4-BE49-F238E27FC236}">
                <a16:creationId xmlns:a16="http://schemas.microsoft.com/office/drawing/2014/main" id="{2BB924AE-81B3-4B6F-B504-506833356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B628BA2-E5ED-4770-A187-3E5C6C5A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3" name="Rectangle 5">
              <a:extLst>
                <a:ext uri="{FF2B5EF4-FFF2-40B4-BE49-F238E27FC236}">
                  <a16:creationId xmlns:a16="http://schemas.microsoft.com/office/drawing/2014/main" id="{7BE9A0B3-F7B1-4FD6-BC24-E34F34997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4" name="Freeform 6">
              <a:extLst>
                <a:ext uri="{FF2B5EF4-FFF2-40B4-BE49-F238E27FC236}">
                  <a16:creationId xmlns:a16="http://schemas.microsoft.com/office/drawing/2014/main" id="{A4A49BB4-2748-4A3F-AEC9-2E5BAC646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7">
              <a:extLst>
                <a:ext uri="{FF2B5EF4-FFF2-40B4-BE49-F238E27FC236}">
                  <a16:creationId xmlns:a16="http://schemas.microsoft.com/office/drawing/2014/main" id="{04931CCF-9EFA-4E43-A4AF-FF27F8295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Rectangle 8">
              <a:extLst>
                <a:ext uri="{FF2B5EF4-FFF2-40B4-BE49-F238E27FC236}">
                  <a16:creationId xmlns:a16="http://schemas.microsoft.com/office/drawing/2014/main" id="{FE9EF3FA-F291-4D52-9F35-15E7FD9FF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7" name="Freeform 9">
              <a:extLst>
                <a:ext uri="{FF2B5EF4-FFF2-40B4-BE49-F238E27FC236}">
                  <a16:creationId xmlns:a16="http://schemas.microsoft.com/office/drawing/2014/main" id="{90D733ED-9AA7-4C9E-8216-B0F8B36A1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10">
              <a:extLst>
                <a:ext uri="{FF2B5EF4-FFF2-40B4-BE49-F238E27FC236}">
                  <a16:creationId xmlns:a16="http://schemas.microsoft.com/office/drawing/2014/main" id="{11EEE7B3-A8D1-45A2-8EA1-E80316F62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11">
              <a:extLst>
                <a:ext uri="{FF2B5EF4-FFF2-40B4-BE49-F238E27FC236}">
                  <a16:creationId xmlns:a16="http://schemas.microsoft.com/office/drawing/2014/main" id="{355C172C-14D3-4DCA-B4AB-B94B12A77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12">
              <a:extLst>
                <a:ext uri="{FF2B5EF4-FFF2-40B4-BE49-F238E27FC236}">
                  <a16:creationId xmlns:a16="http://schemas.microsoft.com/office/drawing/2014/main" id="{516A4269-4D3F-4C9F-B1A2-E66D1EB35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13">
              <a:extLst>
                <a:ext uri="{FF2B5EF4-FFF2-40B4-BE49-F238E27FC236}">
                  <a16:creationId xmlns:a16="http://schemas.microsoft.com/office/drawing/2014/main" id="{304ADEB1-E05E-4C1D-8710-D547B8F64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14">
              <a:extLst>
                <a:ext uri="{FF2B5EF4-FFF2-40B4-BE49-F238E27FC236}">
                  <a16:creationId xmlns:a16="http://schemas.microsoft.com/office/drawing/2014/main" id="{A261EBD1-921C-4811-B666-EAC737840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15">
              <a:extLst>
                <a:ext uri="{FF2B5EF4-FFF2-40B4-BE49-F238E27FC236}">
                  <a16:creationId xmlns:a16="http://schemas.microsoft.com/office/drawing/2014/main" id="{371D69D1-C2FE-46F5-9469-45D0B0EF1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18A2A06B-D855-4E58-B701-5C71852E7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17">
              <a:extLst>
                <a:ext uri="{FF2B5EF4-FFF2-40B4-BE49-F238E27FC236}">
                  <a16:creationId xmlns:a16="http://schemas.microsoft.com/office/drawing/2014/main" id="{1493AEBB-E235-4591-8D00-6CD1B5208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18">
              <a:extLst>
                <a:ext uri="{FF2B5EF4-FFF2-40B4-BE49-F238E27FC236}">
                  <a16:creationId xmlns:a16="http://schemas.microsoft.com/office/drawing/2014/main" id="{846802DE-899D-4101-B323-586349B5F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74663B2-7273-49B1-B892-B4DF7FB38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20">
              <a:extLst>
                <a:ext uri="{FF2B5EF4-FFF2-40B4-BE49-F238E27FC236}">
                  <a16:creationId xmlns:a16="http://schemas.microsoft.com/office/drawing/2014/main" id="{4FD96A70-8039-4D4D-8F6E-8B0A14F54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21">
              <a:extLst>
                <a:ext uri="{FF2B5EF4-FFF2-40B4-BE49-F238E27FC236}">
                  <a16:creationId xmlns:a16="http://schemas.microsoft.com/office/drawing/2014/main" id="{009B386E-FC6A-4243-B82A-FE804F247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22">
              <a:extLst>
                <a:ext uri="{FF2B5EF4-FFF2-40B4-BE49-F238E27FC236}">
                  <a16:creationId xmlns:a16="http://schemas.microsoft.com/office/drawing/2014/main" id="{9A2D2ECF-1B4F-4946-946E-7906A7664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23">
              <a:extLst>
                <a:ext uri="{FF2B5EF4-FFF2-40B4-BE49-F238E27FC236}">
                  <a16:creationId xmlns:a16="http://schemas.microsoft.com/office/drawing/2014/main" id="{9EF8BC14-2DF1-4785-9CA3-00182D800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24">
              <a:extLst>
                <a:ext uri="{FF2B5EF4-FFF2-40B4-BE49-F238E27FC236}">
                  <a16:creationId xmlns:a16="http://schemas.microsoft.com/office/drawing/2014/main" id="{A2AEBA90-6DB9-425D-867F-180DE6E11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25">
              <a:extLst>
                <a:ext uri="{FF2B5EF4-FFF2-40B4-BE49-F238E27FC236}">
                  <a16:creationId xmlns:a16="http://schemas.microsoft.com/office/drawing/2014/main" id="{34AC0A1C-3A2E-4F3A-8EB7-F70C01B8E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26">
              <a:extLst>
                <a:ext uri="{FF2B5EF4-FFF2-40B4-BE49-F238E27FC236}">
                  <a16:creationId xmlns:a16="http://schemas.microsoft.com/office/drawing/2014/main" id="{3EF2C606-D120-4613-974F-56E0E7447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27">
              <a:extLst>
                <a:ext uri="{FF2B5EF4-FFF2-40B4-BE49-F238E27FC236}">
                  <a16:creationId xmlns:a16="http://schemas.microsoft.com/office/drawing/2014/main" id="{2A4A8A51-147E-4C1D-AC45-A35BE175E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28">
              <a:extLst>
                <a:ext uri="{FF2B5EF4-FFF2-40B4-BE49-F238E27FC236}">
                  <a16:creationId xmlns:a16="http://schemas.microsoft.com/office/drawing/2014/main" id="{AD665416-3CE3-4E1E-BD8C-7AADC3E4F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29">
              <a:extLst>
                <a:ext uri="{FF2B5EF4-FFF2-40B4-BE49-F238E27FC236}">
                  <a16:creationId xmlns:a16="http://schemas.microsoft.com/office/drawing/2014/main" id="{D039AE23-5218-4944-8C3D-53925FB24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F62C8E6A-F160-48F7-B8E0-C789F2EF4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31">
              <a:extLst>
                <a:ext uri="{FF2B5EF4-FFF2-40B4-BE49-F238E27FC236}">
                  <a16:creationId xmlns:a16="http://schemas.microsoft.com/office/drawing/2014/main" id="{88EFF490-2BB0-46A8-955D-BBCBA3397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32">
              <a:extLst>
                <a:ext uri="{FF2B5EF4-FFF2-40B4-BE49-F238E27FC236}">
                  <a16:creationId xmlns:a16="http://schemas.microsoft.com/office/drawing/2014/main" id="{601B02D5-6287-4152-9014-1D17F72BE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Rectangle 33">
              <a:extLst>
                <a:ext uri="{FF2B5EF4-FFF2-40B4-BE49-F238E27FC236}">
                  <a16:creationId xmlns:a16="http://schemas.microsoft.com/office/drawing/2014/main" id="{830BBC8B-3DE3-4181-9319-F94B94C5D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2" name="Freeform 34">
              <a:extLst>
                <a:ext uri="{FF2B5EF4-FFF2-40B4-BE49-F238E27FC236}">
                  <a16:creationId xmlns:a16="http://schemas.microsoft.com/office/drawing/2014/main" id="{B1F43489-4CF8-4547-A3C9-049F3F4DE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35">
              <a:extLst>
                <a:ext uri="{FF2B5EF4-FFF2-40B4-BE49-F238E27FC236}">
                  <a16:creationId xmlns:a16="http://schemas.microsoft.com/office/drawing/2014/main" id="{97006463-25BA-479F-AE79-9E4BE8E7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36">
              <a:extLst>
                <a:ext uri="{FF2B5EF4-FFF2-40B4-BE49-F238E27FC236}">
                  <a16:creationId xmlns:a16="http://schemas.microsoft.com/office/drawing/2014/main" id="{14402FA0-EC1F-4D7A-A578-8F252C808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A0B2078C-CD1A-4CF6-BA5C-D402DDBA1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38">
              <a:extLst>
                <a:ext uri="{FF2B5EF4-FFF2-40B4-BE49-F238E27FC236}">
                  <a16:creationId xmlns:a16="http://schemas.microsoft.com/office/drawing/2014/main" id="{7458F49B-6120-4D63-8C24-48BD3CDAE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39">
              <a:extLst>
                <a:ext uri="{FF2B5EF4-FFF2-40B4-BE49-F238E27FC236}">
                  <a16:creationId xmlns:a16="http://schemas.microsoft.com/office/drawing/2014/main" id="{E3AD9B76-83CF-405B-A83B-433336B47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40">
              <a:extLst>
                <a:ext uri="{FF2B5EF4-FFF2-40B4-BE49-F238E27FC236}">
                  <a16:creationId xmlns:a16="http://schemas.microsoft.com/office/drawing/2014/main" id="{FE3712BB-C8C5-4DDB-A407-91147FB84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41">
              <a:extLst>
                <a:ext uri="{FF2B5EF4-FFF2-40B4-BE49-F238E27FC236}">
                  <a16:creationId xmlns:a16="http://schemas.microsoft.com/office/drawing/2014/main" id="{6073691C-0748-4D83-8674-37A452DA8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42">
              <a:extLst>
                <a:ext uri="{FF2B5EF4-FFF2-40B4-BE49-F238E27FC236}">
                  <a16:creationId xmlns:a16="http://schemas.microsoft.com/office/drawing/2014/main" id="{D750EDA3-31BF-4BA5-BE2C-2DA74B7ECB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43">
              <a:extLst>
                <a:ext uri="{FF2B5EF4-FFF2-40B4-BE49-F238E27FC236}">
                  <a16:creationId xmlns:a16="http://schemas.microsoft.com/office/drawing/2014/main" id="{FA843D6C-9596-4E4E-96E4-4C704AD16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44">
              <a:extLst>
                <a:ext uri="{FF2B5EF4-FFF2-40B4-BE49-F238E27FC236}">
                  <a16:creationId xmlns:a16="http://schemas.microsoft.com/office/drawing/2014/main" id="{D899B60C-B13B-48C7-8F78-AB3F422F9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Rectangle 45">
              <a:extLst>
                <a:ext uri="{FF2B5EF4-FFF2-40B4-BE49-F238E27FC236}">
                  <a16:creationId xmlns:a16="http://schemas.microsoft.com/office/drawing/2014/main" id="{FDFDD672-3495-4732-BC8B-6C4848FB2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4" name="Freeform 46">
              <a:extLst>
                <a:ext uri="{FF2B5EF4-FFF2-40B4-BE49-F238E27FC236}">
                  <a16:creationId xmlns:a16="http://schemas.microsoft.com/office/drawing/2014/main" id="{25E50E26-2DB0-4137-8386-72EC57833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47">
              <a:extLst>
                <a:ext uri="{FF2B5EF4-FFF2-40B4-BE49-F238E27FC236}">
                  <a16:creationId xmlns:a16="http://schemas.microsoft.com/office/drawing/2014/main" id="{1BB3B39E-5880-41B8-A4AF-5A6340F4D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48">
              <a:extLst>
                <a:ext uri="{FF2B5EF4-FFF2-40B4-BE49-F238E27FC236}">
                  <a16:creationId xmlns:a16="http://schemas.microsoft.com/office/drawing/2014/main" id="{829F6EB8-AC2A-4FF3-855E-D16A1AE17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49">
              <a:extLst>
                <a:ext uri="{FF2B5EF4-FFF2-40B4-BE49-F238E27FC236}">
                  <a16:creationId xmlns:a16="http://schemas.microsoft.com/office/drawing/2014/main" id="{BC469894-2C0C-4EA5-A01B-B7112972B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50">
              <a:extLst>
                <a:ext uri="{FF2B5EF4-FFF2-40B4-BE49-F238E27FC236}">
                  <a16:creationId xmlns:a16="http://schemas.microsoft.com/office/drawing/2014/main" id="{E1E8B0BF-D7B2-4462-B935-61420AF20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51">
              <a:extLst>
                <a:ext uri="{FF2B5EF4-FFF2-40B4-BE49-F238E27FC236}">
                  <a16:creationId xmlns:a16="http://schemas.microsoft.com/office/drawing/2014/main" id="{76C89EE0-659E-40C7-832D-08E459A92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52">
              <a:extLst>
                <a:ext uri="{FF2B5EF4-FFF2-40B4-BE49-F238E27FC236}">
                  <a16:creationId xmlns:a16="http://schemas.microsoft.com/office/drawing/2014/main" id="{EE966E77-6A40-4A6E-9404-98C2325B2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53">
              <a:extLst>
                <a:ext uri="{FF2B5EF4-FFF2-40B4-BE49-F238E27FC236}">
                  <a16:creationId xmlns:a16="http://schemas.microsoft.com/office/drawing/2014/main" id="{D011C64B-B2CD-47EB-A61A-C7F32C34F6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54">
              <a:extLst>
                <a:ext uri="{FF2B5EF4-FFF2-40B4-BE49-F238E27FC236}">
                  <a16:creationId xmlns:a16="http://schemas.microsoft.com/office/drawing/2014/main" id="{F9DC22BF-19CB-42D3-B3A4-57229FC24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55">
              <a:extLst>
                <a:ext uri="{FF2B5EF4-FFF2-40B4-BE49-F238E27FC236}">
                  <a16:creationId xmlns:a16="http://schemas.microsoft.com/office/drawing/2014/main" id="{5D2EE0E3-16E1-40B3-B558-D18C27813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56">
              <a:extLst>
                <a:ext uri="{FF2B5EF4-FFF2-40B4-BE49-F238E27FC236}">
                  <a16:creationId xmlns:a16="http://schemas.microsoft.com/office/drawing/2014/main" id="{DBDDF07D-147D-4F51-A724-3BECBD615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57">
              <a:extLst>
                <a:ext uri="{FF2B5EF4-FFF2-40B4-BE49-F238E27FC236}">
                  <a16:creationId xmlns:a16="http://schemas.microsoft.com/office/drawing/2014/main" id="{56A68B21-79FB-4A16-9FF7-9898DBA0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58">
              <a:extLst>
                <a:ext uri="{FF2B5EF4-FFF2-40B4-BE49-F238E27FC236}">
                  <a16:creationId xmlns:a16="http://schemas.microsoft.com/office/drawing/2014/main" id="{BD5B583F-ABF5-45F3-923C-5590A7900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718EF5-95A9-4E11-A4B4-EE1087CC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9146016" cy="11828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b="1" dirty="0"/>
              <a:t>The world’s fastest electric car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6990-2050-40C7-B9E2-46983CF16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275" y="5722411"/>
            <a:ext cx="8369450" cy="4803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08" name="Round Diagonal Corner Rectangle 6">
            <a:extLst>
              <a:ext uri="{FF2B5EF4-FFF2-40B4-BE49-F238E27FC236}">
                <a16:creationId xmlns:a16="http://schemas.microsoft.com/office/drawing/2014/main" id="{E6147381-F1DD-48BC-8167-2A99E8756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974" y="639965"/>
            <a:ext cx="10879991" cy="3598548"/>
          </a:xfrm>
          <a:prstGeom prst="round2DiagRect">
            <a:avLst>
              <a:gd name="adj1" fmla="val 9529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161FF-8DC3-411F-9D5F-366BA864B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515708" y="951493"/>
            <a:ext cx="3967324" cy="2975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9AE9C-BE11-482C-AC7E-FCA496890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485734" y="951493"/>
            <a:ext cx="4457667" cy="29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81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906208" cy="1478570"/>
          </a:xfrm>
        </p:spPr>
        <p:txBody>
          <a:bodyPr>
            <a:normAutofit/>
          </a:bodyPr>
          <a:lstStyle/>
          <a:p>
            <a:r>
              <a:rPr lang="en-GB" sz="3200" b="1" dirty="0"/>
              <a:t>What will power the future?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43" r="13243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6560C-01B9-46C6-B806-ED75A3F4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59806"/>
            <a:ext cx="3896106" cy="3541714"/>
          </a:xfrm>
        </p:spPr>
        <p:txBody>
          <a:bodyPr>
            <a:normAutofit/>
          </a:bodyPr>
          <a:lstStyle/>
          <a:p>
            <a:r>
              <a:rPr lang="en-GB" sz="3200" dirty="0"/>
              <a:t>Hydrogen power?</a:t>
            </a:r>
          </a:p>
          <a:p>
            <a:r>
              <a:rPr lang="en-GB" sz="3200" dirty="0"/>
              <a:t>Biofuels?</a:t>
            </a:r>
          </a:p>
          <a:p>
            <a:r>
              <a:rPr lang="en-GB" sz="3200" dirty="0"/>
              <a:t>Synthetic fuels?</a:t>
            </a:r>
          </a:p>
        </p:txBody>
      </p:sp>
    </p:spTree>
    <p:extLst>
      <p:ext uri="{BB962C8B-B14F-4D97-AF65-F5344CB8AC3E}">
        <p14:creationId xmlns:p14="http://schemas.microsoft.com/office/powerpoint/2010/main" val="3456079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3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0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15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6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7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8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9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20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1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2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3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4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5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6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7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8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9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93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4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5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6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7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8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9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0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068D0EE-C6C8-484A-AFB7-3602BA27F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DE5FB8C-CC3F-4C24-BF4F-1B5999DE6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08C10B2-8C87-4DA0-A262-CFDCE1E70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45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906208" cy="1478570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/>
              <a:t>THE FUTURE </a:t>
            </a:r>
            <a:br>
              <a:rPr lang="en-GB" sz="4800" b="1" dirty="0"/>
            </a:br>
            <a:r>
              <a:rPr lang="en-GB" sz="4800" b="1" dirty="0"/>
              <a:t>OF DRIVERS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62" b="4962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563839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53D6-38E1-4122-8153-A91CD458E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FIA GT World Cup 2017. Qualification Race Macau Grand Prix. Start | Huge Pile Up">
            <a:hlinkClick r:id="" action="ppaction://media"/>
            <a:extLst>
              <a:ext uri="{FF2B5EF4-FFF2-40B4-BE49-F238E27FC236}">
                <a16:creationId xmlns:a16="http://schemas.microsoft.com/office/drawing/2014/main" id="{11394FB3-4A19-4303-B859-ED11148C528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76923" y="537859"/>
            <a:ext cx="10234977" cy="578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8008" y="2000683"/>
            <a:ext cx="3991356" cy="2246344"/>
          </a:xfrm>
        </p:spPr>
        <p:txBody>
          <a:bodyPr>
            <a:normAutofit/>
          </a:bodyPr>
          <a:lstStyle/>
          <a:p>
            <a:r>
              <a:rPr lang="en-GB" sz="3200" b="1" dirty="0"/>
              <a:t>PERHAPS WE WON’T DRIVE OURSELVES </a:t>
            </a:r>
            <a:br>
              <a:rPr lang="en-GB" sz="3200" b="1" dirty="0"/>
            </a:br>
            <a:r>
              <a:rPr lang="en-GB" sz="3200" b="1" dirty="0"/>
              <a:t>AT ALL!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558" r="15558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754145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B80FDCA-5FB2-4A5A-ADD6-CF221ECFD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500BAA6-5F68-4012-BE48-12FA10807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3C40ED8-3098-43A6-835B-0A0FFB1E3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C382B6-E0E9-42A6-98EF-D6C4C2211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r>
              <a:rPr lang="en-GB" sz="4100" b="1" dirty="0"/>
              <a:t>Racing Green:</a:t>
            </a:r>
            <a:br>
              <a:rPr lang="en-GB" sz="4100" b="1" dirty="0"/>
            </a:br>
            <a:r>
              <a:rPr lang="en-GB" sz="4100" b="1" dirty="0"/>
              <a:t>How </a:t>
            </a:r>
            <a:r>
              <a:rPr lang="en-GB" sz="4100" b="1" dirty="0" err="1"/>
              <a:t>MoTORSPORT</a:t>
            </a:r>
            <a:r>
              <a:rPr lang="en-GB" sz="4100" b="1" dirty="0"/>
              <a:t> SCIENCE CAN SAVE </a:t>
            </a:r>
            <a:br>
              <a:rPr lang="en-GB" sz="4100" b="1" dirty="0"/>
            </a:br>
            <a:r>
              <a:rPr lang="en-GB" sz="4100" b="1" dirty="0"/>
              <a:t>THE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1648B-FB98-4492-AA57-963410E82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en-GB" dirty="0"/>
              <a:t>Dr Kit CHAPMAN</a:t>
            </a:r>
            <a:br>
              <a:rPr lang="en-GB" dirty="0"/>
            </a:br>
            <a:r>
              <a:rPr lang="en-GB" dirty="0"/>
              <a:t>FalMOUTH UNIVERSITY</a:t>
            </a:r>
          </a:p>
          <a:p>
            <a:r>
              <a:rPr lang="en-GB" dirty="0"/>
              <a:t>@ChemistryKit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E466B-EFD6-49D8-A50A-529F7FE490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12" b="1912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230317-CD6B-4234-8C05-373F12DCD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B034F32D-806B-4291-B2CA-CF0EA2870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E9FE820-1AA6-4D39-AD2C-C506FFFD7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7F9EF66-EB38-4E61-96C3-7D5509207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800C33A2-7DD2-44E2-B4F6-02E513EDC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CEF5FDA4-766B-4B05-9DD8-50996DF07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5793AE7-532B-40FA-9C10-F638AED0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8EC63C4-C6FD-4D54-A371-25D3EC11D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ED83C96-87F9-44CA-8B79-67229DCA8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390B534-563D-4EDE-806A-089A70828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A45E36BF-D9A6-4C2F-B029-34668BE37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48C6374-5B2E-480C-A38D-73C55A0B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FBD1981E-DB7B-4A75-B3F9-E6A68B57B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CD0D87EA-0EEF-4C9A-8222-79064DEB2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8E1321BD-3BB2-44EC-B993-CD66143A7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A8B81BE-6D8B-4F72-8FFE-997F0B6BF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00D5C014-4C0D-4D56-8507-F90AB49AF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25F1D314-A3CF-4B41-81E1-9569D398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83778CE-F722-4002-88B4-41A1C22AC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2DECBE47-6205-42E8-B5E7-95E4646D7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84003F7E-B14F-4067-883E-1E0D09B26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892A300-B87F-43B3-8DC3-C32C24BFB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FFF9C883-46DB-4219-B6D8-0B79024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C78BA074-168A-4DAF-B420-0C12E6412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E5D148A-E6A5-4A00-AB88-EFC528EB4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69A5ED52-C17B-40C3-BF9F-A963FB9D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F4645C5A-39F5-42DE-B5FD-EF757647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B91630DC-0ECE-4542-AB5E-A8FDA9E2B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7832E90F-90F2-4E04-A217-C3DA271EF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B7AFC095-D60B-4826-BEEA-4CA662C12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60F4427D-69AF-4CA5-82C4-A2D6F39078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3819CB9F-905D-460B-BB33-B9D3447E8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2AFA2992-F0FB-40D7-AE13-B66063A34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351E02E0-C3D9-4ACC-9140-20031EAEC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6C4B5228-0D13-4381-AED4-C2AF72B1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9953BFB6-B848-4C55-9BE7-8D0BF6636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BA5F7123-0E9C-4815-8FEB-B2403DED23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177E5441-2B4C-45C4-A267-80A580DF8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A14DDA66-046F-4714-9241-A1A282E98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7D41BD63-8F36-4344-BCAE-8A25881C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7EDC1EDF-32C2-4D2A-882C-1DB5B8EF9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B468D7FF-21DC-4039-A1C5-0FC24760D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895D3AD5-6723-4106-A807-14BC85F8A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C108E3D9-8BBE-4550-94D3-7138CC2C2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72F986C7-7129-4D44-955B-195BFCFFE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C079794B-E9E2-4470-8752-ABF048492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25C69632-D712-4B9E-BE46-E709043D7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5398A425-0BC4-4A58-A7C9-00D21CE72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CEC1CD69-F03A-4FCC-912C-4D106266C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BC1C7799-9A1E-4A36-ABE2-F3CAAB2E8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ACA52D66-D0A7-4781-9C9B-FD063E754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9505C7EC-D6ED-410C-B1F3-FE28A1EB8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F31C8465-C370-4621-900B-092BFBE62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47464513-398E-456D-88B4-9C61A833B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D29E8E22-04CF-4B8F-826F-D10F90685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C0E9EE2-DDBB-4805-9BDB-0A641D4D6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DAD368F5-B56C-4FAD-B6D4-EE7735CFA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4AB54702-789A-4F49-AEE9-99E760709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9B1CA07F-87EB-4653-A4C0-830F78ACF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98F7092B-3FEC-49A1-8D20-519838906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7778A96A-836D-4D19-BA04-02CD06A61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42B8F9D0-FE29-4435-9FAE-CEDB5EE03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0994342E-B827-4B78-B16A-2B14F141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F3A98EAA-C90B-499C-88BA-0BEACD8B1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D631486A-39BD-444D-B42C-C766427ED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96FDBF3A-05F4-49EA-A83C-3EF51D9CE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90086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88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89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0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1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2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3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4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5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6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7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9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100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3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4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105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6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7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8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09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0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1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2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3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14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1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4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5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6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7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16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wall, indoor, blue&#10;&#10;Description automatically generated">
            <a:extLst>
              <a:ext uri="{FF2B5EF4-FFF2-40B4-BE49-F238E27FC236}">
                <a16:creationId xmlns:a16="http://schemas.microsoft.com/office/drawing/2014/main" id="{402EF154-C07A-484A-B0F4-B0EC09A60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724" y="1136606"/>
            <a:ext cx="6857373" cy="45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3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69" r="8669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6560C-01B9-46C6-B806-ED75A3F4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331304"/>
            <a:ext cx="3896106" cy="6099659"/>
          </a:xfrm>
        </p:spPr>
        <p:txBody>
          <a:bodyPr>
            <a:normAutofit/>
          </a:bodyPr>
          <a:lstStyle/>
          <a:p>
            <a:r>
              <a:rPr lang="en-GB" sz="3200" dirty="0"/>
              <a:t>+1 day: prototype</a:t>
            </a:r>
          </a:p>
          <a:p>
            <a:r>
              <a:rPr lang="en-GB" sz="3200" dirty="0"/>
              <a:t>+3 days: in hospitals</a:t>
            </a:r>
          </a:p>
          <a:p>
            <a:r>
              <a:rPr lang="en-GB" sz="3200" dirty="0"/>
              <a:t>+12 days: two devices approved</a:t>
            </a:r>
          </a:p>
          <a:p>
            <a:r>
              <a:rPr lang="en-GB" sz="3200" dirty="0"/>
              <a:t>+30 days: 10,000 CPAP machines built and in NHS hospitals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0360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901" r="1690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6560C-01B9-46C6-B806-ED75A3F4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331304"/>
            <a:ext cx="3896106" cy="6099659"/>
          </a:xfrm>
        </p:spPr>
        <p:txBody>
          <a:bodyPr>
            <a:normAutofit/>
          </a:bodyPr>
          <a:lstStyle/>
          <a:p>
            <a:r>
              <a:rPr lang="en-GB" sz="3200" dirty="0"/>
              <a:t>Great Ormond Street paediatrics ‘pitstops’</a:t>
            </a:r>
          </a:p>
          <a:p>
            <a:r>
              <a:rPr lang="en-GB" sz="3200" dirty="0"/>
              <a:t>Birmingham Children’s Hospital cardiac monitors</a:t>
            </a:r>
          </a:p>
          <a:p>
            <a:r>
              <a:rPr lang="en-GB" sz="3200" dirty="0"/>
              <a:t>Williams </a:t>
            </a:r>
            <a:r>
              <a:rPr lang="en-GB" sz="3200" dirty="0" err="1"/>
              <a:t>BabyPod</a:t>
            </a:r>
            <a:endParaRPr lang="en-GB" sz="3200" dirty="0"/>
          </a:p>
          <a:p>
            <a:r>
              <a:rPr lang="en-GB" sz="3200" dirty="0"/>
              <a:t>Ventilator Challenge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576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8EF5-95A9-4E11-A4B4-EE1087CC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dirty="0"/>
              <a:t>RACE INNOVATIONS HAVE CHANGED </a:t>
            </a:r>
            <a:br>
              <a:rPr lang="en-US" sz="3700" b="1" dirty="0"/>
            </a:br>
            <a:r>
              <a:rPr lang="en-US" sz="3700" b="1" dirty="0"/>
              <a:t>OUR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6990-2050-40C7-B9E2-46983CF16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275" y="5722411"/>
            <a:ext cx="8369450" cy="4803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cap="all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7" name="Picture 6" descr="A group of people in a car&#10;&#10;Description automatically generated with medium confidence">
            <a:extLst>
              <a:ext uri="{FF2B5EF4-FFF2-40B4-BE49-F238E27FC236}">
                <a16:creationId xmlns:a16="http://schemas.microsoft.com/office/drawing/2014/main" id="{59FB09E4-4C55-4AA9-89C9-BFA6C837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14" y="1214458"/>
            <a:ext cx="3310219" cy="2449562"/>
          </a:xfrm>
          <a:prstGeom prst="rect">
            <a:avLst/>
          </a:prstGeom>
        </p:spPr>
      </p:pic>
      <p:pic>
        <p:nvPicPr>
          <p:cNvPr id="9" name="Picture 8" descr="A group of men in a car&#10;&#10;Description automatically generated with low confidence">
            <a:extLst>
              <a:ext uri="{FF2B5EF4-FFF2-40B4-BE49-F238E27FC236}">
                <a16:creationId xmlns:a16="http://schemas.microsoft.com/office/drawing/2014/main" id="{B339AE9C-BE11-482C-AC7E-FCA496890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25" y="1215083"/>
            <a:ext cx="3319744" cy="244831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DB161FF-8DC3-411F-9D5F-366BA864B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560" y="1322976"/>
            <a:ext cx="3319744" cy="22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5502-3815-47D9-9B5D-CBF42819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Anatomy of a formula one car</a:t>
            </a:r>
            <a:endParaRPr lang="en-GB" dirty="0"/>
          </a:p>
        </p:txBody>
      </p:sp>
      <p:pic>
        <p:nvPicPr>
          <p:cNvPr id="19" name="Content Placeholder 18" descr="A picture containing auto racing&#10;&#10;Description automatically generated">
            <a:extLst>
              <a:ext uri="{FF2B5EF4-FFF2-40B4-BE49-F238E27FC236}">
                <a16:creationId xmlns:a16="http://schemas.microsoft.com/office/drawing/2014/main" id="{6C1F9A01-53EB-4032-B454-2339B40ED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34" y="446240"/>
            <a:ext cx="11622156" cy="653746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47DD602-3276-4311-9A56-D365ACD71B48}"/>
                  </a:ext>
                </a:extLst>
              </p14:cNvPr>
              <p14:cNvContentPartPr/>
              <p14:nvPr/>
            </p14:nvContentPartPr>
            <p14:xfrm>
              <a:off x="3020129" y="4811650"/>
              <a:ext cx="1119240" cy="1119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47DD602-3276-4311-9A56-D365ACD71B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11129" y="4802650"/>
                <a:ext cx="1136880" cy="113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41C560A-F839-41E7-93EE-B4261F8DF296}"/>
              </a:ext>
            </a:extLst>
          </p:cNvPr>
          <p:cNvGrpSpPr/>
          <p:nvPr/>
        </p:nvGrpSpPr>
        <p:grpSpPr>
          <a:xfrm>
            <a:off x="2998529" y="2258890"/>
            <a:ext cx="1360440" cy="1360440"/>
            <a:chOff x="2998529" y="2258890"/>
            <a:chExt cx="1360440" cy="13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43A1849-02E5-4936-86C7-CE05D5BB17D6}"/>
                    </a:ext>
                  </a:extLst>
                </p14:cNvPr>
                <p14:cNvContentPartPr/>
                <p14:nvPr/>
              </p14:nvContentPartPr>
              <p14:xfrm>
                <a:off x="4358609" y="3618970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43A1849-02E5-4936-86C7-CE05D5BB17D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49609" y="360997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304FE5A-14AB-4FC1-B052-24DB364C60FF}"/>
                    </a:ext>
                  </a:extLst>
                </p14:cNvPr>
                <p14:cNvContentPartPr/>
                <p14:nvPr/>
              </p14:nvContentPartPr>
              <p14:xfrm>
                <a:off x="2998529" y="2258890"/>
                <a:ext cx="1353960" cy="1353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304FE5A-14AB-4FC1-B052-24DB364C60F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89889" y="2250250"/>
                  <a:ext cx="1371600" cy="137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3CBB808-F2BB-4F67-970C-617C7344785B}"/>
                  </a:ext>
                </a:extLst>
              </p14:cNvPr>
              <p14:cNvContentPartPr/>
              <p14:nvPr/>
            </p14:nvContentPartPr>
            <p14:xfrm>
              <a:off x="9533609" y="2512330"/>
              <a:ext cx="721800" cy="721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3CBB808-F2BB-4F67-970C-617C734478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24609" y="2503690"/>
                <a:ext cx="739440" cy="73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7F5803A-3ED8-4E05-8284-ECA449CE9315}"/>
                  </a:ext>
                </a:extLst>
              </p14:cNvPr>
              <p14:cNvContentPartPr/>
              <p14:nvPr/>
            </p14:nvContentPartPr>
            <p14:xfrm>
              <a:off x="8009593" y="3649372"/>
              <a:ext cx="2245816" cy="2245816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7F5803A-3ED8-4E05-8284-ECA449CE931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00592" y="3640371"/>
                <a:ext cx="2263457" cy="2263457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FACF7D7A-0369-40A3-9B21-36F53276CD1D}"/>
              </a:ext>
            </a:extLst>
          </p:cNvPr>
          <p:cNvSpPr txBox="1"/>
          <p:nvPr/>
        </p:nvSpPr>
        <p:spPr>
          <a:xfrm>
            <a:off x="2464904" y="1908313"/>
            <a:ext cx="121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Body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0EED92-68C1-4CDE-95CB-AE22D7C68ECF}"/>
              </a:ext>
            </a:extLst>
          </p:cNvPr>
          <p:cNvSpPr txBox="1"/>
          <p:nvPr/>
        </p:nvSpPr>
        <p:spPr>
          <a:xfrm>
            <a:off x="3894393" y="5930890"/>
            <a:ext cx="111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Tyres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E0B02E-AD6F-4139-8BB0-034EBE182DC8}"/>
              </a:ext>
            </a:extLst>
          </p:cNvPr>
          <p:cNvSpPr txBox="1"/>
          <p:nvPr/>
        </p:nvSpPr>
        <p:spPr>
          <a:xfrm>
            <a:off x="9894509" y="589057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Engine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1BA4F6-151A-4D79-A755-7EE6B9EAFD09}"/>
              </a:ext>
            </a:extLst>
          </p:cNvPr>
          <p:cNvSpPr txBox="1"/>
          <p:nvPr/>
        </p:nvSpPr>
        <p:spPr>
          <a:xfrm>
            <a:off x="8812696" y="2147616"/>
            <a:ext cx="177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Aerodynamics</a:t>
            </a:r>
          </a:p>
        </p:txBody>
      </p:sp>
      <p:pic>
        <p:nvPicPr>
          <p:cNvPr id="38" name="Picture 37" descr="A person wearing a black jacket and holding a helmet&#10;&#10;Description automatically generated with low confidence">
            <a:extLst>
              <a:ext uri="{FF2B5EF4-FFF2-40B4-BE49-F238E27FC236}">
                <a16:creationId xmlns:a16="http://schemas.microsoft.com/office/drawing/2014/main" id="{332DB9F8-07F9-4D70-A1D4-69821A0CD8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8481" y="220372"/>
            <a:ext cx="4572000" cy="6858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DCA87F2-B25E-4AA5-A4C2-E93F880BA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850106"/>
            <a:ext cx="12192000" cy="5157788"/>
          </a:xfrm>
          <a:prstGeom prst="rect">
            <a:avLst/>
          </a:prstGeom>
        </p:spPr>
      </p:pic>
      <p:pic>
        <p:nvPicPr>
          <p:cNvPr id="10" name="Picture 9" descr="A group of people in a stadium&#10;&#10;Description automatically generated with low confidence">
            <a:extLst>
              <a:ext uri="{FF2B5EF4-FFF2-40B4-BE49-F238E27FC236}">
                <a16:creationId xmlns:a16="http://schemas.microsoft.com/office/drawing/2014/main" id="{47DE5509-69C9-4E98-9C87-535E7EAFDD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2" y="4762"/>
            <a:ext cx="1218247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r>
              <a:rPr lang="en-GB" b="1" dirty="0"/>
              <a:t>Tyres for fun and no profit at all</a:t>
            </a:r>
          </a:p>
        </p:txBody>
      </p:sp>
      <p:sp>
        <p:nvSpPr>
          <p:cNvPr id="78" name="Round Diagonal Corner Rectangle 9">
            <a:extLst>
              <a:ext uri="{FF2B5EF4-FFF2-40B4-BE49-F238E27FC236}">
                <a16:creationId xmlns:a16="http://schemas.microsoft.com/office/drawing/2014/main" id="{6E928776-B466-46D7-BA84-BDE07ED1F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87" b="14287"/>
          <a:stretch/>
        </p:blipFill>
        <p:spPr>
          <a:xfrm>
            <a:off x="2093844" y="973893"/>
            <a:ext cx="2702379" cy="2451050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BB9FF79-8040-45D9-8588-075912D6F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13" y="3756540"/>
            <a:ext cx="5281932" cy="1954314"/>
          </a:xfrm>
          <a:prstGeom prst="rect">
            <a:avLst/>
          </a:prstGeom>
        </p:spPr>
      </p:pic>
      <p:sp>
        <p:nvSpPr>
          <p:cNvPr id="69" name="Content Placeholder 3">
            <a:extLst>
              <a:ext uri="{FF2B5EF4-FFF2-40B4-BE49-F238E27FC236}">
                <a16:creationId xmlns:a16="http://schemas.microsoft.com/office/drawing/2014/main" id="{9D5440E4-E78F-4E58-93E4-23D6A6E4D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>
            <a:normAutofit/>
          </a:bodyPr>
          <a:lstStyle/>
          <a:p>
            <a:r>
              <a:rPr lang="en-GB" sz="3200" dirty="0"/>
              <a:t>Cis-1-4-polyisoprene</a:t>
            </a:r>
          </a:p>
          <a:p>
            <a:r>
              <a:rPr lang="en-GB" sz="3200" dirty="0"/>
              <a:t>Charles Goodyear discovers vulcanization</a:t>
            </a:r>
          </a:p>
          <a:p>
            <a:r>
              <a:rPr lang="en-GB" sz="3200" dirty="0" err="1"/>
              <a:t>Sulfur</a:t>
            </a:r>
            <a:r>
              <a:rPr lang="en-GB" sz="3200" dirty="0"/>
              <a:t> bridges between strands</a:t>
            </a:r>
          </a:p>
        </p:txBody>
      </p:sp>
    </p:spTree>
    <p:extLst>
      <p:ext uri="{BB962C8B-B14F-4D97-AF65-F5344CB8AC3E}">
        <p14:creationId xmlns:p14="http://schemas.microsoft.com/office/powerpoint/2010/main" val="1450969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BD3BA8-D862-41F2-82F3-2136115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9376A841-A1AE-453D-A62F-E9FD3B8B5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B5A916B-21BE-4CD6-A15C-5DAA9E4F0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69A9-B281-48B9-A45F-C9604E4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106017"/>
            <a:ext cx="3815143" cy="1991071"/>
          </a:xfrm>
        </p:spPr>
        <p:txBody>
          <a:bodyPr>
            <a:normAutofit/>
          </a:bodyPr>
          <a:lstStyle/>
          <a:p>
            <a:r>
              <a:rPr lang="en-GB" sz="3200" b="1" dirty="0"/>
              <a:t>WHERE DO TYRES COME FROM?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5F70D-CF2B-4DF2-9D8B-1F2CD12A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69" r="8669"/>
          <a:stretch/>
        </p:blipFill>
        <p:spPr>
          <a:xfrm rot="10800000"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C238E-3ADA-474B-A38B-98069190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BDB283-156B-474E-AC64-606527A3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3D1AB75-F0A6-470A-BBE1-7E18F094D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F2B2AC8-E466-4474-8830-40F0A4505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92486E-4FAA-4DE4-99B5-9F8907EF3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BFDD292-2A68-4D1D-BCEF-A8F7C42A2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DB98C0F-F9EA-45B2-BC16-E08094D4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F205E7DD-2E37-46C1-A24E-52EEF44E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AF5E754-E73A-44A0-8ADE-9348C21C2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CCCB4FD-FA96-4F7E-BE68-62A0EC78A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CE9849D-0B43-4129-8D2E-05806B13A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01A3813-B2FC-4301-9169-4F147CF4E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38B0D8F-EDC7-4E94-864E-41C24AC7F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F285CDB-A9D2-46EE-BF9B-0972B71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FEB8C3A-951C-44E4-A9AE-4CE85B76E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3B2F223-6AED-4262-B03D-C059F56E7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53892BA0-047D-4961-AA23-45C65CB37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774D8024-45F6-4C9F-BD52-0FDA367A3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1A31003-B0CF-4A87-BB38-6277F0B87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9E9AA1AD-CFEB-4AE0-9AB8-7AACED520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352070B-A015-4FC9-8B95-65BBAEDEC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2FF67E28-B168-4F11-A6FE-55E5F2B11A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5092C63E-9F5B-419D-9871-F7BD70D6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FC21852D-E233-4C29-8EB5-6322D7FEF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F57DFC9C-7C4F-429E-952A-39D160503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E704EA0B-60AA-4F0B-BF33-B127E3A263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B46CAD4C-4A1F-46EF-9D53-0C772E19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782568BD-D213-4442-837D-E829DD730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8B8F4F23-F490-4366-B779-932195EB0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295C8E-1733-4355-9663-CA11E0059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00E6AD78-4F65-4697-8361-57965310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187EF7D1-0805-4528-A54D-A2987A066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7B48162A-3976-4410-BB9F-0290F7AE5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E8CEBEC-4DBC-459B-8D3E-E100CA16E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9B3E08CE-DE94-4092-A7DC-F67C29DB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7F18DDC-2531-40D1-8751-B67C6A6AC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949D2449-7107-4BD7-B8AF-94D327A74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440A8F64-334E-48AB-B8B7-A6A4800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8F493F25-C153-4F69-B58C-AB0D7C3CA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E92C875-83EE-4E5D-96C0-9DE3BF5BE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B2FC94FC-FC99-4B01-A254-EF94DABD8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9C62CD-1839-4A71-ACD2-62F7EE9C4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7E8EEB8F-F26C-405B-8F2F-C70E77FE6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F9953EC7-A5D9-4383-9FFC-442D41EC9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EE7CC2C-DDA6-4C8F-AB91-364E50E74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2CC7064D-2C43-4ECB-8DF0-BD519D8C4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A3E73B19-8F7D-4C58-94D5-7DFE5C893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ADDF813C-421A-4EB2-81D3-DC67AAB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A52C5D7E-049F-4D83-93EB-6954B8A2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E31DA10-6C96-4222-97A2-96A254AF6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539ED40B-F93A-4DFB-BF0C-C4B7F1106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F1CB6A78-1C43-4FEA-8D76-216571933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1A6B5403-6527-4AC6-A668-F04FF5BB4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E5A5F4B9-2DBA-4EED-B042-64518D842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5BA56F56-D618-453B-8206-7564A61AF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6560C-01B9-46C6-B806-ED75A3F4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634168" cy="3541714"/>
          </a:xfrm>
        </p:spPr>
        <p:txBody>
          <a:bodyPr>
            <a:normAutofit/>
          </a:bodyPr>
          <a:lstStyle/>
          <a:p>
            <a:r>
              <a:rPr lang="en-GB" sz="3200" dirty="0"/>
              <a:t>Originally Brazil</a:t>
            </a:r>
          </a:p>
          <a:p>
            <a:r>
              <a:rPr lang="en-GB" sz="3200" dirty="0"/>
              <a:t>Millions died for it</a:t>
            </a:r>
          </a:p>
          <a:p>
            <a:r>
              <a:rPr lang="en-GB" sz="3200" dirty="0"/>
              <a:t>Today Thailand</a:t>
            </a:r>
          </a:p>
          <a:p>
            <a:r>
              <a:rPr lang="en-GB" sz="3200" dirty="0"/>
              <a:t>Tomorrow…</a:t>
            </a:r>
          </a:p>
        </p:txBody>
      </p:sp>
    </p:spTree>
    <p:extLst>
      <p:ext uri="{BB962C8B-B14F-4D97-AF65-F5344CB8AC3E}">
        <p14:creationId xmlns:p14="http://schemas.microsoft.com/office/powerpoint/2010/main" val="25211721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365</TotalTime>
  <Words>349</Words>
  <Application>Microsoft Office PowerPoint</Application>
  <PresentationFormat>Widescreen</PresentationFormat>
  <Paragraphs>69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Tw Cen MT</vt:lpstr>
      <vt:lpstr>Circuit</vt:lpstr>
      <vt:lpstr>Racing Green: How MoTORSPORT SCIENCE CAN SAVE  THE WORLD</vt:lpstr>
      <vt:lpstr>“THE FULL MIGHT OF WHAT WE  CAN DO”</vt:lpstr>
      <vt:lpstr>PowerPoint Presentation</vt:lpstr>
      <vt:lpstr>PowerPoint Presentation</vt:lpstr>
      <vt:lpstr>PowerPoint Presentation</vt:lpstr>
      <vt:lpstr>RACE INNOVATIONS HAVE CHANGED  OUR WORLD</vt:lpstr>
      <vt:lpstr>Anatomy of a formula one car</vt:lpstr>
      <vt:lpstr>Tyres for fun and no profit at all</vt:lpstr>
      <vt:lpstr>WHERE DO TYRES COME FROM?</vt:lpstr>
      <vt:lpstr>TYRES MADE FROM DANDELIONS!</vt:lpstr>
      <vt:lpstr>BODYWORK MADE FROM LINEN!</vt:lpstr>
      <vt:lpstr>TWO MEN AND A FROG</vt:lpstr>
      <vt:lpstr>THE ULTIMATE FUTURE MATERIAL</vt:lpstr>
      <vt:lpstr>JUST A FEW GRAPHENE IDEAS…</vt:lpstr>
      <vt:lpstr>PowerPoint Presentation</vt:lpstr>
      <vt:lpstr>How do Aerodynamics help me?</vt:lpstr>
      <vt:lpstr>The world of CFD</vt:lpstr>
      <vt:lpstr>PowerPoint Presentation</vt:lpstr>
      <vt:lpstr>Why not model other things?</vt:lpstr>
      <vt:lpstr>What will power the future?</vt:lpstr>
      <vt:lpstr>PowerPoint Presentation</vt:lpstr>
      <vt:lpstr>The world’s fastest electric car</vt:lpstr>
      <vt:lpstr>What will power the future?</vt:lpstr>
      <vt:lpstr>PowerPoint Presentation</vt:lpstr>
      <vt:lpstr>THE FUTURE  OF DRIVERS</vt:lpstr>
      <vt:lpstr>PowerPoint Presentation</vt:lpstr>
      <vt:lpstr>PERHAPS WE WON’T DRIVE OURSELVES  AT ALL!</vt:lpstr>
      <vt:lpstr>Racing Green: How MoTORSPORT SCIENCE CAN SAVE  THE WORLD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Racing Green: How MoTORSPORT SCIENCE CAN SAVE THE WORLD</dc:title>
  <dc:creator>Kit Chapman</dc:creator>
  <cp:lastModifiedBy>Kit Chapman</cp:lastModifiedBy>
  <cp:revision>16</cp:revision>
  <dcterms:created xsi:type="dcterms:W3CDTF">2022-02-20T18:44:52Z</dcterms:created>
  <dcterms:modified xsi:type="dcterms:W3CDTF">2022-03-06T21:06:17Z</dcterms:modified>
</cp:coreProperties>
</file>