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4" r:id="rId3"/>
    <p:sldId id="345" r:id="rId4"/>
    <p:sldId id="258" r:id="rId5"/>
    <p:sldId id="262" r:id="rId6"/>
    <p:sldId id="261" r:id="rId7"/>
    <p:sldId id="264" r:id="rId8"/>
    <p:sldId id="341" r:id="rId9"/>
    <p:sldId id="270" r:id="rId10"/>
    <p:sldId id="266" r:id="rId11"/>
    <p:sldId id="268" r:id="rId12"/>
    <p:sldId id="271" r:id="rId13"/>
    <p:sldId id="274" r:id="rId14"/>
    <p:sldId id="276" r:id="rId15"/>
    <p:sldId id="275" r:id="rId16"/>
    <p:sldId id="272" r:id="rId17"/>
    <p:sldId id="267" r:id="rId18"/>
    <p:sldId id="277" r:id="rId19"/>
    <p:sldId id="278" r:id="rId20"/>
    <p:sldId id="346" r:id="rId21"/>
    <p:sldId id="280" r:id="rId22"/>
    <p:sldId id="257" r:id="rId23"/>
    <p:sldId id="289" r:id="rId24"/>
    <p:sldId id="327" r:id="rId25"/>
    <p:sldId id="283" r:id="rId26"/>
    <p:sldId id="316" r:id="rId27"/>
    <p:sldId id="348" r:id="rId28"/>
    <p:sldId id="317" r:id="rId29"/>
    <p:sldId id="318" r:id="rId30"/>
    <p:sldId id="339" r:id="rId31"/>
    <p:sldId id="319" r:id="rId32"/>
    <p:sldId id="337" r:id="rId33"/>
    <p:sldId id="333" r:id="rId34"/>
    <p:sldId id="324" r:id="rId35"/>
    <p:sldId id="325" r:id="rId36"/>
    <p:sldId id="326" r:id="rId37"/>
    <p:sldId id="342" r:id="rId38"/>
    <p:sldId id="328" r:id="rId39"/>
    <p:sldId id="343" r:id="rId40"/>
    <p:sldId id="344" r:id="rId41"/>
    <p:sldId id="282" r:id="rId42"/>
    <p:sldId id="260" r:id="rId43"/>
    <p:sldId id="349" r:id="rId44"/>
    <p:sldId id="350" r:id="rId45"/>
    <p:sldId id="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F7C5CF-C03F-461C-8B58-EC7F5277E1C0}">
          <p14:sldIdLst>
            <p14:sldId id="256"/>
            <p14:sldId id="304"/>
            <p14:sldId id="345"/>
            <p14:sldId id="258"/>
            <p14:sldId id="262"/>
            <p14:sldId id="261"/>
            <p14:sldId id="264"/>
            <p14:sldId id="341"/>
          </p14:sldIdLst>
        </p14:section>
        <p14:section name="Play" id="{BC0D7209-1A97-47ED-A1A4-9F59C5D26DB8}">
          <p14:sldIdLst>
            <p14:sldId id="270"/>
            <p14:sldId id="266"/>
            <p14:sldId id="268"/>
            <p14:sldId id="271"/>
            <p14:sldId id="274"/>
            <p14:sldId id="276"/>
            <p14:sldId id="275"/>
            <p14:sldId id="272"/>
            <p14:sldId id="267"/>
          </p14:sldIdLst>
        </p14:section>
        <p14:section name="Active Learning" id="{330126BD-1F50-4D9D-8717-ECE1B64199B4}">
          <p14:sldIdLst>
            <p14:sldId id="277"/>
            <p14:sldId id="278"/>
            <p14:sldId id="346"/>
            <p14:sldId id="280"/>
            <p14:sldId id="257"/>
            <p14:sldId id="289"/>
            <p14:sldId id="327"/>
            <p14:sldId id="283"/>
            <p14:sldId id="316"/>
            <p14:sldId id="348"/>
          </p14:sldIdLst>
        </p14:section>
        <p14:section name="Creative and critical thinking" id="{480F1BAF-DA66-4180-AF00-085A8A424D9B}">
          <p14:sldIdLst>
            <p14:sldId id="317"/>
            <p14:sldId id="318"/>
            <p14:sldId id="339"/>
            <p14:sldId id="319"/>
            <p14:sldId id="337"/>
            <p14:sldId id="333"/>
            <p14:sldId id="324"/>
            <p14:sldId id="325"/>
            <p14:sldId id="326"/>
          </p14:sldIdLst>
        </p14:section>
        <p14:section name="Love" id="{93E973A5-651E-4096-8A4D-031D2FC82B63}">
          <p14:sldIdLst>
            <p14:sldId id="342"/>
            <p14:sldId id="328"/>
            <p14:sldId id="343"/>
            <p14:sldId id="344"/>
            <p14:sldId id="282"/>
            <p14:sldId id="260"/>
            <p14:sldId id="349"/>
            <p14:sldId id="350"/>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B800"/>
    <a:srgbClr val="FF3399"/>
    <a:srgbClr val="00A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D6236-2039-A343-B47A-658D7AB893B7}" v="498" dt="2023-06-12T07:43:57.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847" autoAdjust="0"/>
    <p:restoredTop sz="86479" autoAdjust="0"/>
  </p:normalViewPr>
  <p:slideViewPr>
    <p:cSldViewPr snapToGrid="0">
      <p:cViewPr varScale="1">
        <p:scale>
          <a:sx n="70" d="100"/>
          <a:sy n="70" d="100"/>
        </p:scale>
        <p:origin x="200" y="9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05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ata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7B9DB-938C-49F0-A504-1E6209361F74}" type="doc">
      <dgm:prSet loTypeId="urn:microsoft.com/office/officeart/2005/8/layout/pList2" loCatId="list" qsTypeId="urn:microsoft.com/office/officeart/2005/8/quickstyle/simple1" qsCatId="simple" csTypeId="urn:microsoft.com/office/officeart/2005/8/colors/accent1_2" csCatId="accent1" phldr="1"/>
      <dgm:spPr/>
    </dgm:pt>
    <dgm:pt modelId="{73E59554-EA31-4563-9034-035CBBAAA559}">
      <dgm:prSet phldrT="[Text]"/>
      <dgm:spPr/>
      <dgm:t>
        <a:bodyPr/>
        <a:lstStyle/>
        <a:p>
          <a:r>
            <a:rPr lang="en-US" dirty="0">
              <a:solidFill>
                <a:schemeClr val="bg1"/>
              </a:solidFill>
              <a:effectLst/>
              <a:latin typeface="Calibri" panose="020F0502020204030204" pitchFamily="34" charset="0"/>
              <a:ea typeface="Calibri" panose="020F0502020204030204" pitchFamily="34" charset="0"/>
            </a:rPr>
            <a:t>'science of teaching’ – A series of techniques.</a:t>
          </a:r>
          <a:endParaRPr lang="en-GB" dirty="0"/>
        </a:p>
      </dgm:t>
    </dgm:pt>
    <dgm:pt modelId="{AD1B55BD-82C0-4DD0-8D65-E6545B71F757}" type="parTrans" cxnId="{8B0A96CB-78F5-4A47-9D9A-0E472F25EC7C}">
      <dgm:prSet/>
      <dgm:spPr/>
      <dgm:t>
        <a:bodyPr/>
        <a:lstStyle/>
        <a:p>
          <a:endParaRPr lang="en-GB"/>
        </a:p>
      </dgm:t>
    </dgm:pt>
    <dgm:pt modelId="{E37525D6-47EF-4683-B370-8C708A2623F8}" type="sibTrans" cxnId="{8B0A96CB-78F5-4A47-9D9A-0E472F25EC7C}">
      <dgm:prSet/>
      <dgm:spPr/>
      <dgm:t>
        <a:bodyPr/>
        <a:lstStyle/>
        <a:p>
          <a:endParaRPr lang="en-GB"/>
        </a:p>
      </dgm:t>
    </dgm:pt>
    <dgm:pt modelId="{CA4BCBCF-5755-47C3-A869-91B0A26514EF}">
      <dgm:prSet phldrT="[Text]"/>
      <dgm:spPr/>
      <dgm:t>
        <a:bodyPr/>
        <a:lstStyle/>
        <a:p>
          <a:r>
            <a:rPr lang="en-US" dirty="0">
              <a:solidFill>
                <a:schemeClr val="bg1"/>
              </a:solidFill>
              <a:effectLst/>
              <a:latin typeface="Calibri" panose="020F0502020204030204" pitchFamily="34" charset="0"/>
              <a:ea typeface="Calibri" panose="020F0502020204030204" pitchFamily="34" charset="0"/>
            </a:rPr>
            <a:t>consider the learning environment that </a:t>
          </a:r>
          <a:r>
            <a:rPr lang="en-US" b="1" dirty="0">
              <a:solidFill>
                <a:schemeClr val="bg1"/>
              </a:solidFill>
              <a:effectLst/>
              <a:latin typeface="Calibri" panose="020F0502020204030204" pitchFamily="34" charset="0"/>
              <a:ea typeface="Calibri" panose="020F0502020204030204" pitchFamily="34" charset="0"/>
            </a:rPr>
            <a:t>enables</a:t>
          </a:r>
          <a:r>
            <a:rPr lang="en-US" dirty="0">
              <a:solidFill>
                <a:schemeClr val="bg1"/>
              </a:solidFill>
              <a:effectLst/>
              <a:latin typeface="Calibri" panose="020F0502020204030204" pitchFamily="34" charset="0"/>
              <a:ea typeface="Calibri" panose="020F0502020204030204" pitchFamily="34" charset="0"/>
            </a:rPr>
            <a:t> play and exploration</a:t>
          </a:r>
          <a:endParaRPr lang="en-GB" dirty="0"/>
        </a:p>
      </dgm:t>
    </dgm:pt>
    <dgm:pt modelId="{33419535-FC2B-4BC7-974E-C2AE34ED3331}" type="parTrans" cxnId="{41A2AEF5-A64C-48E5-ACA7-61A30167413D}">
      <dgm:prSet/>
      <dgm:spPr/>
      <dgm:t>
        <a:bodyPr/>
        <a:lstStyle/>
        <a:p>
          <a:endParaRPr lang="en-GB"/>
        </a:p>
      </dgm:t>
    </dgm:pt>
    <dgm:pt modelId="{05313E76-585E-4C01-8486-72E408DB3E0A}" type="sibTrans" cxnId="{41A2AEF5-A64C-48E5-ACA7-61A30167413D}">
      <dgm:prSet/>
      <dgm:spPr/>
      <dgm:t>
        <a:bodyPr/>
        <a:lstStyle/>
        <a:p>
          <a:endParaRPr lang="en-GB"/>
        </a:p>
      </dgm:t>
    </dgm:pt>
    <dgm:pt modelId="{533C15BB-D7CB-4F1D-8B9C-5AC1FC2F9F03}" type="pres">
      <dgm:prSet presAssocID="{9E67B9DB-938C-49F0-A504-1E6209361F74}" presName="Name0" presStyleCnt="0">
        <dgm:presLayoutVars>
          <dgm:dir/>
          <dgm:resizeHandles val="exact"/>
        </dgm:presLayoutVars>
      </dgm:prSet>
      <dgm:spPr/>
    </dgm:pt>
    <dgm:pt modelId="{BE52EE08-3353-44B7-9B65-17DF42C6768A}" type="pres">
      <dgm:prSet presAssocID="{9E67B9DB-938C-49F0-A504-1E6209361F74}" presName="bkgdShp" presStyleLbl="alignAccFollowNode1" presStyleIdx="0" presStyleCnt="1"/>
      <dgm:spPr/>
    </dgm:pt>
    <dgm:pt modelId="{A1291E36-8258-4578-8286-BCAA9DCFF3B8}" type="pres">
      <dgm:prSet presAssocID="{9E67B9DB-938C-49F0-A504-1E6209361F74}" presName="linComp" presStyleCnt="0"/>
      <dgm:spPr/>
    </dgm:pt>
    <dgm:pt modelId="{89B76053-65EA-47F8-9819-2E19411E9F5B}" type="pres">
      <dgm:prSet presAssocID="{73E59554-EA31-4563-9034-035CBBAAA559}" presName="compNode" presStyleCnt="0"/>
      <dgm:spPr/>
    </dgm:pt>
    <dgm:pt modelId="{FF3A9838-7C58-44AC-AB69-E994138BBED2}" type="pres">
      <dgm:prSet presAssocID="{73E59554-EA31-4563-9034-035CBBAAA559}" presName="node" presStyleLbl="node1" presStyleIdx="0" presStyleCnt="2">
        <dgm:presLayoutVars>
          <dgm:bulletEnabled val="1"/>
        </dgm:presLayoutVars>
      </dgm:prSet>
      <dgm:spPr/>
    </dgm:pt>
    <dgm:pt modelId="{23D6CDA9-0CEB-4E78-8F40-6EC5A80943F7}" type="pres">
      <dgm:prSet presAssocID="{73E59554-EA31-4563-9034-035CBBAAA559}" presName="invisiNode" presStyleLbl="node1" presStyleIdx="0" presStyleCnt="2"/>
      <dgm:spPr/>
    </dgm:pt>
    <dgm:pt modelId="{A1BFDB0F-F88A-4A42-9A89-2B3C0738B168}" type="pres">
      <dgm:prSet presAssocID="{73E59554-EA31-4563-9034-035CBBAAA559}" presName="imagNode" presStyleLbl="fgImgPlace1" presStyleIdx="0" presStyleCnt="2"/>
      <dgm:spPr>
        <a:blipFill rotWithShape="1">
          <a:blip xmlns:r="http://schemas.openxmlformats.org/officeDocument/2006/relationships" r:embed="rId1"/>
          <a:srcRect/>
          <a:stretch>
            <a:fillRect t="-21000" b="-21000"/>
          </a:stretch>
        </a:blipFill>
      </dgm:spPr>
      <dgm:extLst>
        <a:ext uri="{E40237B7-FDA0-4F09-8148-C483321AD2D9}">
          <dgm14:cNvPr xmlns:dgm14="http://schemas.microsoft.com/office/drawing/2010/diagram" id="0" name="" descr="Photo of a lecture theatre"/>
        </a:ext>
      </dgm:extLst>
    </dgm:pt>
    <dgm:pt modelId="{B2414139-763D-4754-962C-4E7310D7F92B}" type="pres">
      <dgm:prSet presAssocID="{E37525D6-47EF-4683-B370-8C708A2623F8}" presName="sibTrans" presStyleLbl="sibTrans2D1" presStyleIdx="0" presStyleCnt="0"/>
      <dgm:spPr/>
    </dgm:pt>
    <dgm:pt modelId="{6E5EA5D2-A99F-4132-8107-CFC3A7AC8E7F}" type="pres">
      <dgm:prSet presAssocID="{CA4BCBCF-5755-47C3-A869-91B0A26514EF}" presName="compNode" presStyleCnt="0"/>
      <dgm:spPr/>
    </dgm:pt>
    <dgm:pt modelId="{EBFEA600-4CB0-4A3B-A1B2-8628E19D28AD}" type="pres">
      <dgm:prSet presAssocID="{CA4BCBCF-5755-47C3-A869-91B0A26514EF}" presName="node" presStyleLbl="node1" presStyleIdx="1" presStyleCnt="2" custLinFactNeighborY="1136">
        <dgm:presLayoutVars>
          <dgm:bulletEnabled val="1"/>
        </dgm:presLayoutVars>
      </dgm:prSet>
      <dgm:spPr/>
    </dgm:pt>
    <dgm:pt modelId="{BF2B10A3-8262-4422-ACF0-138F5BF68074}" type="pres">
      <dgm:prSet presAssocID="{CA4BCBCF-5755-47C3-A869-91B0A26514EF}" presName="invisiNode" presStyleLbl="node1" presStyleIdx="1" presStyleCnt="2"/>
      <dgm:spPr/>
    </dgm:pt>
    <dgm:pt modelId="{9E78836A-6202-433E-AA76-A055B6A25414}" type="pres">
      <dgm:prSet presAssocID="{CA4BCBCF-5755-47C3-A869-91B0A26514EF}" presName="imagNode" presStyleLbl="fgImgPlace1" presStyleIdx="1" presStyleCnt="2"/>
      <dgm:spPr>
        <a:blipFill rotWithShape="1">
          <a:blip xmlns:r="http://schemas.openxmlformats.org/officeDocument/2006/relationships" r:embed="rId2"/>
          <a:srcRect/>
          <a:stretch>
            <a:fillRect t="-14000" b="-14000"/>
          </a:stretch>
        </a:blipFill>
      </dgm:spPr>
      <dgm:extLst>
        <a:ext uri="{E40237B7-FDA0-4F09-8148-C483321AD2D9}">
          <dgm14:cNvPr xmlns:dgm14="http://schemas.microsoft.com/office/drawing/2010/diagram" id="0" name="" descr="Photo of an early years classroom"/>
        </a:ext>
      </dgm:extLst>
    </dgm:pt>
  </dgm:ptLst>
  <dgm:cxnLst>
    <dgm:cxn modelId="{E09A186F-9DA0-4A8F-85D5-8EFB9FBE986E}" type="presOf" srcId="{E37525D6-47EF-4683-B370-8C708A2623F8}" destId="{B2414139-763D-4754-962C-4E7310D7F92B}" srcOrd="0" destOrd="0" presId="urn:microsoft.com/office/officeart/2005/8/layout/pList2"/>
    <dgm:cxn modelId="{1FD73FAE-E716-4F55-91FD-F8BF57731E25}" type="presOf" srcId="{9E67B9DB-938C-49F0-A504-1E6209361F74}" destId="{533C15BB-D7CB-4F1D-8B9C-5AC1FC2F9F03}" srcOrd="0" destOrd="0" presId="urn:microsoft.com/office/officeart/2005/8/layout/pList2"/>
    <dgm:cxn modelId="{8B0A96CB-78F5-4A47-9D9A-0E472F25EC7C}" srcId="{9E67B9DB-938C-49F0-A504-1E6209361F74}" destId="{73E59554-EA31-4563-9034-035CBBAAA559}" srcOrd="0" destOrd="0" parTransId="{AD1B55BD-82C0-4DD0-8D65-E6545B71F757}" sibTransId="{E37525D6-47EF-4683-B370-8C708A2623F8}"/>
    <dgm:cxn modelId="{4944AFF3-66BD-40CD-BD0B-066F5C499DF0}" type="presOf" srcId="{73E59554-EA31-4563-9034-035CBBAAA559}" destId="{FF3A9838-7C58-44AC-AB69-E994138BBED2}" srcOrd="0" destOrd="0" presId="urn:microsoft.com/office/officeart/2005/8/layout/pList2"/>
    <dgm:cxn modelId="{41A2AEF5-A64C-48E5-ACA7-61A30167413D}" srcId="{9E67B9DB-938C-49F0-A504-1E6209361F74}" destId="{CA4BCBCF-5755-47C3-A869-91B0A26514EF}" srcOrd="1" destOrd="0" parTransId="{33419535-FC2B-4BC7-974E-C2AE34ED3331}" sibTransId="{05313E76-585E-4C01-8486-72E408DB3E0A}"/>
    <dgm:cxn modelId="{7F3AF2F6-CF1F-422C-BE4A-71BE17D34C27}" type="presOf" srcId="{CA4BCBCF-5755-47C3-A869-91B0A26514EF}" destId="{EBFEA600-4CB0-4A3B-A1B2-8628E19D28AD}" srcOrd="0" destOrd="0" presId="urn:microsoft.com/office/officeart/2005/8/layout/pList2"/>
    <dgm:cxn modelId="{75EF75C4-D133-40B9-AEFF-B616AF29A885}" type="presParOf" srcId="{533C15BB-D7CB-4F1D-8B9C-5AC1FC2F9F03}" destId="{BE52EE08-3353-44B7-9B65-17DF42C6768A}" srcOrd="0" destOrd="0" presId="urn:microsoft.com/office/officeart/2005/8/layout/pList2"/>
    <dgm:cxn modelId="{AE55165E-0BC0-43CD-BFE4-D82CDE3D2E51}" type="presParOf" srcId="{533C15BB-D7CB-4F1D-8B9C-5AC1FC2F9F03}" destId="{A1291E36-8258-4578-8286-BCAA9DCFF3B8}" srcOrd="1" destOrd="0" presId="urn:microsoft.com/office/officeart/2005/8/layout/pList2"/>
    <dgm:cxn modelId="{306C0809-3AEE-4765-A97C-5C0A359F96F7}" type="presParOf" srcId="{A1291E36-8258-4578-8286-BCAA9DCFF3B8}" destId="{89B76053-65EA-47F8-9819-2E19411E9F5B}" srcOrd="0" destOrd="0" presId="urn:microsoft.com/office/officeart/2005/8/layout/pList2"/>
    <dgm:cxn modelId="{DD89C8A3-1748-4682-B205-4CC46B806DCE}" type="presParOf" srcId="{89B76053-65EA-47F8-9819-2E19411E9F5B}" destId="{FF3A9838-7C58-44AC-AB69-E994138BBED2}" srcOrd="0" destOrd="0" presId="urn:microsoft.com/office/officeart/2005/8/layout/pList2"/>
    <dgm:cxn modelId="{23B9411E-8D10-43A8-96DB-6728C3B470DF}" type="presParOf" srcId="{89B76053-65EA-47F8-9819-2E19411E9F5B}" destId="{23D6CDA9-0CEB-4E78-8F40-6EC5A80943F7}" srcOrd="1" destOrd="0" presId="urn:microsoft.com/office/officeart/2005/8/layout/pList2"/>
    <dgm:cxn modelId="{A3C4A04C-9E32-4FB1-8EAA-BA3190656113}" type="presParOf" srcId="{89B76053-65EA-47F8-9819-2E19411E9F5B}" destId="{A1BFDB0F-F88A-4A42-9A89-2B3C0738B168}" srcOrd="2" destOrd="0" presId="urn:microsoft.com/office/officeart/2005/8/layout/pList2"/>
    <dgm:cxn modelId="{F4E1D2E7-F04C-4A3D-B236-79BB82137C55}" type="presParOf" srcId="{A1291E36-8258-4578-8286-BCAA9DCFF3B8}" destId="{B2414139-763D-4754-962C-4E7310D7F92B}" srcOrd="1" destOrd="0" presId="urn:microsoft.com/office/officeart/2005/8/layout/pList2"/>
    <dgm:cxn modelId="{D96E5EC5-D52B-42D3-8C55-626F7B5F4217}" type="presParOf" srcId="{A1291E36-8258-4578-8286-BCAA9DCFF3B8}" destId="{6E5EA5D2-A99F-4132-8107-CFC3A7AC8E7F}" srcOrd="2" destOrd="0" presId="urn:microsoft.com/office/officeart/2005/8/layout/pList2"/>
    <dgm:cxn modelId="{FA5BD987-D553-47C7-8F84-30991FD1C029}" type="presParOf" srcId="{6E5EA5D2-A99F-4132-8107-CFC3A7AC8E7F}" destId="{EBFEA600-4CB0-4A3B-A1B2-8628E19D28AD}" srcOrd="0" destOrd="0" presId="urn:microsoft.com/office/officeart/2005/8/layout/pList2"/>
    <dgm:cxn modelId="{83EFA00D-DA49-46BA-B203-6F5ACA18CECE}" type="presParOf" srcId="{6E5EA5D2-A99F-4132-8107-CFC3A7AC8E7F}" destId="{BF2B10A3-8262-4422-ACF0-138F5BF68074}" srcOrd="1" destOrd="0" presId="urn:microsoft.com/office/officeart/2005/8/layout/pList2"/>
    <dgm:cxn modelId="{A8E531A4-B01E-423A-8C02-4301E857CFDA}" type="presParOf" srcId="{6E5EA5D2-A99F-4132-8107-CFC3A7AC8E7F}" destId="{9E78836A-6202-433E-AA76-A055B6A2541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0EEC2-731B-4F95-B8C0-7146107F658D}" type="doc">
      <dgm:prSet loTypeId="urn:microsoft.com/office/officeart/2008/layout/RadialCluster" loCatId="relationship" qsTypeId="urn:microsoft.com/office/officeart/2005/8/quickstyle/3d1" qsCatId="3D" csTypeId="urn:microsoft.com/office/officeart/2005/8/colors/colorful1" csCatId="colorful" phldr="1"/>
      <dgm:spPr/>
      <dgm:t>
        <a:bodyPr/>
        <a:lstStyle/>
        <a:p>
          <a:endParaRPr lang="en-GB"/>
        </a:p>
      </dgm:t>
    </dgm:pt>
    <dgm:pt modelId="{6DC5DD12-3C64-4850-8714-FD712949CB16}">
      <dgm:prSet phldrT="[Text]"/>
      <dgm:spPr/>
      <dgm:t>
        <a:bodyPr/>
        <a:lstStyle/>
        <a:p>
          <a:r>
            <a:rPr lang="en-GB" dirty="0"/>
            <a:t>Play</a:t>
          </a:r>
        </a:p>
      </dgm:t>
    </dgm:pt>
    <dgm:pt modelId="{F6A3E93A-4B33-4802-9D42-2F84053DE201}" type="parTrans" cxnId="{05B4CA4B-0F20-4806-8D41-D27CBA09A687}">
      <dgm:prSet/>
      <dgm:spPr/>
      <dgm:t>
        <a:bodyPr/>
        <a:lstStyle/>
        <a:p>
          <a:endParaRPr lang="en-GB"/>
        </a:p>
      </dgm:t>
    </dgm:pt>
    <dgm:pt modelId="{C90AD01A-8FFE-4D4B-9179-C2E2E33ADCE6}" type="sibTrans" cxnId="{05B4CA4B-0F20-4806-8D41-D27CBA09A687}">
      <dgm:prSet/>
      <dgm:spPr/>
      <dgm:t>
        <a:bodyPr/>
        <a:lstStyle/>
        <a:p>
          <a:endParaRPr lang="en-GB"/>
        </a:p>
      </dgm:t>
    </dgm:pt>
    <dgm:pt modelId="{9A3AEF24-84CA-49E5-AC3F-032CC1250093}">
      <dgm:prSet phldrT="[Text]"/>
      <dgm:spPr>
        <a:solidFill>
          <a:srgbClr val="FF3399"/>
        </a:solidFill>
      </dgm:spPr>
      <dgm:t>
        <a:bodyPr/>
        <a:lstStyle/>
        <a:p>
          <a:r>
            <a:rPr lang="en-GB" dirty="0"/>
            <a:t>joy</a:t>
          </a:r>
        </a:p>
      </dgm:t>
    </dgm:pt>
    <dgm:pt modelId="{1630CD97-9206-4127-92B3-EEF92D101268}" type="parTrans" cxnId="{842FCEFE-E202-467C-82A4-B181FBEACFA6}">
      <dgm:prSet/>
      <dgm:spPr/>
      <dgm:t>
        <a:bodyPr/>
        <a:lstStyle/>
        <a:p>
          <a:endParaRPr lang="en-GB"/>
        </a:p>
      </dgm:t>
    </dgm:pt>
    <dgm:pt modelId="{2CDC8711-5DDC-4333-B7C2-34F4052A6987}" type="sibTrans" cxnId="{842FCEFE-E202-467C-82A4-B181FBEACFA6}">
      <dgm:prSet/>
      <dgm:spPr/>
      <dgm:t>
        <a:bodyPr/>
        <a:lstStyle/>
        <a:p>
          <a:endParaRPr lang="en-GB"/>
        </a:p>
      </dgm:t>
    </dgm:pt>
    <dgm:pt modelId="{1A9B435D-EDD9-4198-8CE6-629C33E7738F}">
      <dgm:prSet phldrT="[Text]"/>
      <dgm:spPr>
        <a:solidFill>
          <a:srgbClr val="F2B800"/>
        </a:solidFill>
      </dgm:spPr>
      <dgm:t>
        <a:bodyPr/>
        <a:lstStyle/>
        <a:p>
          <a:r>
            <a:rPr lang="en-GB" dirty="0">
              <a:solidFill>
                <a:schemeClr val="bg2">
                  <a:lumMod val="25000"/>
                </a:schemeClr>
              </a:solidFill>
            </a:rPr>
            <a:t>Cognitive flexibility</a:t>
          </a:r>
        </a:p>
      </dgm:t>
    </dgm:pt>
    <dgm:pt modelId="{4A743A84-F326-4CEF-BE8D-0C2A50AF63A8}" type="parTrans" cxnId="{FB2E6352-47C6-4986-96CA-248E3B068051}">
      <dgm:prSet/>
      <dgm:spPr/>
      <dgm:t>
        <a:bodyPr/>
        <a:lstStyle/>
        <a:p>
          <a:endParaRPr lang="en-GB"/>
        </a:p>
      </dgm:t>
    </dgm:pt>
    <dgm:pt modelId="{D9A5B0AE-8D70-46EE-AF7A-6A3DBE61B34F}" type="sibTrans" cxnId="{FB2E6352-47C6-4986-96CA-248E3B068051}">
      <dgm:prSet/>
      <dgm:spPr/>
      <dgm:t>
        <a:bodyPr/>
        <a:lstStyle/>
        <a:p>
          <a:endParaRPr lang="en-GB"/>
        </a:p>
      </dgm:t>
    </dgm:pt>
    <dgm:pt modelId="{3DAB9AF6-149E-454A-9CE1-C97B0F859B71}">
      <dgm:prSet phldrT="[Text]"/>
      <dgm:spPr/>
      <dgm:t>
        <a:bodyPr/>
        <a:lstStyle/>
        <a:p>
          <a:r>
            <a:rPr lang="en-GB" dirty="0"/>
            <a:t>Problem Solving</a:t>
          </a:r>
        </a:p>
      </dgm:t>
    </dgm:pt>
    <dgm:pt modelId="{3C4AAF38-E7AD-4674-AD27-5BB3478B073B}" type="parTrans" cxnId="{E3D67126-BE53-4F04-9245-D40875473674}">
      <dgm:prSet/>
      <dgm:spPr/>
      <dgm:t>
        <a:bodyPr/>
        <a:lstStyle/>
        <a:p>
          <a:endParaRPr lang="en-GB"/>
        </a:p>
      </dgm:t>
    </dgm:pt>
    <dgm:pt modelId="{6C382DD9-6D92-479E-B6DA-A187CB0896DD}" type="sibTrans" cxnId="{E3D67126-BE53-4F04-9245-D40875473674}">
      <dgm:prSet/>
      <dgm:spPr/>
      <dgm:t>
        <a:bodyPr/>
        <a:lstStyle/>
        <a:p>
          <a:endParaRPr lang="en-GB"/>
        </a:p>
      </dgm:t>
    </dgm:pt>
    <dgm:pt modelId="{9C04C23C-6528-4083-ACFF-55AD0DE9F87A}">
      <dgm:prSet/>
      <dgm:spPr/>
      <dgm:t>
        <a:bodyPr/>
        <a:lstStyle/>
        <a:p>
          <a:r>
            <a:rPr lang="en-GB" dirty="0"/>
            <a:t>Social competence</a:t>
          </a:r>
        </a:p>
      </dgm:t>
    </dgm:pt>
    <dgm:pt modelId="{3D45106A-007E-4C45-8017-5CF2832821E4}" type="parTrans" cxnId="{705BC5B3-FE6D-486B-BB55-221AFC266968}">
      <dgm:prSet/>
      <dgm:spPr/>
      <dgm:t>
        <a:bodyPr/>
        <a:lstStyle/>
        <a:p>
          <a:endParaRPr lang="en-GB"/>
        </a:p>
      </dgm:t>
    </dgm:pt>
    <dgm:pt modelId="{2447E539-1929-462A-BC4A-70574A23E577}" type="sibTrans" cxnId="{705BC5B3-FE6D-486B-BB55-221AFC266968}">
      <dgm:prSet/>
      <dgm:spPr/>
      <dgm:t>
        <a:bodyPr/>
        <a:lstStyle/>
        <a:p>
          <a:endParaRPr lang="en-GB"/>
        </a:p>
      </dgm:t>
    </dgm:pt>
    <dgm:pt modelId="{BEE615B4-32C2-4A66-8273-1A77EEE9116A}">
      <dgm:prSet/>
      <dgm:spPr>
        <a:solidFill>
          <a:srgbClr val="FF0000"/>
        </a:solidFill>
      </dgm:spPr>
      <dgm:t>
        <a:bodyPr/>
        <a:lstStyle/>
        <a:p>
          <a:r>
            <a:rPr lang="en-GB" dirty="0"/>
            <a:t>Resilience  </a:t>
          </a:r>
        </a:p>
      </dgm:t>
    </dgm:pt>
    <dgm:pt modelId="{C9DD7A27-82A9-42AB-99D4-24B972C1E436}" type="parTrans" cxnId="{F5FFBECE-15CE-4F6F-8563-97B5F39DF501}">
      <dgm:prSet/>
      <dgm:spPr/>
      <dgm:t>
        <a:bodyPr/>
        <a:lstStyle/>
        <a:p>
          <a:endParaRPr lang="en-GB"/>
        </a:p>
      </dgm:t>
    </dgm:pt>
    <dgm:pt modelId="{3D084152-6E6F-466F-A635-CF8DE664A5DA}" type="sibTrans" cxnId="{F5FFBECE-15CE-4F6F-8563-97B5F39DF501}">
      <dgm:prSet/>
      <dgm:spPr/>
      <dgm:t>
        <a:bodyPr/>
        <a:lstStyle/>
        <a:p>
          <a:endParaRPr lang="en-GB"/>
        </a:p>
      </dgm:t>
    </dgm:pt>
    <dgm:pt modelId="{6D7CF9CB-35F7-4FE0-B78D-62ECA1706773}">
      <dgm:prSet/>
      <dgm:spPr>
        <a:solidFill>
          <a:srgbClr val="7030A0"/>
        </a:solidFill>
      </dgm:spPr>
      <dgm:t>
        <a:bodyPr/>
        <a:lstStyle/>
        <a:p>
          <a:r>
            <a:rPr lang="en-GB" dirty="0"/>
            <a:t>Adaptability</a:t>
          </a:r>
        </a:p>
      </dgm:t>
    </dgm:pt>
    <dgm:pt modelId="{C475CF68-CA7C-4508-86B2-C74FFDDB17AA}" type="parTrans" cxnId="{6086C9DC-D84C-4689-BD0F-4C73ED344447}">
      <dgm:prSet/>
      <dgm:spPr/>
      <dgm:t>
        <a:bodyPr/>
        <a:lstStyle/>
        <a:p>
          <a:endParaRPr lang="en-GB"/>
        </a:p>
      </dgm:t>
    </dgm:pt>
    <dgm:pt modelId="{3C772E7B-CB0D-40D4-84DF-30C4EB14D3CE}" type="sibTrans" cxnId="{6086C9DC-D84C-4689-BD0F-4C73ED344447}">
      <dgm:prSet/>
      <dgm:spPr/>
      <dgm:t>
        <a:bodyPr/>
        <a:lstStyle/>
        <a:p>
          <a:endParaRPr lang="en-GB"/>
        </a:p>
      </dgm:t>
    </dgm:pt>
    <dgm:pt modelId="{4EE710EF-3083-41D4-907B-E08B049C0054}">
      <dgm:prSet/>
      <dgm:spPr>
        <a:solidFill>
          <a:srgbClr val="F2B800"/>
        </a:solidFill>
      </dgm:spPr>
      <dgm:t>
        <a:bodyPr/>
        <a:lstStyle/>
        <a:p>
          <a:r>
            <a:rPr lang="en-GB" dirty="0">
              <a:solidFill>
                <a:schemeClr val="bg2">
                  <a:lumMod val="25000"/>
                </a:schemeClr>
              </a:solidFill>
            </a:rPr>
            <a:t>creativity</a:t>
          </a:r>
        </a:p>
      </dgm:t>
    </dgm:pt>
    <dgm:pt modelId="{1144D3BD-671A-4292-A35A-DAABBA6FAF8A}" type="parTrans" cxnId="{43A5A80C-9F9C-49EB-881B-72EEC4FD3BE4}">
      <dgm:prSet/>
      <dgm:spPr/>
      <dgm:t>
        <a:bodyPr/>
        <a:lstStyle/>
        <a:p>
          <a:endParaRPr lang="en-GB"/>
        </a:p>
      </dgm:t>
    </dgm:pt>
    <dgm:pt modelId="{6B9058E4-FF79-4326-912B-5417CF392009}" type="sibTrans" cxnId="{43A5A80C-9F9C-49EB-881B-72EEC4FD3BE4}">
      <dgm:prSet/>
      <dgm:spPr/>
      <dgm:t>
        <a:bodyPr/>
        <a:lstStyle/>
        <a:p>
          <a:endParaRPr lang="en-GB"/>
        </a:p>
      </dgm:t>
    </dgm:pt>
    <dgm:pt modelId="{A87FEF45-501F-4714-BDEB-8EF6E105F834}" type="pres">
      <dgm:prSet presAssocID="{A3E0EEC2-731B-4F95-B8C0-7146107F658D}" presName="Name0" presStyleCnt="0">
        <dgm:presLayoutVars>
          <dgm:chMax val="1"/>
          <dgm:chPref val="1"/>
          <dgm:dir/>
          <dgm:animOne val="branch"/>
          <dgm:animLvl val="lvl"/>
        </dgm:presLayoutVars>
      </dgm:prSet>
      <dgm:spPr/>
    </dgm:pt>
    <dgm:pt modelId="{73E9790B-E5B9-4039-8BA5-C877DD66975A}" type="pres">
      <dgm:prSet presAssocID="{6DC5DD12-3C64-4850-8714-FD712949CB16}" presName="singleCycle" presStyleCnt="0"/>
      <dgm:spPr/>
    </dgm:pt>
    <dgm:pt modelId="{796098D7-63CF-40B3-B1E8-5043EE9BA3D5}" type="pres">
      <dgm:prSet presAssocID="{6DC5DD12-3C64-4850-8714-FD712949CB16}" presName="singleCenter" presStyleLbl="node1" presStyleIdx="0" presStyleCnt="8">
        <dgm:presLayoutVars>
          <dgm:chMax val="7"/>
          <dgm:chPref val="7"/>
        </dgm:presLayoutVars>
      </dgm:prSet>
      <dgm:spPr/>
    </dgm:pt>
    <dgm:pt modelId="{9D5C1FDA-3AF8-49C0-8D61-3D9FAE621AB7}" type="pres">
      <dgm:prSet presAssocID="{1630CD97-9206-4127-92B3-EEF92D101268}" presName="Name56" presStyleLbl="parChTrans1D2" presStyleIdx="0" presStyleCnt="7"/>
      <dgm:spPr/>
    </dgm:pt>
    <dgm:pt modelId="{CDD8A92D-0449-4C58-BA4F-44F38E349061}" type="pres">
      <dgm:prSet presAssocID="{9A3AEF24-84CA-49E5-AC3F-032CC1250093}" presName="text0" presStyleLbl="node1" presStyleIdx="1" presStyleCnt="8" custScaleX="133849" custRadScaleRad="101820">
        <dgm:presLayoutVars>
          <dgm:bulletEnabled val="1"/>
        </dgm:presLayoutVars>
      </dgm:prSet>
      <dgm:spPr/>
    </dgm:pt>
    <dgm:pt modelId="{77CBF497-01C8-4E2C-B0AE-CB7E45790C9E}" type="pres">
      <dgm:prSet presAssocID="{4A743A84-F326-4CEF-BE8D-0C2A50AF63A8}" presName="Name56" presStyleLbl="parChTrans1D2" presStyleIdx="1" presStyleCnt="7"/>
      <dgm:spPr/>
    </dgm:pt>
    <dgm:pt modelId="{1DBC6ED0-7088-4DB2-AE92-9809F21D27D0}" type="pres">
      <dgm:prSet presAssocID="{1A9B435D-EDD9-4198-8CE6-629C33E7738F}" presName="text0" presStyleLbl="node1" presStyleIdx="2" presStyleCnt="8" custScaleX="159212">
        <dgm:presLayoutVars>
          <dgm:bulletEnabled val="1"/>
        </dgm:presLayoutVars>
      </dgm:prSet>
      <dgm:spPr/>
    </dgm:pt>
    <dgm:pt modelId="{E81FEF06-A1B2-42EE-A722-266BE9BC02FC}" type="pres">
      <dgm:prSet presAssocID="{3C4AAF38-E7AD-4674-AD27-5BB3478B073B}" presName="Name56" presStyleLbl="parChTrans1D2" presStyleIdx="2" presStyleCnt="7"/>
      <dgm:spPr/>
    </dgm:pt>
    <dgm:pt modelId="{5CFF84E0-A260-43D4-A9E4-65C1B06123FE}" type="pres">
      <dgm:prSet presAssocID="{3DAB9AF6-149E-454A-9CE1-C97B0F859B71}" presName="text0" presStyleLbl="node1" presStyleIdx="3" presStyleCnt="8" custScaleX="151297">
        <dgm:presLayoutVars>
          <dgm:bulletEnabled val="1"/>
        </dgm:presLayoutVars>
      </dgm:prSet>
      <dgm:spPr/>
    </dgm:pt>
    <dgm:pt modelId="{2489020F-F560-445F-9001-4C33036BA7CB}" type="pres">
      <dgm:prSet presAssocID="{3D45106A-007E-4C45-8017-5CF2832821E4}" presName="Name56" presStyleLbl="parChTrans1D2" presStyleIdx="3" presStyleCnt="7"/>
      <dgm:spPr/>
    </dgm:pt>
    <dgm:pt modelId="{A205DEB7-141B-41DA-A479-5091533398F8}" type="pres">
      <dgm:prSet presAssocID="{9C04C23C-6528-4083-ACFF-55AD0DE9F87A}" presName="text0" presStyleLbl="node1" presStyleIdx="4" presStyleCnt="8" custScaleX="172452" custRadScaleRad="102284" custRadScaleInc="-12446">
        <dgm:presLayoutVars>
          <dgm:bulletEnabled val="1"/>
        </dgm:presLayoutVars>
      </dgm:prSet>
      <dgm:spPr/>
    </dgm:pt>
    <dgm:pt modelId="{556479C3-6FE2-41F0-A4BF-77E0179F3A75}" type="pres">
      <dgm:prSet presAssocID="{C9DD7A27-82A9-42AB-99D4-24B972C1E436}" presName="Name56" presStyleLbl="parChTrans1D2" presStyleIdx="4" presStyleCnt="7"/>
      <dgm:spPr/>
    </dgm:pt>
    <dgm:pt modelId="{C006D884-BF39-431B-B14C-64D8F327C793}" type="pres">
      <dgm:prSet presAssocID="{BEE615B4-32C2-4A66-8273-1A77EEE9116A}" presName="text0" presStyleLbl="node1" presStyleIdx="5" presStyleCnt="8" custScaleX="152333">
        <dgm:presLayoutVars>
          <dgm:bulletEnabled val="1"/>
        </dgm:presLayoutVars>
      </dgm:prSet>
      <dgm:spPr/>
    </dgm:pt>
    <dgm:pt modelId="{88C00E6E-460B-416A-A2BE-0C10D134EE6F}" type="pres">
      <dgm:prSet presAssocID="{C475CF68-CA7C-4508-86B2-C74FFDDB17AA}" presName="Name56" presStyleLbl="parChTrans1D2" presStyleIdx="5" presStyleCnt="7"/>
      <dgm:spPr/>
    </dgm:pt>
    <dgm:pt modelId="{3AEFE6D5-5226-44C3-97B1-F9FE41B4D558}" type="pres">
      <dgm:prSet presAssocID="{6D7CF9CB-35F7-4FE0-B78D-62ECA1706773}" presName="text0" presStyleLbl="node1" presStyleIdx="6" presStyleCnt="8" custScaleX="139534">
        <dgm:presLayoutVars>
          <dgm:bulletEnabled val="1"/>
        </dgm:presLayoutVars>
      </dgm:prSet>
      <dgm:spPr/>
    </dgm:pt>
    <dgm:pt modelId="{E4A8B9C4-DA2B-4970-A5A4-E34F25EBFF60}" type="pres">
      <dgm:prSet presAssocID="{1144D3BD-671A-4292-A35A-DAABBA6FAF8A}" presName="Name56" presStyleLbl="parChTrans1D2" presStyleIdx="6" presStyleCnt="7"/>
      <dgm:spPr/>
    </dgm:pt>
    <dgm:pt modelId="{05DC1DDD-51B9-4B38-97EA-9DD2EC72D55F}" type="pres">
      <dgm:prSet presAssocID="{4EE710EF-3083-41D4-907B-E08B049C0054}" presName="text0" presStyleLbl="node1" presStyleIdx="7" presStyleCnt="8" custScaleX="150540">
        <dgm:presLayoutVars>
          <dgm:bulletEnabled val="1"/>
        </dgm:presLayoutVars>
      </dgm:prSet>
      <dgm:spPr/>
    </dgm:pt>
  </dgm:ptLst>
  <dgm:cxnLst>
    <dgm:cxn modelId="{A7C13A03-6EC3-4B7F-9E1C-D039A759F857}" type="presOf" srcId="{1144D3BD-671A-4292-A35A-DAABBA6FAF8A}" destId="{E4A8B9C4-DA2B-4970-A5A4-E34F25EBFF60}" srcOrd="0" destOrd="0" presId="urn:microsoft.com/office/officeart/2008/layout/RadialCluster"/>
    <dgm:cxn modelId="{72B7B504-68B0-4777-B936-D530271FF9DD}" type="presOf" srcId="{C475CF68-CA7C-4508-86B2-C74FFDDB17AA}" destId="{88C00E6E-460B-416A-A2BE-0C10D134EE6F}" srcOrd="0" destOrd="0" presId="urn:microsoft.com/office/officeart/2008/layout/RadialCluster"/>
    <dgm:cxn modelId="{E3534105-8235-4241-96E2-66EA4BE5B4C6}" type="presOf" srcId="{BEE615B4-32C2-4A66-8273-1A77EEE9116A}" destId="{C006D884-BF39-431B-B14C-64D8F327C793}" srcOrd="0" destOrd="0" presId="urn:microsoft.com/office/officeart/2008/layout/RadialCluster"/>
    <dgm:cxn modelId="{43A5A80C-9F9C-49EB-881B-72EEC4FD3BE4}" srcId="{6DC5DD12-3C64-4850-8714-FD712949CB16}" destId="{4EE710EF-3083-41D4-907B-E08B049C0054}" srcOrd="6" destOrd="0" parTransId="{1144D3BD-671A-4292-A35A-DAABBA6FAF8A}" sibTransId="{6B9058E4-FF79-4326-912B-5417CF392009}"/>
    <dgm:cxn modelId="{E3D67126-BE53-4F04-9245-D40875473674}" srcId="{6DC5DD12-3C64-4850-8714-FD712949CB16}" destId="{3DAB9AF6-149E-454A-9CE1-C97B0F859B71}" srcOrd="2" destOrd="0" parTransId="{3C4AAF38-E7AD-4674-AD27-5BB3478B073B}" sibTransId="{6C382DD9-6D92-479E-B6DA-A187CB0896DD}"/>
    <dgm:cxn modelId="{E5BA522D-212D-4DE6-95E0-B02E6CC2A37F}" type="presOf" srcId="{1A9B435D-EDD9-4198-8CE6-629C33E7738F}" destId="{1DBC6ED0-7088-4DB2-AE92-9809F21D27D0}" srcOrd="0" destOrd="0" presId="urn:microsoft.com/office/officeart/2008/layout/RadialCluster"/>
    <dgm:cxn modelId="{BCBFB53E-18DF-488F-A7F3-0571F6B0D62F}" type="presOf" srcId="{4EE710EF-3083-41D4-907B-E08B049C0054}" destId="{05DC1DDD-51B9-4B38-97EA-9DD2EC72D55F}" srcOrd="0" destOrd="0" presId="urn:microsoft.com/office/officeart/2008/layout/RadialCluster"/>
    <dgm:cxn modelId="{D06E5846-BD28-4617-B965-A54DFE02CBC4}" type="presOf" srcId="{6DC5DD12-3C64-4850-8714-FD712949CB16}" destId="{796098D7-63CF-40B3-B1E8-5043EE9BA3D5}" srcOrd="0" destOrd="0" presId="urn:microsoft.com/office/officeart/2008/layout/RadialCluster"/>
    <dgm:cxn modelId="{05B4CA4B-0F20-4806-8D41-D27CBA09A687}" srcId="{A3E0EEC2-731B-4F95-B8C0-7146107F658D}" destId="{6DC5DD12-3C64-4850-8714-FD712949CB16}" srcOrd="0" destOrd="0" parTransId="{F6A3E93A-4B33-4802-9D42-2F84053DE201}" sibTransId="{C90AD01A-8FFE-4D4B-9179-C2E2E33ADCE6}"/>
    <dgm:cxn modelId="{FB2E6352-47C6-4986-96CA-248E3B068051}" srcId="{6DC5DD12-3C64-4850-8714-FD712949CB16}" destId="{1A9B435D-EDD9-4198-8CE6-629C33E7738F}" srcOrd="1" destOrd="0" parTransId="{4A743A84-F326-4CEF-BE8D-0C2A50AF63A8}" sibTransId="{D9A5B0AE-8D70-46EE-AF7A-6A3DBE61B34F}"/>
    <dgm:cxn modelId="{331C1D56-BE87-4ADD-A345-A62E83EF1F24}" type="presOf" srcId="{1630CD97-9206-4127-92B3-EEF92D101268}" destId="{9D5C1FDA-3AF8-49C0-8D61-3D9FAE621AB7}" srcOrd="0" destOrd="0" presId="urn:microsoft.com/office/officeart/2008/layout/RadialCluster"/>
    <dgm:cxn modelId="{7E48F45C-C752-41B9-9017-DAA2B36EC5D0}" type="presOf" srcId="{9A3AEF24-84CA-49E5-AC3F-032CC1250093}" destId="{CDD8A92D-0449-4C58-BA4F-44F38E349061}" srcOrd="0" destOrd="0" presId="urn:microsoft.com/office/officeart/2008/layout/RadialCluster"/>
    <dgm:cxn modelId="{CD5AC883-B34A-4472-92DB-F4DBD0A49A37}" type="presOf" srcId="{3DAB9AF6-149E-454A-9CE1-C97B0F859B71}" destId="{5CFF84E0-A260-43D4-A9E4-65C1B06123FE}" srcOrd="0" destOrd="0" presId="urn:microsoft.com/office/officeart/2008/layout/RadialCluster"/>
    <dgm:cxn modelId="{9180C3B0-E8D5-48A1-853F-06B2D2508181}" type="presOf" srcId="{6D7CF9CB-35F7-4FE0-B78D-62ECA1706773}" destId="{3AEFE6D5-5226-44C3-97B1-F9FE41B4D558}" srcOrd="0" destOrd="0" presId="urn:microsoft.com/office/officeart/2008/layout/RadialCluster"/>
    <dgm:cxn modelId="{705BC5B3-FE6D-486B-BB55-221AFC266968}" srcId="{6DC5DD12-3C64-4850-8714-FD712949CB16}" destId="{9C04C23C-6528-4083-ACFF-55AD0DE9F87A}" srcOrd="3" destOrd="0" parTransId="{3D45106A-007E-4C45-8017-5CF2832821E4}" sibTransId="{2447E539-1929-462A-BC4A-70574A23E577}"/>
    <dgm:cxn modelId="{EB4275B8-AED5-434E-9AE2-D4CBCE90BC52}" type="presOf" srcId="{C9DD7A27-82A9-42AB-99D4-24B972C1E436}" destId="{556479C3-6FE2-41F0-A4BF-77E0179F3A75}" srcOrd="0" destOrd="0" presId="urn:microsoft.com/office/officeart/2008/layout/RadialCluster"/>
    <dgm:cxn modelId="{83D9A9BD-7503-48B4-A57C-0CA839C0C265}" type="presOf" srcId="{3D45106A-007E-4C45-8017-5CF2832821E4}" destId="{2489020F-F560-445F-9001-4C33036BA7CB}" srcOrd="0" destOrd="0" presId="urn:microsoft.com/office/officeart/2008/layout/RadialCluster"/>
    <dgm:cxn modelId="{2B19F0C7-E947-41CB-A59A-672C518E6981}" type="presOf" srcId="{9C04C23C-6528-4083-ACFF-55AD0DE9F87A}" destId="{A205DEB7-141B-41DA-A479-5091533398F8}" srcOrd="0" destOrd="0" presId="urn:microsoft.com/office/officeart/2008/layout/RadialCluster"/>
    <dgm:cxn modelId="{3C082CC9-29B5-41E7-8D5F-D262F36BC307}" type="presOf" srcId="{A3E0EEC2-731B-4F95-B8C0-7146107F658D}" destId="{A87FEF45-501F-4714-BDEB-8EF6E105F834}" srcOrd="0" destOrd="0" presId="urn:microsoft.com/office/officeart/2008/layout/RadialCluster"/>
    <dgm:cxn modelId="{F5FFBECE-15CE-4F6F-8563-97B5F39DF501}" srcId="{6DC5DD12-3C64-4850-8714-FD712949CB16}" destId="{BEE615B4-32C2-4A66-8273-1A77EEE9116A}" srcOrd="4" destOrd="0" parTransId="{C9DD7A27-82A9-42AB-99D4-24B972C1E436}" sibTransId="{3D084152-6E6F-466F-A635-CF8DE664A5DA}"/>
    <dgm:cxn modelId="{36B5E1D6-F0FE-4652-BA89-54F6C657648C}" type="presOf" srcId="{4A743A84-F326-4CEF-BE8D-0C2A50AF63A8}" destId="{77CBF497-01C8-4E2C-B0AE-CB7E45790C9E}" srcOrd="0" destOrd="0" presId="urn:microsoft.com/office/officeart/2008/layout/RadialCluster"/>
    <dgm:cxn modelId="{6086C9DC-D84C-4689-BD0F-4C73ED344447}" srcId="{6DC5DD12-3C64-4850-8714-FD712949CB16}" destId="{6D7CF9CB-35F7-4FE0-B78D-62ECA1706773}" srcOrd="5" destOrd="0" parTransId="{C475CF68-CA7C-4508-86B2-C74FFDDB17AA}" sibTransId="{3C772E7B-CB0D-40D4-84DF-30C4EB14D3CE}"/>
    <dgm:cxn modelId="{CD1B04FE-EDC8-4243-94C5-E4229BBCE7AA}" type="presOf" srcId="{3C4AAF38-E7AD-4674-AD27-5BB3478B073B}" destId="{E81FEF06-A1B2-42EE-A722-266BE9BC02FC}" srcOrd="0" destOrd="0" presId="urn:microsoft.com/office/officeart/2008/layout/RadialCluster"/>
    <dgm:cxn modelId="{842FCEFE-E202-467C-82A4-B181FBEACFA6}" srcId="{6DC5DD12-3C64-4850-8714-FD712949CB16}" destId="{9A3AEF24-84CA-49E5-AC3F-032CC1250093}" srcOrd="0" destOrd="0" parTransId="{1630CD97-9206-4127-92B3-EEF92D101268}" sibTransId="{2CDC8711-5DDC-4333-B7C2-34F4052A6987}"/>
    <dgm:cxn modelId="{A0FE53A4-BA13-4F00-8B1D-62AA789270A7}" type="presParOf" srcId="{A87FEF45-501F-4714-BDEB-8EF6E105F834}" destId="{73E9790B-E5B9-4039-8BA5-C877DD66975A}" srcOrd="0" destOrd="0" presId="urn:microsoft.com/office/officeart/2008/layout/RadialCluster"/>
    <dgm:cxn modelId="{85E47A69-57D8-45E3-95BE-28FD41D8CEBE}" type="presParOf" srcId="{73E9790B-E5B9-4039-8BA5-C877DD66975A}" destId="{796098D7-63CF-40B3-B1E8-5043EE9BA3D5}" srcOrd="0" destOrd="0" presId="urn:microsoft.com/office/officeart/2008/layout/RadialCluster"/>
    <dgm:cxn modelId="{B4A1399E-9F78-42D4-A9C1-4F3B84E68E12}" type="presParOf" srcId="{73E9790B-E5B9-4039-8BA5-C877DD66975A}" destId="{9D5C1FDA-3AF8-49C0-8D61-3D9FAE621AB7}" srcOrd="1" destOrd="0" presId="urn:microsoft.com/office/officeart/2008/layout/RadialCluster"/>
    <dgm:cxn modelId="{5D310AD7-D5FC-46A7-B7EC-DC1754BA67D2}" type="presParOf" srcId="{73E9790B-E5B9-4039-8BA5-C877DD66975A}" destId="{CDD8A92D-0449-4C58-BA4F-44F38E349061}" srcOrd="2" destOrd="0" presId="urn:microsoft.com/office/officeart/2008/layout/RadialCluster"/>
    <dgm:cxn modelId="{1B684F74-AF1E-40D8-843E-AB6B0728893D}" type="presParOf" srcId="{73E9790B-E5B9-4039-8BA5-C877DD66975A}" destId="{77CBF497-01C8-4E2C-B0AE-CB7E45790C9E}" srcOrd="3" destOrd="0" presId="urn:microsoft.com/office/officeart/2008/layout/RadialCluster"/>
    <dgm:cxn modelId="{2D1A4630-EDFA-4458-8D81-6ABBDC2DC2EC}" type="presParOf" srcId="{73E9790B-E5B9-4039-8BA5-C877DD66975A}" destId="{1DBC6ED0-7088-4DB2-AE92-9809F21D27D0}" srcOrd="4" destOrd="0" presId="urn:microsoft.com/office/officeart/2008/layout/RadialCluster"/>
    <dgm:cxn modelId="{F8D70F20-4365-4577-B890-8EF7DA939102}" type="presParOf" srcId="{73E9790B-E5B9-4039-8BA5-C877DD66975A}" destId="{E81FEF06-A1B2-42EE-A722-266BE9BC02FC}" srcOrd="5" destOrd="0" presId="urn:microsoft.com/office/officeart/2008/layout/RadialCluster"/>
    <dgm:cxn modelId="{FB703CEA-0D6E-4CED-80F5-B1012E24D9E2}" type="presParOf" srcId="{73E9790B-E5B9-4039-8BA5-C877DD66975A}" destId="{5CFF84E0-A260-43D4-A9E4-65C1B06123FE}" srcOrd="6" destOrd="0" presId="urn:microsoft.com/office/officeart/2008/layout/RadialCluster"/>
    <dgm:cxn modelId="{ECE43872-B42B-474D-BA57-22C52A893D78}" type="presParOf" srcId="{73E9790B-E5B9-4039-8BA5-C877DD66975A}" destId="{2489020F-F560-445F-9001-4C33036BA7CB}" srcOrd="7" destOrd="0" presId="urn:microsoft.com/office/officeart/2008/layout/RadialCluster"/>
    <dgm:cxn modelId="{FE8D0D93-6E3F-4DE6-AD9F-2F9C33670E63}" type="presParOf" srcId="{73E9790B-E5B9-4039-8BA5-C877DD66975A}" destId="{A205DEB7-141B-41DA-A479-5091533398F8}" srcOrd="8" destOrd="0" presId="urn:microsoft.com/office/officeart/2008/layout/RadialCluster"/>
    <dgm:cxn modelId="{1198E1D2-F3B6-4553-A0C9-A6F66908BE83}" type="presParOf" srcId="{73E9790B-E5B9-4039-8BA5-C877DD66975A}" destId="{556479C3-6FE2-41F0-A4BF-77E0179F3A75}" srcOrd="9" destOrd="0" presId="urn:microsoft.com/office/officeart/2008/layout/RadialCluster"/>
    <dgm:cxn modelId="{341C12F4-37EA-4037-B4B0-AC04C6DA8BED}" type="presParOf" srcId="{73E9790B-E5B9-4039-8BA5-C877DD66975A}" destId="{C006D884-BF39-431B-B14C-64D8F327C793}" srcOrd="10" destOrd="0" presId="urn:microsoft.com/office/officeart/2008/layout/RadialCluster"/>
    <dgm:cxn modelId="{79EDF202-8486-480E-8B3C-204537925741}" type="presParOf" srcId="{73E9790B-E5B9-4039-8BA5-C877DD66975A}" destId="{88C00E6E-460B-416A-A2BE-0C10D134EE6F}" srcOrd="11" destOrd="0" presId="urn:microsoft.com/office/officeart/2008/layout/RadialCluster"/>
    <dgm:cxn modelId="{18186773-E0D9-46EA-A881-CD25E9663E43}" type="presParOf" srcId="{73E9790B-E5B9-4039-8BA5-C877DD66975A}" destId="{3AEFE6D5-5226-44C3-97B1-F9FE41B4D558}" srcOrd="12" destOrd="0" presId="urn:microsoft.com/office/officeart/2008/layout/RadialCluster"/>
    <dgm:cxn modelId="{7151C907-0043-453C-95BE-EDB85FD575DD}" type="presParOf" srcId="{73E9790B-E5B9-4039-8BA5-C877DD66975A}" destId="{E4A8B9C4-DA2B-4970-A5A4-E34F25EBFF60}" srcOrd="13" destOrd="0" presId="urn:microsoft.com/office/officeart/2008/layout/RadialCluster"/>
    <dgm:cxn modelId="{7FE9315B-0A11-4A14-872D-53C45EF695B0}" type="presParOf" srcId="{73E9790B-E5B9-4039-8BA5-C877DD66975A}" destId="{05DC1DDD-51B9-4B38-97EA-9DD2EC72D55F}"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ACE0062-AB15-4B65-A734-21F0FA843CB5}"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n-GB"/>
        </a:p>
      </dgm:t>
    </dgm:pt>
    <dgm:pt modelId="{B7FE19E8-0273-463E-A533-13CBE3C95908}">
      <dgm:prSet phldrT="[Text]" custT="1"/>
      <dgm:spPr/>
      <dgm:t>
        <a:bodyPr/>
        <a:lstStyle/>
        <a:p>
          <a:r>
            <a:rPr lang="en-GB" sz="3200" dirty="0">
              <a:solidFill>
                <a:schemeClr val="bg2">
                  <a:lumMod val="25000"/>
                </a:schemeClr>
              </a:solidFill>
            </a:rPr>
            <a:t>Physical and mental resilience </a:t>
          </a:r>
        </a:p>
      </dgm:t>
    </dgm:pt>
    <dgm:pt modelId="{C1D0577E-E797-4C3F-AD80-2D6856348970}" type="parTrans" cxnId="{3CE91562-ABCE-4591-BD32-E762AB566D7A}">
      <dgm:prSet/>
      <dgm:spPr/>
      <dgm:t>
        <a:bodyPr/>
        <a:lstStyle/>
        <a:p>
          <a:endParaRPr lang="en-GB" sz="2000"/>
        </a:p>
      </dgm:t>
    </dgm:pt>
    <dgm:pt modelId="{8EE5AAF7-F90D-4CAD-975F-601E523E0E0A}" type="sibTrans" cxnId="{3CE91562-ABCE-4591-BD32-E762AB566D7A}">
      <dgm:prSet/>
      <dgm:spPr/>
      <dgm:t>
        <a:bodyPr/>
        <a:lstStyle/>
        <a:p>
          <a:endParaRPr lang="en-GB" sz="2000"/>
        </a:p>
      </dgm:t>
    </dgm:pt>
    <dgm:pt modelId="{69524581-F2BD-42F0-973E-2484ACDF09BE}">
      <dgm:prSet phldrT="[Text]" custT="1"/>
      <dgm:spPr>
        <a:solidFill>
          <a:srgbClr val="00AAE6"/>
        </a:solidFill>
      </dgm:spPr>
      <dgm:t>
        <a:bodyPr/>
        <a:lstStyle/>
        <a:p>
          <a:r>
            <a:rPr lang="en-GB" sz="3200" dirty="0">
              <a:solidFill>
                <a:schemeClr val="bg2">
                  <a:lumMod val="25000"/>
                </a:schemeClr>
              </a:solidFill>
            </a:rPr>
            <a:t>Social intelligence </a:t>
          </a:r>
        </a:p>
      </dgm:t>
    </dgm:pt>
    <dgm:pt modelId="{9D083F76-C5A2-43D9-9026-04D68DBA0A97}" type="parTrans" cxnId="{8631B33D-1E58-467B-955D-6DEDDCFB019C}">
      <dgm:prSet/>
      <dgm:spPr/>
      <dgm:t>
        <a:bodyPr/>
        <a:lstStyle/>
        <a:p>
          <a:endParaRPr lang="en-GB" sz="2000"/>
        </a:p>
      </dgm:t>
    </dgm:pt>
    <dgm:pt modelId="{72E5BBD7-89AD-4DEE-9AA6-2CB16FF12508}" type="sibTrans" cxnId="{8631B33D-1E58-467B-955D-6DEDDCFB019C}">
      <dgm:prSet/>
      <dgm:spPr/>
      <dgm:t>
        <a:bodyPr/>
        <a:lstStyle/>
        <a:p>
          <a:endParaRPr lang="en-GB" sz="2000"/>
        </a:p>
      </dgm:t>
    </dgm:pt>
    <dgm:pt modelId="{922CF8F6-C189-4EDD-B995-F4241FF83E81}">
      <dgm:prSet phldrT="[Text]" custT="1"/>
      <dgm:spPr>
        <a:solidFill>
          <a:srgbClr val="FF3399"/>
        </a:solidFill>
      </dgm:spPr>
      <dgm:t>
        <a:bodyPr/>
        <a:lstStyle/>
        <a:p>
          <a:r>
            <a:rPr lang="en-GB" sz="3200" dirty="0">
              <a:solidFill>
                <a:schemeClr val="bg2">
                  <a:lumMod val="25000"/>
                </a:schemeClr>
              </a:solidFill>
            </a:rPr>
            <a:t>Cognitive flexibility and intellect. </a:t>
          </a:r>
        </a:p>
      </dgm:t>
    </dgm:pt>
    <dgm:pt modelId="{EE1E0E80-04FE-40F8-B802-598FE05380A0}" type="parTrans" cxnId="{86BEEE81-D67A-4455-A330-6F0E4975056C}">
      <dgm:prSet/>
      <dgm:spPr/>
      <dgm:t>
        <a:bodyPr/>
        <a:lstStyle/>
        <a:p>
          <a:endParaRPr lang="en-GB" sz="2000"/>
        </a:p>
      </dgm:t>
    </dgm:pt>
    <dgm:pt modelId="{77B95F31-7AF6-4BE0-8076-FADC7F8FCACE}" type="sibTrans" cxnId="{86BEEE81-D67A-4455-A330-6F0E4975056C}">
      <dgm:prSet/>
      <dgm:spPr/>
      <dgm:t>
        <a:bodyPr/>
        <a:lstStyle/>
        <a:p>
          <a:endParaRPr lang="en-GB" sz="2000"/>
        </a:p>
      </dgm:t>
    </dgm:pt>
    <dgm:pt modelId="{1B4AC28F-1BF7-40D4-870A-CD27EE1E206D}" type="pres">
      <dgm:prSet presAssocID="{1ACE0062-AB15-4B65-A734-21F0FA843CB5}" presName="linear" presStyleCnt="0">
        <dgm:presLayoutVars>
          <dgm:dir/>
          <dgm:animLvl val="lvl"/>
          <dgm:resizeHandles val="exact"/>
        </dgm:presLayoutVars>
      </dgm:prSet>
      <dgm:spPr/>
    </dgm:pt>
    <dgm:pt modelId="{D15CBF40-B92B-43A5-B0E6-5FC9352B7DD0}" type="pres">
      <dgm:prSet presAssocID="{B7FE19E8-0273-463E-A533-13CBE3C95908}" presName="parentLin" presStyleCnt="0"/>
      <dgm:spPr/>
    </dgm:pt>
    <dgm:pt modelId="{88315605-DFF7-4808-B296-1253995D2419}" type="pres">
      <dgm:prSet presAssocID="{B7FE19E8-0273-463E-A533-13CBE3C95908}" presName="parentLeftMargin" presStyleLbl="node1" presStyleIdx="0" presStyleCnt="3"/>
      <dgm:spPr/>
    </dgm:pt>
    <dgm:pt modelId="{779856E3-5460-417A-A977-FF2E77FB2D68}" type="pres">
      <dgm:prSet presAssocID="{B7FE19E8-0273-463E-A533-13CBE3C95908}" presName="parentText" presStyleLbl="node1" presStyleIdx="0" presStyleCnt="3" custScaleX="111727">
        <dgm:presLayoutVars>
          <dgm:chMax val="0"/>
          <dgm:bulletEnabled val="1"/>
        </dgm:presLayoutVars>
      </dgm:prSet>
      <dgm:spPr/>
    </dgm:pt>
    <dgm:pt modelId="{B310F9E2-D45B-4511-BD43-350373629EEF}" type="pres">
      <dgm:prSet presAssocID="{B7FE19E8-0273-463E-A533-13CBE3C95908}" presName="negativeSpace" presStyleCnt="0"/>
      <dgm:spPr/>
    </dgm:pt>
    <dgm:pt modelId="{1A3AE645-E3C5-4B14-83A7-6EA384829092}" type="pres">
      <dgm:prSet presAssocID="{B7FE19E8-0273-463E-A533-13CBE3C95908}" presName="childText" presStyleLbl="conFgAcc1" presStyleIdx="0" presStyleCnt="3">
        <dgm:presLayoutVars>
          <dgm:bulletEnabled val="1"/>
        </dgm:presLayoutVars>
      </dgm:prSet>
      <dgm:spPr>
        <a:solidFill>
          <a:srgbClr val="FFFF00">
            <a:alpha val="90000"/>
          </a:srgbClr>
        </a:solidFill>
      </dgm:spPr>
    </dgm:pt>
    <dgm:pt modelId="{68729B1E-8215-4108-82A7-DA6DEFF84DDF}" type="pres">
      <dgm:prSet presAssocID="{8EE5AAF7-F90D-4CAD-975F-601E523E0E0A}" presName="spaceBetweenRectangles" presStyleCnt="0"/>
      <dgm:spPr/>
    </dgm:pt>
    <dgm:pt modelId="{E00232CD-101A-4A3D-9031-91913D0E141E}" type="pres">
      <dgm:prSet presAssocID="{69524581-F2BD-42F0-973E-2484ACDF09BE}" presName="parentLin" presStyleCnt="0"/>
      <dgm:spPr/>
    </dgm:pt>
    <dgm:pt modelId="{8DD79691-5A21-4DC6-B2DC-A541D9A86C9F}" type="pres">
      <dgm:prSet presAssocID="{69524581-F2BD-42F0-973E-2484ACDF09BE}" presName="parentLeftMargin" presStyleLbl="node1" presStyleIdx="0" presStyleCnt="3"/>
      <dgm:spPr/>
    </dgm:pt>
    <dgm:pt modelId="{23D204C5-6B9D-443E-BFD6-64930D0A5796}" type="pres">
      <dgm:prSet presAssocID="{69524581-F2BD-42F0-973E-2484ACDF09BE}" presName="parentText" presStyleLbl="node1" presStyleIdx="1" presStyleCnt="3" custScaleX="110288">
        <dgm:presLayoutVars>
          <dgm:chMax val="0"/>
          <dgm:bulletEnabled val="1"/>
        </dgm:presLayoutVars>
      </dgm:prSet>
      <dgm:spPr/>
    </dgm:pt>
    <dgm:pt modelId="{38E9F59A-02F0-49E7-A770-EFFCDA7D371E}" type="pres">
      <dgm:prSet presAssocID="{69524581-F2BD-42F0-973E-2484ACDF09BE}" presName="negativeSpace" presStyleCnt="0"/>
      <dgm:spPr/>
    </dgm:pt>
    <dgm:pt modelId="{265DF5DB-49ED-482F-9506-E19E235BC254}" type="pres">
      <dgm:prSet presAssocID="{69524581-F2BD-42F0-973E-2484ACDF09BE}" presName="childText" presStyleLbl="conFgAcc1" presStyleIdx="1" presStyleCnt="3">
        <dgm:presLayoutVars>
          <dgm:bulletEnabled val="1"/>
        </dgm:presLayoutVars>
      </dgm:prSet>
      <dgm:spPr>
        <a:solidFill>
          <a:srgbClr val="FFFF00">
            <a:alpha val="90000"/>
          </a:srgbClr>
        </a:solidFill>
      </dgm:spPr>
    </dgm:pt>
    <dgm:pt modelId="{26E03AC2-D292-4174-B25F-B59E919A8244}" type="pres">
      <dgm:prSet presAssocID="{72E5BBD7-89AD-4DEE-9AA6-2CB16FF12508}" presName="spaceBetweenRectangles" presStyleCnt="0"/>
      <dgm:spPr/>
    </dgm:pt>
    <dgm:pt modelId="{BE66D2CA-8527-4A25-8FFA-87F0AB6DFE36}" type="pres">
      <dgm:prSet presAssocID="{922CF8F6-C189-4EDD-B995-F4241FF83E81}" presName="parentLin" presStyleCnt="0"/>
      <dgm:spPr/>
    </dgm:pt>
    <dgm:pt modelId="{AF469165-A0E4-4335-AB35-ED9DBC186F2F}" type="pres">
      <dgm:prSet presAssocID="{922CF8F6-C189-4EDD-B995-F4241FF83E81}" presName="parentLeftMargin" presStyleLbl="node1" presStyleIdx="1" presStyleCnt="3"/>
      <dgm:spPr/>
    </dgm:pt>
    <dgm:pt modelId="{E909E723-05E1-4844-A71E-4B21335ADAED}" type="pres">
      <dgm:prSet presAssocID="{922CF8F6-C189-4EDD-B995-F4241FF83E81}" presName="parentText" presStyleLbl="node1" presStyleIdx="2" presStyleCnt="3" custScaleX="111035">
        <dgm:presLayoutVars>
          <dgm:chMax val="0"/>
          <dgm:bulletEnabled val="1"/>
        </dgm:presLayoutVars>
      </dgm:prSet>
      <dgm:spPr/>
    </dgm:pt>
    <dgm:pt modelId="{383E1EC6-B11E-415E-AA5E-60ADFC94153D}" type="pres">
      <dgm:prSet presAssocID="{922CF8F6-C189-4EDD-B995-F4241FF83E81}" presName="negativeSpace" presStyleCnt="0"/>
      <dgm:spPr/>
    </dgm:pt>
    <dgm:pt modelId="{65CC6203-094C-4634-B828-4B3FB1BE3D42}" type="pres">
      <dgm:prSet presAssocID="{922CF8F6-C189-4EDD-B995-F4241FF83E81}" presName="childText" presStyleLbl="conFgAcc1" presStyleIdx="2" presStyleCnt="3">
        <dgm:presLayoutVars>
          <dgm:bulletEnabled val="1"/>
        </dgm:presLayoutVars>
      </dgm:prSet>
      <dgm:spPr>
        <a:solidFill>
          <a:srgbClr val="FFFF00">
            <a:alpha val="90000"/>
          </a:srgbClr>
        </a:solidFill>
      </dgm:spPr>
    </dgm:pt>
  </dgm:ptLst>
  <dgm:cxnLst>
    <dgm:cxn modelId="{B81F180C-7D12-4F70-BF44-7883491E0559}" type="presOf" srcId="{B7FE19E8-0273-463E-A533-13CBE3C95908}" destId="{779856E3-5460-417A-A977-FF2E77FB2D68}" srcOrd="1" destOrd="0" presId="urn:microsoft.com/office/officeart/2005/8/layout/list1"/>
    <dgm:cxn modelId="{AE79980F-1AEA-43E7-8073-7A09C0A76CEC}" type="presOf" srcId="{1ACE0062-AB15-4B65-A734-21F0FA843CB5}" destId="{1B4AC28F-1BF7-40D4-870A-CD27EE1E206D}" srcOrd="0" destOrd="0" presId="urn:microsoft.com/office/officeart/2005/8/layout/list1"/>
    <dgm:cxn modelId="{A1307B13-DBB0-42A6-8743-53C5A8AFFA42}" type="presOf" srcId="{922CF8F6-C189-4EDD-B995-F4241FF83E81}" destId="{AF469165-A0E4-4335-AB35-ED9DBC186F2F}" srcOrd="0" destOrd="0" presId="urn:microsoft.com/office/officeart/2005/8/layout/list1"/>
    <dgm:cxn modelId="{E5A4DC32-9830-4C74-B58A-951782085E2A}" type="presOf" srcId="{69524581-F2BD-42F0-973E-2484ACDF09BE}" destId="{8DD79691-5A21-4DC6-B2DC-A541D9A86C9F}" srcOrd="0" destOrd="0" presId="urn:microsoft.com/office/officeart/2005/8/layout/list1"/>
    <dgm:cxn modelId="{8B542536-CD46-430C-8D13-E9339ECB4E0A}" type="presOf" srcId="{922CF8F6-C189-4EDD-B995-F4241FF83E81}" destId="{E909E723-05E1-4844-A71E-4B21335ADAED}" srcOrd="1" destOrd="0" presId="urn:microsoft.com/office/officeart/2005/8/layout/list1"/>
    <dgm:cxn modelId="{8631B33D-1E58-467B-955D-6DEDDCFB019C}" srcId="{1ACE0062-AB15-4B65-A734-21F0FA843CB5}" destId="{69524581-F2BD-42F0-973E-2484ACDF09BE}" srcOrd="1" destOrd="0" parTransId="{9D083F76-C5A2-43D9-9026-04D68DBA0A97}" sibTransId="{72E5BBD7-89AD-4DEE-9AA6-2CB16FF12508}"/>
    <dgm:cxn modelId="{6B34405B-9E7C-42BB-BCD9-234004C5ACD5}" type="presOf" srcId="{B7FE19E8-0273-463E-A533-13CBE3C95908}" destId="{88315605-DFF7-4808-B296-1253995D2419}" srcOrd="0" destOrd="0" presId="urn:microsoft.com/office/officeart/2005/8/layout/list1"/>
    <dgm:cxn modelId="{3CE91562-ABCE-4591-BD32-E762AB566D7A}" srcId="{1ACE0062-AB15-4B65-A734-21F0FA843CB5}" destId="{B7FE19E8-0273-463E-A533-13CBE3C95908}" srcOrd="0" destOrd="0" parTransId="{C1D0577E-E797-4C3F-AD80-2D6856348970}" sibTransId="{8EE5AAF7-F90D-4CAD-975F-601E523E0E0A}"/>
    <dgm:cxn modelId="{86BEEE81-D67A-4455-A330-6F0E4975056C}" srcId="{1ACE0062-AB15-4B65-A734-21F0FA843CB5}" destId="{922CF8F6-C189-4EDD-B995-F4241FF83E81}" srcOrd="2" destOrd="0" parTransId="{EE1E0E80-04FE-40F8-B802-598FE05380A0}" sibTransId="{77B95F31-7AF6-4BE0-8076-FADC7F8FCACE}"/>
    <dgm:cxn modelId="{5D6026EC-7C64-4AD7-8DC2-DE638E506AFB}" type="presOf" srcId="{69524581-F2BD-42F0-973E-2484ACDF09BE}" destId="{23D204C5-6B9D-443E-BFD6-64930D0A5796}" srcOrd="1" destOrd="0" presId="urn:microsoft.com/office/officeart/2005/8/layout/list1"/>
    <dgm:cxn modelId="{50853F02-B1AA-421E-9B6F-41DE0835C525}" type="presParOf" srcId="{1B4AC28F-1BF7-40D4-870A-CD27EE1E206D}" destId="{D15CBF40-B92B-43A5-B0E6-5FC9352B7DD0}" srcOrd="0" destOrd="0" presId="urn:microsoft.com/office/officeart/2005/8/layout/list1"/>
    <dgm:cxn modelId="{10922E4C-B08D-46F5-8BF4-A5EF5798AC11}" type="presParOf" srcId="{D15CBF40-B92B-43A5-B0E6-5FC9352B7DD0}" destId="{88315605-DFF7-4808-B296-1253995D2419}" srcOrd="0" destOrd="0" presId="urn:microsoft.com/office/officeart/2005/8/layout/list1"/>
    <dgm:cxn modelId="{C9E900F9-8D4D-48CE-BC0F-1517330B8F88}" type="presParOf" srcId="{D15CBF40-B92B-43A5-B0E6-5FC9352B7DD0}" destId="{779856E3-5460-417A-A977-FF2E77FB2D68}" srcOrd="1" destOrd="0" presId="urn:microsoft.com/office/officeart/2005/8/layout/list1"/>
    <dgm:cxn modelId="{4607E5B9-9E55-4CCE-9E1D-0CAC7010A599}" type="presParOf" srcId="{1B4AC28F-1BF7-40D4-870A-CD27EE1E206D}" destId="{B310F9E2-D45B-4511-BD43-350373629EEF}" srcOrd="1" destOrd="0" presId="urn:microsoft.com/office/officeart/2005/8/layout/list1"/>
    <dgm:cxn modelId="{DE6E8ECF-EFC5-4265-B4AC-E6B52162E01A}" type="presParOf" srcId="{1B4AC28F-1BF7-40D4-870A-CD27EE1E206D}" destId="{1A3AE645-E3C5-4B14-83A7-6EA384829092}" srcOrd="2" destOrd="0" presId="urn:microsoft.com/office/officeart/2005/8/layout/list1"/>
    <dgm:cxn modelId="{93FE8897-0F12-44D5-8126-C458C3F069DC}" type="presParOf" srcId="{1B4AC28F-1BF7-40D4-870A-CD27EE1E206D}" destId="{68729B1E-8215-4108-82A7-DA6DEFF84DDF}" srcOrd="3" destOrd="0" presId="urn:microsoft.com/office/officeart/2005/8/layout/list1"/>
    <dgm:cxn modelId="{A696C41C-B7FB-4091-A5F0-3995D45491FE}" type="presParOf" srcId="{1B4AC28F-1BF7-40D4-870A-CD27EE1E206D}" destId="{E00232CD-101A-4A3D-9031-91913D0E141E}" srcOrd="4" destOrd="0" presId="urn:microsoft.com/office/officeart/2005/8/layout/list1"/>
    <dgm:cxn modelId="{E5E3C6FC-3523-43DF-B1C7-83C41F3C2633}" type="presParOf" srcId="{E00232CD-101A-4A3D-9031-91913D0E141E}" destId="{8DD79691-5A21-4DC6-B2DC-A541D9A86C9F}" srcOrd="0" destOrd="0" presId="urn:microsoft.com/office/officeart/2005/8/layout/list1"/>
    <dgm:cxn modelId="{322834F8-C157-47C9-A9DF-0985F09A1F1E}" type="presParOf" srcId="{E00232CD-101A-4A3D-9031-91913D0E141E}" destId="{23D204C5-6B9D-443E-BFD6-64930D0A5796}" srcOrd="1" destOrd="0" presId="urn:microsoft.com/office/officeart/2005/8/layout/list1"/>
    <dgm:cxn modelId="{8797DE2B-0B60-487B-8DE0-EBABD4B9FB81}" type="presParOf" srcId="{1B4AC28F-1BF7-40D4-870A-CD27EE1E206D}" destId="{38E9F59A-02F0-49E7-A770-EFFCDA7D371E}" srcOrd="5" destOrd="0" presId="urn:microsoft.com/office/officeart/2005/8/layout/list1"/>
    <dgm:cxn modelId="{7351EF77-E805-425B-AA85-C984F84D97B7}" type="presParOf" srcId="{1B4AC28F-1BF7-40D4-870A-CD27EE1E206D}" destId="{265DF5DB-49ED-482F-9506-E19E235BC254}" srcOrd="6" destOrd="0" presId="urn:microsoft.com/office/officeart/2005/8/layout/list1"/>
    <dgm:cxn modelId="{1B8E5E78-6CB8-4325-89C8-B61CD580D9BF}" type="presParOf" srcId="{1B4AC28F-1BF7-40D4-870A-CD27EE1E206D}" destId="{26E03AC2-D292-4174-B25F-B59E919A8244}" srcOrd="7" destOrd="0" presId="urn:microsoft.com/office/officeart/2005/8/layout/list1"/>
    <dgm:cxn modelId="{B422C0E0-6F88-4942-ACC4-610EDCC6A262}" type="presParOf" srcId="{1B4AC28F-1BF7-40D4-870A-CD27EE1E206D}" destId="{BE66D2CA-8527-4A25-8FFA-87F0AB6DFE36}" srcOrd="8" destOrd="0" presId="urn:microsoft.com/office/officeart/2005/8/layout/list1"/>
    <dgm:cxn modelId="{FB93E46D-4BDC-4A4C-8A94-36BBC1F3DCD2}" type="presParOf" srcId="{BE66D2CA-8527-4A25-8FFA-87F0AB6DFE36}" destId="{AF469165-A0E4-4335-AB35-ED9DBC186F2F}" srcOrd="0" destOrd="0" presId="urn:microsoft.com/office/officeart/2005/8/layout/list1"/>
    <dgm:cxn modelId="{104320D8-24B7-42F3-8729-87B4443555BC}" type="presParOf" srcId="{BE66D2CA-8527-4A25-8FFA-87F0AB6DFE36}" destId="{E909E723-05E1-4844-A71E-4B21335ADAED}" srcOrd="1" destOrd="0" presId="urn:microsoft.com/office/officeart/2005/8/layout/list1"/>
    <dgm:cxn modelId="{5A7A349A-DC47-42D4-B2E0-37B8AF76B345}" type="presParOf" srcId="{1B4AC28F-1BF7-40D4-870A-CD27EE1E206D}" destId="{383E1EC6-B11E-415E-AA5E-60ADFC94153D}" srcOrd="9" destOrd="0" presId="urn:microsoft.com/office/officeart/2005/8/layout/list1"/>
    <dgm:cxn modelId="{2DE77D51-B654-4AD5-AEF9-F04B00517298}" type="presParOf" srcId="{1B4AC28F-1BF7-40D4-870A-CD27EE1E206D}" destId="{65CC6203-094C-4634-B828-4B3FB1BE3D4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CE0062-AB15-4B65-A734-21F0FA843CB5}"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GB"/>
        </a:p>
      </dgm:t>
    </dgm:pt>
    <dgm:pt modelId="{B7FE19E8-0273-463E-A533-13CBE3C95908}">
      <dgm:prSet phldrT="[Text]" custT="1"/>
      <dgm:spPr>
        <a:solidFill>
          <a:srgbClr val="F2B800"/>
        </a:solidFill>
      </dgm:spPr>
      <dgm:t>
        <a:bodyPr/>
        <a:lstStyle/>
        <a:p>
          <a:r>
            <a:rPr lang="en-GB" sz="4400" dirty="0">
              <a:solidFill>
                <a:schemeClr val="bg2">
                  <a:lumMod val="25000"/>
                </a:schemeClr>
              </a:solidFill>
            </a:rPr>
            <a:t>Develops autonomy </a:t>
          </a:r>
        </a:p>
      </dgm:t>
    </dgm:pt>
    <dgm:pt modelId="{C1D0577E-E797-4C3F-AD80-2D6856348970}" type="parTrans" cxnId="{3CE91562-ABCE-4591-BD32-E762AB566D7A}">
      <dgm:prSet/>
      <dgm:spPr/>
      <dgm:t>
        <a:bodyPr/>
        <a:lstStyle/>
        <a:p>
          <a:endParaRPr lang="en-GB" sz="2000"/>
        </a:p>
      </dgm:t>
    </dgm:pt>
    <dgm:pt modelId="{8EE5AAF7-F90D-4CAD-975F-601E523E0E0A}" type="sibTrans" cxnId="{3CE91562-ABCE-4591-BD32-E762AB566D7A}">
      <dgm:prSet/>
      <dgm:spPr/>
      <dgm:t>
        <a:bodyPr/>
        <a:lstStyle/>
        <a:p>
          <a:endParaRPr lang="en-GB" sz="2000"/>
        </a:p>
      </dgm:t>
    </dgm:pt>
    <dgm:pt modelId="{922CF8F6-C189-4EDD-B995-F4241FF83E81}">
      <dgm:prSet phldrT="[Text]" custT="1"/>
      <dgm:spPr>
        <a:solidFill>
          <a:srgbClr val="FF3399"/>
        </a:solidFill>
      </dgm:spPr>
      <dgm:t>
        <a:bodyPr/>
        <a:lstStyle/>
        <a:p>
          <a:r>
            <a:rPr lang="en-GB" sz="4400" dirty="0">
              <a:solidFill>
                <a:schemeClr val="bg2">
                  <a:lumMod val="25000"/>
                </a:schemeClr>
              </a:solidFill>
            </a:rPr>
            <a:t>Co-construction</a:t>
          </a:r>
        </a:p>
      </dgm:t>
    </dgm:pt>
    <dgm:pt modelId="{EE1E0E80-04FE-40F8-B802-598FE05380A0}" type="parTrans" cxnId="{86BEEE81-D67A-4455-A330-6F0E4975056C}">
      <dgm:prSet/>
      <dgm:spPr/>
      <dgm:t>
        <a:bodyPr/>
        <a:lstStyle/>
        <a:p>
          <a:endParaRPr lang="en-GB" sz="2000"/>
        </a:p>
      </dgm:t>
    </dgm:pt>
    <dgm:pt modelId="{77B95F31-7AF6-4BE0-8076-FADC7F8FCACE}" type="sibTrans" cxnId="{86BEEE81-D67A-4455-A330-6F0E4975056C}">
      <dgm:prSet/>
      <dgm:spPr/>
      <dgm:t>
        <a:bodyPr/>
        <a:lstStyle/>
        <a:p>
          <a:endParaRPr lang="en-GB" sz="2000"/>
        </a:p>
      </dgm:t>
    </dgm:pt>
    <dgm:pt modelId="{2CD5B3E0-F601-49CC-949F-0152DD8FCA79}">
      <dgm:prSet custT="1"/>
      <dgm:spPr/>
      <dgm:t>
        <a:bodyPr/>
        <a:lstStyle/>
        <a:p>
          <a:r>
            <a:rPr lang="en-GB" sz="2400" dirty="0">
              <a:solidFill>
                <a:schemeClr val="bg1"/>
              </a:solidFill>
            </a:rPr>
            <a:t>Students are in control of their own learning</a:t>
          </a:r>
        </a:p>
      </dgm:t>
    </dgm:pt>
    <dgm:pt modelId="{57C68FBA-591C-4E4C-AFD1-7BE43CDC2D57}" type="parTrans" cxnId="{1DC1F644-F47A-4123-976A-F39FB584E3C9}">
      <dgm:prSet/>
      <dgm:spPr/>
      <dgm:t>
        <a:bodyPr/>
        <a:lstStyle/>
        <a:p>
          <a:endParaRPr lang="en-GB"/>
        </a:p>
      </dgm:t>
    </dgm:pt>
    <dgm:pt modelId="{3905C0B1-CA4B-483B-9767-1B70EE49CD3D}" type="sibTrans" cxnId="{1DC1F644-F47A-4123-976A-F39FB584E3C9}">
      <dgm:prSet/>
      <dgm:spPr/>
      <dgm:t>
        <a:bodyPr/>
        <a:lstStyle/>
        <a:p>
          <a:endParaRPr lang="en-GB"/>
        </a:p>
      </dgm:t>
    </dgm:pt>
    <dgm:pt modelId="{3DDB2D57-DF4A-4401-9821-3E69F26B4264}">
      <dgm:prSet custT="1"/>
      <dgm:spPr/>
      <dgm:t>
        <a:bodyPr/>
        <a:lstStyle/>
        <a:p>
          <a:r>
            <a:rPr lang="en-GB" sz="2400" dirty="0">
              <a:solidFill>
                <a:schemeClr val="bg1"/>
              </a:solidFill>
            </a:rPr>
            <a:t>Students are involved in creating knowledge and ideas, rather than being told them. </a:t>
          </a:r>
        </a:p>
      </dgm:t>
    </dgm:pt>
    <dgm:pt modelId="{EAC7ED7C-C0CA-467D-9309-7125BC29B3CF}" type="parTrans" cxnId="{D01F59A7-51CA-4FDF-8787-FD4E67490104}">
      <dgm:prSet/>
      <dgm:spPr/>
      <dgm:t>
        <a:bodyPr/>
        <a:lstStyle/>
        <a:p>
          <a:endParaRPr lang="en-GB"/>
        </a:p>
      </dgm:t>
    </dgm:pt>
    <dgm:pt modelId="{4747AFC1-E169-4DC3-873F-D8B5D98B881A}" type="sibTrans" cxnId="{D01F59A7-51CA-4FDF-8787-FD4E67490104}">
      <dgm:prSet/>
      <dgm:spPr/>
      <dgm:t>
        <a:bodyPr/>
        <a:lstStyle/>
        <a:p>
          <a:endParaRPr lang="en-GB"/>
        </a:p>
      </dgm:t>
    </dgm:pt>
    <dgm:pt modelId="{BC596348-8511-4583-8914-E29674019629}">
      <dgm:prSet/>
      <dgm:spPr>
        <a:solidFill>
          <a:srgbClr val="00B050"/>
        </a:solidFill>
      </dgm:spPr>
      <dgm:t>
        <a:bodyPr/>
        <a:lstStyle/>
        <a:p>
          <a:r>
            <a:rPr lang="en-GB" dirty="0">
              <a:solidFill>
                <a:schemeClr val="bg2">
                  <a:lumMod val="25000"/>
                </a:schemeClr>
              </a:solidFill>
            </a:rPr>
            <a:t>Develops higher order thinking</a:t>
          </a:r>
        </a:p>
      </dgm:t>
    </dgm:pt>
    <dgm:pt modelId="{F742AFA4-38FD-4DF4-83EF-199CF7B7C496}" type="parTrans" cxnId="{6E88AAB8-FFD5-48B8-A5D7-776E87F92288}">
      <dgm:prSet/>
      <dgm:spPr/>
      <dgm:t>
        <a:bodyPr/>
        <a:lstStyle/>
        <a:p>
          <a:endParaRPr lang="en-GB"/>
        </a:p>
      </dgm:t>
    </dgm:pt>
    <dgm:pt modelId="{821EFC84-DC17-4022-BE79-4D1B85DC04A3}" type="sibTrans" cxnId="{6E88AAB8-FFD5-48B8-A5D7-776E87F92288}">
      <dgm:prSet/>
      <dgm:spPr/>
      <dgm:t>
        <a:bodyPr/>
        <a:lstStyle/>
        <a:p>
          <a:endParaRPr lang="en-GB"/>
        </a:p>
      </dgm:t>
    </dgm:pt>
    <dgm:pt modelId="{9E4B0816-557E-4872-8A28-2AA594567625}">
      <dgm:prSet custT="1"/>
      <dgm:spPr/>
      <dgm:t>
        <a:bodyPr/>
        <a:lstStyle/>
        <a:p>
          <a:r>
            <a:rPr lang="en-GB" sz="2400" dirty="0">
              <a:solidFill>
                <a:schemeClr val="bg1"/>
              </a:solidFill>
            </a:rPr>
            <a:t>Students have to critically engage with and apply knowledge</a:t>
          </a:r>
        </a:p>
      </dgm:t>
    </dgm:pt>
    <dgm:pt modelId="{5FC65A37-CFC7-4F90-95D0-97EFDD5EAFFE}" type="parTrans" cxnId="{C8AD1D78-6E7A-421B-86F0-947A6BFAFF65}">
      <dgm:prSet/>
      <dgm:spPr/>
      <dgm:t>
        <a:bodyPr/>
        <a:lstStyle/>
        <a:p>
          <a:endParaRPr lang="en-GB"/>
        </a:p>
      </dgm:t>
    </dgm:pt>
    <dgm:pt modelId="{57C9050E-E1D4-48C6-AC67-B4AF0608CDE3}" type="sibTrans" cxnId="{C8AD1D78-6E7A-421B-86F0-947A6BFAFF65}">
      <dgm:prSet/>
      <dgm:spPr/>
      <dgm:t>
        <a:bodyPr/>
        <a:lstStyle/>
        <a:p>
          <a:endParaRPr lang="en-GB"/>
        </a:p>
      </dgm:t>
    </dgm:pt>
    <dgm:pt modelId="{4351FAF8-F97E-444F-95CE-C06754B5B20D}" type="pres">
      <dgm:prSet presAssocID="{1ACE0062-AB15-4B65-A734-21F0FA843CB5}" presName="linear" presStyleCnt="0">
        <dgm:presLayoutVars>
          <dgm:animLvl val="lvl"/>
          <dgm:resizeHandles val="exact"/>
        </dgm:presLayoutVars>
      </dgm:prSet>
      <dgm:spPr/>
    </dgm:pt>
    <dgm:pt modelId="{2E43E0C6-F209-4245-A577-137122D63317}" type="pres">
      <dgm:prSet presAssocID="{B7FE19E8-0273-463E-A533-13CBE3C95908}" presName="parentText" presStyleLbl="node1" presStyleIdx="0" presStyleCnt="3">
        <dgm:presLayoutVars>
          <dgm:chMax val="0"/>
          <dgm:bulletEnabled val="1"/>
        </dgm:presLayoutVars>
      </dgm:prSet>
      <dgm:spPr/>
    </dgm:pt>
    <dgm:pt modelId="{436AAD0D-7484-46E4-A861-823DD9EB6B31}" type="pres">
      <dgm:prSet presAssocID="{B7FE19E8-0273-463E-A533-13CBE3C95908}" presName="childText" presStyleLbl="revTx" presStyleIdx="0" presStyleCnt="3">
        <dgm:presLayoutVars>
          <dgm:bulletEnabled val="1"/>
        </dgm:presLayoutVars>
      </dgm:prSet>
      <dgm:spPr/>
    </dgm:pt>
    <dgm:pt modelId="{794C46D2-56E5-4999-A1DC-39B887263192}" type="pres">
      <dgm:prSet presAssocID="{922CF8F6-C189-4EDD-B995-F4241FF83E81}" presName="parentText" presStyleLbl="node1" presStyleIdx="1" presStyleCnt="3">
        <dgm:presLayoutVars>
          <dgm:chMax val="0"/>
          <dgm:bulletEnabled val="1"/>
        </dgm:presLayoutVars>
      </dgm:prSet>
      <dgm:spPr/>
    </dgm:pt>
    <dgm:pt modelId="{14CDCF81-DEDD-4264-8227-5691510F6DD2}" type="pres">
      <dgm:prSet presAssocID="{922CF8F6-C189-4EDD-B995-F4241FF83E81}" presName="childText" presStyleLbl="revTx" presStyleIdx="1" presStyleCnt="3">
        <dgm:presLayoutVars>
          <dgm:bulletEnabled val="1"/>
        </dgm:presLayoutVars>
      </dgm:prSet>
      <dgm:spPr/>
    </dgm:pt>
    <dgm:pt modelId="{F4DE83EC-841D-44C6-A297-DCC06DD032BD}" type="pres">
      <dgm:prSet presAssocID="{BC596348-8511-4583-8914-E29674019629}" presName="parentText" presStyleLbl="node1" presStyleIdx="2" presStyleCnt="3">
        <dgm:presLayoutVars>
          <dgm:chMax val="0"/>
          <dgm:bulletEnabled val="1"/>
        </dgm:presLayoutVars>
      </dgm:prSet>
      <dgm:spPr/>
    </dgm:pt>
    <dgm:pt modelId="{293C8999-44F9-4187-8C3D-C3B439ACDC72}" type="pres">
      <dgm:prSet presAssocID="{BC596348-8511-4583-8914-E29674019629}" presName="childText" presStyleLbl="revTx" presStyleIdx="2" presStyleCnt="3">
        <dgm:presLayoutVars>
          <dgm:bulletEnabled val="1"/>
        </dgm:presLayoutVars>
      </dgm:prSet>
      <dgm:spPr/>
    </dgm:pt>
  </dgm:ptLst>
  <dgm:cxnLst>
    <dgm:cxn modelId="{B7893431-C900-43BB-998C-4CD2E28A25D5}" type="presOf" srcId="{2CD5B3E0-F601-49CC-949F-0152DD8FCA79}" destId="{436AAD0D-7484-46E4-A861-823DD9EB6B31}" srcOrd="0" destOrd="0" presId="urn:microsoft.com/office/officeart/2005/8/layout/vList2"/>
    <dgm:cxn modelId="{FF968743-EA65-46A1-B89C-40877E3C94B4}" type="presOf" srcId="{922CF8F6-C189-4EDD-B995-F4241FF83E81}" destId="{794C46D2-56E5-4999-A1DC-39B887263192}" srcOrd="0" destOrd="0" presId="urn:microsoft.com/office/officeart/2005/8/layout/vList2"/>
    <dgm:cxn modelId="{1DC1F644-F47A-4123-976A-F39FB584E3C9}" srcId="{B7FE19E8-0273-463E-A533-13CBE3C95908}" destId="{2CD5B3E0-F601-49CC-949F-0152DD8FCA79}" srcOrd="0" destOrd="0" parTransId="{57C68FBA-591C-4E4C-AFD1-7BE43CDC2D57}" sibTransId="{3905C0B1-CA4B-483B-9767-1B70EE49CD3D}"/>
    <dgm:cxn modelId="{3CE91562-ABCE-4591-BD32-E762AB566D7A}" srcId="{1ACE0062-AB15-4B65-A734-21F0FA843CB5}" destId="{B7FE19E8-0273-463E-A533-13CBE3C95908}" srcOrd="0" destOrd="0" parTransId="{C1D0577E-E797-4C3F-AD80-2D6856348970}" sibTransId="{8EE5AAF7-F90D-4CAD-975F-601E523E0E0A}"/>
    <dgm:cxn modelId="{3F6BC970-013F-47B1-AE85-FA9D4ED7D6DD}" type="presOf" srcId="{1ACE0062-AB15-4B65-A734-21F0FA843CB5}" destId="{4351FAF8-F97E-444F-95CE-C06754B5B20D}" srcOrd="0" destOrd="0" presId="urn:microsoft.com/office/officeart/2005/8/layout/vList2"/>
    <dgm:cxn modelId="{C8AD1D78-6E7A-421B-86F0-947A6BFAFF65}" srcId="{BC596348-8511-4583-8914-E29674019629}" destId="{9E4B0816-557E-4872-8A28-2AA594567625}" srcOrd="0" destOrd="0" parTransId="{5FC65A37-CFC7-4F90-95D0-97EFDD5EAFFE}" sibTransId="{57C9050E-E1D4-48C6-AC67-B4AF0608CDE3}"/>
    <dgm:cxn modelId="{86BEEE81-D67A-4455-A330-6F0E4975056C}" srcId="{1ACE0062-AB15-4B65-A734-21F0FA843CB5}" destId="{922CF8F6-C189-4EDD-B995-F4241FF83E81}" srcOrd="1" destOrd="0" parTransId="{EE1E0E80-04FE-40F8-B802-598FE05380A0}" sibTransId="{77B95F31-7AF6-4BE0-8076-FADC7F8FCACE}"/>
    <dgm:cxn modelId="{9D0C1F99-F168-4643-B6DD-3280F4BB57EE}" type="presOf" srcId="{9E4B0816-557E-4872-8A28-2AA594567625}" destId="{293C8999-44F9-4187-8C3D-C3B439ACDC72}" srcOrd="0" destOrd="0" presId="urn:microsoft.com/office/officeart/2005/8/layout/vList2"/>
    <dgm:cxn modelId="{99672DA6-5746-43D2-939C-FEDB2F60D54E}" type="presOf" srcId="{B7FE19E8-0273-463E-A533-13CBE3C95908}" destId="{2E43E0C6-F209-4245-A577-137122D63317}" srcOrd="0" destOrd="0" presId="urn:microsoft.com/office/officeart/2005/8/layout/vList2"/>
    <dgm:cxn modelId="{D01F59A7-51CA-4FDF-8787-FD4E67490104}" srcId="{922CF8F6-C189-4EDD-B995-F4241FF83E81}" destId="{3DDB2D57-DF4A-4401-9821-3E69F26B4264}" srcOrd="0" destOrd="0" parTransId="{EAC7ED7C-C0CA-467D-9309-7125BC29B3CF}" sibTransId="{4747AFC1-E169-4DC3-873F-D8B5D98B881A}"/>
    <dgm:cxn modelId="{6E88AAB8-FFD5-48B8-A5D7-776E87F92288}" srcId="{1ACE0062-AB15-4B65-A734-21F0FA843CB5}" destId="{BC596348-8511-4583-8914-E29674019629}" srcOrd="2" destOrd="0" parTransId="{F742AFA4-38FD-4DF4-83EF-199CF7B7C496}" sibTransId="{821EFC84-DC17-4022-BE79-4D1B85DC04A3}"/>
    <dgm:cxn modelId="{A71266DC-D7C1-4C56-A598-266B13514DDF}" type="presOf" srcId="{3DDB2D57-DF4A-4401-9821-3E69F26B4264}" destId="{14CDCF81-DEDD-4264-8227-5691510F6DD2}" srcOrd="0" destOrd="0" presId="urn:microsoft.com/office/officeart/2005/8/layout/vList2"/>
    <dgm:cxn modelId="{8B754BE6-C940-4929-81AB-4F93433A944B}" type="presOf" srcId="{BC596348-8511-4583-8914-E29674019629}" destId="{F4DE83EC-841D-44C6-A297-DCC06DD032BD}" srcOrd="0" destOrd="0" presId="urn:microsoft.com/office/officeart/2005/8/layout/vList2"/>
    <dgm:cxn modelId="{551B2C5C-39F9-4A25-A4C5-E1FA31C6589A}" type="presParOf" srcId="{4351FAF8-F97E-444F-95CE-C06754B5B20D}" destId="{2E43E0C6-F209-4245-A577-137122D63317}" srcOrd="0" destOrd="0" presId="urn:microsoft.com/office/officeart/2005/8/layout/vList2"/>
    <dgm:cxn modelId="{7E41E6B7-D9F2-4945-B3E0-1200AFB9867A}" type="presParOf" srcId="{4351FAF8-F97E-444F-95CE-C06754B5B20D}" destId="{436AAD0D-7484-46E4-A861-823DD9EB6B31}" srcOrd="1" destOrd="0" presId="urn:microsoft.com/office/officeart/2005/8/layout/vList2"/>
    <dgm:cxn modelId="{AE28E5B9-01CB-4B5D-8C80-8E409F0084ED}" type="presParOf" srcId="{4351FAF8-F97E-444F-95CE-C06754B5B20D}" destId="{794C46D2-56E5-4999-A1DC-39B887263192}" srcOrd="2" destOrd="0" presId="urn:microsoft.com/office/officeart/2005/8/layout/vList2"/>
    <dgm:cxn modelId="{0E4CC531-060B-428B-A38F-E891E01F84B7}" type="presParOf" srcId="{4351FAF8-F97E-444F-95CE-C06754B5B20D}" destId="{14CDCF81-DEDD-4264-8227-5691510F6DD2}" srcOrd="3" destOrd="0" presId="urn:microsoft.com/office/officeart/2005/8/layout/vList2"/>
    <dgm:cxn modelId="{EFD3B2C6-A82C-4835-B20E-2914DBE6B65D}" type="presParOf" srcId="{4351FAF8-F97E-444F-95CE-C06754B5B20D}" destId="{F4DE83EC-841D-44C6-A297-DCC06DD032BD}" srcOrd="4" destOrd="0" presId="urn:microsoft.com/office/officeart/2005/8/layout/vList2"/>
    <dgm:cxn modelId="{21C88B07-C691-423D-9F48-98CC035843DD}" type="presParOf" srcId="{4351FAF8-F97E-444F-95CE-C06754B5B20D}" destId="{293C8999-44F9-4187-8C3D-C3B439ACDC7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0EEC2-731B-4F95-B8C0-7146107F658D}" type="doc">
      <dgm:prSet loTypeId="urn:microsoft.com/office/officeart/2008/layout/RadialCluster" loCatId="relationship" qsTypeId="urn:microsoft.com/office/officeart/2005/8/quickstyle/3d1" qsCatId="3D" csTypeId="urn:microsoft.com/office/officeart/2005/8/colors/colorful1" csCatId="colorful" phldr="1"/>
      <dgm:spPr/>
      <dgm:t>
        <a:bodyPr/>
        <a:lstStyle/>
        <a:p>
          <a:endParaRPr lang="en-GB"/>
        </a:p>
      </dgm:t>
    </dgm:pt>
    <dgm:pt modelId="{6DC5DD12-3C64-4850-8714-FD712949CB16}">
      <dgm:prSet phldrT="[Text]" phldr="0"/>
      <dgm:spPr/>
      <dgm:t>
        <a:bodyPr/>
        <a:lstStyle/>
        <a:p>
          <a:pPr rtl="0"/>
          <a:r>
            <a:rPr lang="en-GB" dirty="0">
              <a:solidFill>
                <a:schemeClr val="bg2">
                  <a:lumMod val="25000"/>
                </a:schemeClr>
              </a:solidFill>
              <a:latin typeface="Calibri Light" panose="020F0302020204030204"/>
            </a:rPr>
            <a:t>Active Learning</a:t>
          </a:r>
          <a:endParaRPr lang="en-GB" dirty="0">
            <a:solidFill>
              <a:schemeClr val="bg2">
                <a:lumMod val="25000"/>
              </a:schemeClr>
            </a:solidFill>
          </a:endParaRPr>
        </a:p>
      </dgm:t>
    </dgm:pt>
    <dgm:pt modelId="{F6A3E93A-4B33-4802-9D42-2F84053DE201}" type="parTrans" cxnId="{05B4CA4B-0F20-4806-8D41-D27CBA09A687}">
      <dgm:prSet/>
      <dgm:spPr/>
      <dgm:t>
        <a:bodyPr/>
        <a:lstStyle/>
        <a:p>
          <a:endParaRPr lang="en-GB"/>
        </a:p>
      </dgm:t>
    </dgm:pt>
    <dgm:pt modelId="{C90AD01A-8FFE-4D4B-9179-C2E2E33ADCE6}" type="sibTrans" cxnId="{05B4CA4B-0F20-4806-8D41-D27CBA09A687}">
      <dgm:prSet/>
      <dgm:spPr/>
      <dgm:t>
        <a:bodyPr/>
        <a:lstStyle/>
        <a:p>
          <a:endParaRPr lang="en-GB"/>
        </a:p>
      </dgm:t>
    </dgm:pt>
    <dgm:pt modelId="{9A3AEF24-84CA-49E5-AC3F-032CC1250093}">
      <dgm:prSet phldrT="[Text]"/>
      <dgm:spPr>
        <a:solidFill>
          <a:srgbClr val="FF3399"/>
        </a:solidFill>
      </dgm:spPr>
      <dgm:t>
        <a:bodyPr/>
        <a:lstStyle/>
        <a:p>
          <a:r>
            <a:rPr lang="en-GB" dirty="0">
              <a:solidFill>
                <a:schemeClr val="tx1"/>
              </a:solidFill>
            </a:rPr>
            <a:t>Paired discussion during lectures</a:t>
          </a:r>
        </a:p>
      </dgm:t>
    </dgm:pt>
    <dgm:pt modelId="{1630CD97-9206-4127-92B3-EEF92D101268}" type="parTrans" cxnId="{842FCEFE-E202-467C-82A4-B181FBEACFA6}">
      <dgm:prSet/>
      <dgm:spPr/>
      <dgm:t>
        <a:bodyPr/>
        <a:lstStyle/>
        <a:p>
          <a:endParaRPr lang="en-GB"/>
        </a:p>
      </dgm:t>
    </dgm:pt>
    <dgm:pt modelId="{2CDC8711-5DDC-4333-B7C2-34F4052A6987}" type="sibTrans" cxnId="{842FCEFE-E202-467C-82A4-B181FBEACFA6}">
      <dgm:prSet/>
      <dgm:spPr/>
      <dgm:t>
        <a:bodyPr/>
        <a:lstStyle/>
        <a:p>
          <a:endParaRPr lang="en-GB"/>
        </a:p>
      </dgm:t>
    </dgm:pt>
    <dgm:pt modelId="{1A9B435D-EDD9-4198-8CE6-629C33E7738F}">
      <dgm:prSet phldrT="[Text]"/>
      <dgm:spPr>
        <a:solidFill>
          <a:srgbClr val="F2B800"/>
        </a:solidFill>
      </dgm:spPr>
      <dgm:t>
        <a:bodyPr/>
        <a:lstStyle/>
        <a:p>
          <a:r>
            <a:rPr lang="en-GB" dirty="0">
              <a:solidFill>
                <a:schemeClr val="bg2">
                  <a:lumMod val="25000"/>
                </a:schemeClr>
              </a:solidFill>
            </a:rPr>
            <a:t>Polling tools for reflection</a:t>
          </a:r>
        </a:p>
      </dgm:t>
    </dgm:pt>
    <dgm:pt modelId="{4A743A84-F326-4CEF-BE8D-0C2A50AF63A8}" type="parTrans" cxnId="{FB2E6352-47C6-4986-96CA-248E3B068051}">
      <dgm:prSet/>
      <dgm:spPr/>
      <dgm:t>
        <a:bodyPr/>
        <a:lstStyle/>
        <a:p>
          <a:endParaRPr lang="en-GB"/>
        </a:p>
      </dgm:t>
    </dgm:pt>
    <dgm:pt modelId="{D9A5B0AE-8D70-46EE-AF7A-6A3DBE61B34F}" type="sibTrans" cxnId="{FB2E6352-47C6-4986-96CA-248E3B068051}">
      <dgm:prSet/>
      <dgm:spPr/>
      <dgm:t>
        <a:bodyPr/>
        <a:lstStyle/>
        <a:p>
          <a:endParaRPr lang="en-GB"/>
        </a:p>
      </dgm:t>
    </dgm:pt>
    <dgm:pt modelId="{3DAB9AF6-149E-454A-9CE1-C97B0F859B71}">
      <dgm:prSet phldrT="[Text]"/>
      <dgm:spPr/>
      <dgm:t>
        <a:bodyPr/>
        <a:lstStyle/>
        <a:p>
          <a:r>
            <a:rPr lang="en-GB" dirty="0">
              <a:solidFill>
                <a:schemeClr val="bg2">
                  <a:lumMod val="25000"/>
                </a:schemeClr>
              </a:solidFill>
            </a:rPr>
            <a:t>Offer choice</a:t>
          </a:r>
        </a:p>
      </dgm:t>
    </dgm:pt>
    <dgm:pt modelId="{3C4AAF38-E7AD-4674-AD27-5BB3478B073B}" type="parTrans" cxnId="{E3D67126-BE53-4F04-9245-D40875473674}">
      <dgm:prSet/>
      <dgm:spPr/>
      <dgm:t>
        <a:bodyPr/>
        <a:lstStyle/>
        <a:p>
          <a:endParaRPr lang="en-GB"/>
        </a:p>
      </dgm:t>
    </dgm:pt>
    <dgm:pt modelId="{6C382DD9-6D92-479E-B6DA-A187CB0896DD}" type="sibTrans" cxnId="{E3D67126-BE53-4F04-9245-D40875473674}">
      <dgm:prSet/>
      <dgm:spPr/>
      <dgm:t>
        <a:bodyPr/>
        <a:lstStyle/>
        <a:p>
          <a:endParaRPr lang="en-GB"/>
        </a:p>
      </dgm:t>
    </dgm:pt>
    <dgm:pt modelId="{9C04C23C-6528-4083-ACFF-55AD0DE9F87A}">
      <dgm:prSet/>
      <dgm:spPr/>
      <dgm:t>
        <a:bodyPr/>
        <a:lstStyle/>
        <a:p>
          <a:r>
            <a:rPr lang="en-GB" dirty="0">
              <a:solidFill>
                <a:schemeClr val="bg2">
                  <a:lumMod val="25000"/>
                </a:schemeClr>
              </a:solidFill>
            </a:rPr>
            <a:t>Case studies</a:t>
          </a:r>
        </a:p>
      </dgm:t>
    </dgm:pt>
    <dgm:pt modelId="{3D45106A-007E-4C45-8017-5CF2832821E4}" type="parTrans" cxnId="{705BC5B3-FE6D-486B-BB55-221AFC266968}">
      <dgm:prSet/>
      <dgm:spPr/>
      <dgm:t>
        <a:bodyPr/>
        <a:lstStyle/>
        <a:p>
          <a:endParaRPr lang="en-GB"/>
        </a:p>
      </dgm:t>
    </dgm:pt>
    <dgm:pt modelId="{2447E539-1929-462A-BC4A-70574A23E577}" type="sibTrans" cxnId="{705BC5B3-FE6D-486B-BB55-221AFC266968}">
      <dgm:prSet/>
      <dgm:spPr/>
      <dgm:t>
        <a:bodyPr/>
        <a:lstStyle/>
        <a:p>
          <a:endParaRPr lang="en-GB"/>
        </a:p>
      </dgm:t>
    </dgm:pt>
    <dgm:pt modelId="{BEE615B4-32C2-4A66-8273-1A77EEE9116A}">
      <dgm:prSet/>
      <dgm:spPr>
        <a:solidFill>
          <a:srgbClr val="FF0000"/>
        </a:solidFill>
      </dgm:spPr>
      <dgm:t>
        <a:bodyPr/>
        <a:lstStyle/>
        <a:p>
          <a:r>
            <a:rPr lang="en-GB" dirty="0">
              <a:solidFill>
                <a:schemeClr val="tx1"/>
              </a:solidFill>
            </a:rPr>
            <a:t>Mind Map concepts  </a:t>
          </a:r>
        </a:p>
      </dgm:t>
    </dgm:pt>
    <dgm:pt modelId="{C9DD7A27-82A9-42AB-99D4-24B972C1E436}" type="parTrans" cxnId="{F5FFBECE-15CE-4F6F-8563-97B5F39DF501}">
      <dgm:prSet/>
      <dgm:spPr/>
      <dgm:t>
        <a:bodyPr/>
        <a:lstStyle/>
        <a:p>
          <a:endParaRPr lang="en-GB"/>
        </a:p>
      </dgm:t>
    </dgm:pt>
    <dgm:pt modelId="{3D084152-6E6F-466F-A635-CF8DE664A5DA}" type="sibTrans" cxnId="{F5FFBECE-15CE-4F6F-8563-97B5F39DF501}">
      <dgm:prSet/>
      <dgm:spPr/>
      <dgm:t>
        <a:bodyPr/>
        <a:lstStyle/>
        <a:p>
          <a:endParaRPr lang="en-GB"/>
        </a:p>
      </dgm:t>
    </dgm:pt>
    <dgm:pt modelId="{6D7CF9CB-35F7-4FE0-B78D-62ECA1706773}">
      <dgm:prSet/>
      <dgm:spPr>
        <a:solidFill>
          <a:srgbClr val="7030A0"/>
        </a:solidFill>
      </dgm:spPr>
      <dgm:t>
        <a:bodyPr/>
        <a:lstStyle/>
        <a:p>
          <a:r>
            <a:rPr lang="en-GB" dirty="0">
              <a:solidFill>
                <a:schemeClr val="bg1"/>
              </a:solidFill>
            </a:rPr>
            <a:t>Sequencing processes</a:t>
          </a:r>
        </a:p>
      </dgm:t>
    </dgm:pt>
    <dgm:pt modelId="{C475CF68-CA7C-4508-86B2-C74FFDDB17AA}" type="parTrans" cxnId="{6086C9DC-D84C-4689-BD0F-4C73ED344447}">
      <dgm:prSet/>
      <dgm:spPr/>
      <dgm:t>
        <a:bodyPr/>
        <a:lstStyle/>
        <a:p>
          <a:endParaRPr lang="en-GB"/>
        </a:p>
      </dgm:t>
    </dgm:pt>
    <dgm:pt modelId="{3C772E7B-CB0D-40D4-84DF-30C4EB14D3CE}" type="sibTrans" cxnId="{6086C9DC-D84C-4689-BD0F-4C73ED344447}">
      <dgm:prSet/>
      <dgm:spPr/>
      <dgm:t>
        <a:bodyPr/>
        <a:lstStyle/>
        <a:p>
          <a:endParaRPr lang="en-GB"/>
        </a:p>
      </dgm:t>
    </dgm:pt>
    <dgm:pt modelId="{4EE710EF-3083-41D4-907B-E08B049C0054}">
      <dgm:prSet/>
      <dgm:spPr>
        <a:solidFill>
          <a:srgbClr val="F2B800"/>
        </a:solidFill>
      </dgm:spPr>
      <dgm:t>
        <a:bodyPr/>
        <a:lstStyle/>
        <a:p>
          <a:r>
            <a:rPr lang="en-GB" dirty="0">
              <a:solidFill>
                <a:schemeClr val="bg2">
                  <a:lumMod val="25000"/>
                </a:schemeClr>
              </a:solidFill>
            </a:rPr>
            <a:t>Different levels of challenge</a:t>
          </a:r>
        </a:p>
      </dgm:t>
    </dgm:pt>
    <dgm:pt modelId="{6B9058E4-FF79-4326-912B-5417CF392009}" type="sibTrans" cxnId="{43A5A80C-9F9C-49EB-881B-72EEC4FD3BE4}">
      <dgm:prSet/>
      <dgm:spPr/>
      <dgm:t>
        <a:bodyPr/>
        <a:lstStyle/>
        <a:p>
          <a:endParaRPr lang="en-GB"/>
        </a:p>
      </dgm:t>
    </dgm:pt>
    <dgm:pt modelId="{1144D3BD-671A-4292-A35A-DAABBA6FAF8A}" type="parTrans" cxnId="{43A5A80C-9F9C-49EB-881B-72EEC4FD3BE4}">
      <dgm:prSet/>
      <dgm:spPr/>
      <dgm:t>
        <a:bodyPr/>
        <a:lstStyle/>
        <a:p>
          <a:endParaRPr lang="en-GB"/>
        </a:p>
      </dgm:t>
    </dgm:pt>
    <dgm:pt modelId="{A87FEF45-501F-4714-BDEB-8EF6E105F834}" type="pres">
      <dgm:prSet presAssocID="{A3E0EEC2-731B-4F95-B8C0-7146107F658D}" presName="Name0" presStyleCnt="0">
        <dgm:presLayoutVars>
          <dgm:chMax val="1"/>
          <dgm:chPref val="1"/>
          <dgm:dir/>
          <dgm:animOne val="branch"/>
          <dgm:animLvl val="lvl"/>
        </dgm:presLayoutVars>
      </dgm:prSet>
      <dgm:spPr/>
    </dgm:pt>
    <dgm:pt modelId="{73E9790B-E5B9-4039-8BA5-C877DD66975A}" type="pres">
      <dgm:prSet presAssocID="{6DC5DD12-3C64-4850-8714-FD712949CB16}" presName="singleCycle" presStyleCnt="0"/>
      <dgm:spPr/>
    </dgm:pt>
    <dgm:pt modelId="{796098D7-63CF-40B3-B1E8-5043EE9BA3D5}" type="pres">
      <dgm:prSet presAssocID="{6DC5DD12-3C64-4850-8714-FD712949CB16}" presName="singleCenter" presStyleLbl="node1" presStyleIdx="0" presStyleCnt="8">
        <dgm:presLayoutVars>
          <dgm:chMax val="7"/>
          <dgm:chPref val="7"/>
        </dgm:presLayoutVars>
      </dgm:prSet>
      <dgm:spPr/>
    </dgm:pt>
    <dgm:pt modelId="{9D5C1FDA-3AF8-49C0-8D61-3D9FAE621AB7}" type="pres">
      <dgm:prSet presAssocID="{1630CD97-9206-4127-92B3-EEF92D101268}" presName="Name56" presStyleLbl="parChTrans1D2" presStyleIdx="0" presStyleCnt="7"/>
      <dgm:spPr/>
    </dgm:pt>
    <dgm:pt modelId="{CDD8A92D-0449-4C58-BA4F-44F38E349061}" type="pres">
      <dgm:prSet presAssocID="{9A3AEF24-84CA-49E5-AC3F-032CC1250093}" presName="text0" presStyleLbl="node1" presStyleIdx="1" presStyleCnt="8" custScaleX="133849" custRadScaleRad="101820">
        <dgm:presLayoutVars>
          <dgm:bulletEnabled val="1"/>
        </dgm:presLayoutVars>
      </dgm:prSet>
      <dgm:spPr/>
    </dgm:pt>
    <dgm:pt modelId="{77CBF497-01C8-4E2C-B0AE-CB7E45790C9E}" type="pres">
      <dgm:prSet presAssocID="{4A743A84-F326-4CEF-BE8D-0C2A50AF63A8}" presName="Name56" presStyleLbl="parChTrans1D2" presStyleIdx="1" presStyleCnt="7"/>
      <dgm:spPr/>
    </dgm:pt>
    <dgm:pt modelId="{1DBC6ED0-7088-4DB2-AE92-9809F21D27D0}" type="pres">
      <dgm:prSet presAssocID="{1A9B435D-EDD9-4198-8CE6-629C33E7738F}" presName="text0" presStyleLbl="node1" presStyleIdx="2" presStyleCnt="8" custScaleX="159212">
        <dgm:presLayoutVars>
          <dgm:bulletEnabled val="1"/>
        </dgm:presLayoutVars>
      </dgm:prSet>
      <dgm:spPr/>
    </dgm:pt>
    <dgm:pt modelId="{E81FEF06-A1B2-42EE-A722-266BE9BC02FC}" type="pres">
      <dgm:prSet presAssocID="{3C4AAF38-E7AD-4674-AD27-5BB3478B073B}" presName="Name56" presStyleLbl="parChTrans1D2" presStyleIdx="2" presStyleCnt="7"/>
      <dgm:spPr/>
    </dgm:pt>
    <dgm:pt modelId="{5CFF84E0-A260-43D4-A9E4-65C1B06123FE}" type="pres">
      <dgm:prSet presAssocID="{3DAB9AF6-149E-454A-9CE1-C97B0F859B71}" presName="text0" presStyleLbl="node1" presStyleIdx="3" presStyleCnt="8" custScaleX="151297">
        <dgm:presLayoutVars>
          <dgm:bulletEnabled val="1"/>
        </dgm:presLayoutVars>
      </dgm:prSet>
      <dgm:spPr/>
    </dgm:pt>
    <dgm:pt modelId="{2489020F-F560-445F-9001-4C33036BA7CB}" type="pres">
      <dgm:prSet presAssocID="{3D45106A-007E-4C45-8017-5CF2832821E4}" presName="Name56" presStyleLbl="parChTrans1D2" presStyleIdx="3" presStyleCnt="7"/>
      <dgm:spPr/>
    </dgm:pt>
    <dgm:pt modelId="{A205DEB7-141B-41DA-A479-5091533398F8}" type="pres">
      <dgm:prSet presAssocID="{9C04C23C-6528-4083-ACFF-55AD0DE9F87A}" presName="text0" presStyleLbl="node1" presStyleIdx="4" presStyleCnt="8" custScaleX="172452" custRadScaleRad="102284" custRadScaleInc="-12446">
        <dgm:presLayoutVars>
          <dgm:bulletEnabled val="1"/>
        </dgm:presLayoutVars>
      </dgm:prSet>
      <dgm:spPr/>
    </dgm:pt>
    <dgm:pt modelId="{556479C3-6FE2-41F0-A4BF-77E0179F3A75}" type="pres">
      <dgm:prSet presAssocID="{C9DD7A27-82A9-42AB-99D4-24B972C1E436}" presName="Name56" presStyleLbl="parChTrans1D2" presStyleIdx="4" presStyleCnt="7"/>
      <dgm:spPr/>
    </dgm:pt>
    <dgm:pt modelId="{C006D884-BF39-431B-B14C-64D8F327C793}" type="pres">
      <dgm:prSet presAssocID="{BEE615B4-32C2-4A66-8273-1A77EEE9116A}" presName="text0" presStyleLbl="node1" presStyleIdx="5" presStyleCnt="8" custScaleX="152333">
        <dgm:presLayoutVars>
          <dgm:bulletEnabled val="1"/>
        </dgm:presLayoutVars>
      </dgm:prSet>
      <dgm:spPr/>
    </dgm:pt>
    <dgm:pt modelId="{88C00E6E-460B-416A-A2BE-0C10D134EE6F}" type="pres">
      <dgm:prSet presAssocID="{C475CF68-CA7C-4508-86B2-C74FFDDB17AA}" presName="Name56" presStyleLbl="parChTrans1D2" presStyleIdx="5" presStyleCnt="7"/>
      <dgm:spPr/>
    </dgm:pt>
    <dgm:pt modelId="{3AEFE6D5-5226-44C3-97B1-F9FE41B4D558}" type="pres">
      <dgm:prSet presAssocID="{6D7CF9CB-35F7-4FE0-B78D-62ECA1706773}" presName="text0" presStyleLbl="node1" presStyleIdx="6" presStyleCnt="8" custScaleX="139534">
        <dgm:presLayoutVars>
          <dgm:bulletEnabled val="1"/>
        </dgm:presLayoutVars>
      </dgm:prSet>
      <dgm:spPr/>
    </dgm:pt>
    <dgm:pt modelId="{E4A8B9C4-DA2B-4970-A5A4-E34F25EBFF60}" type="pres">
      <dgm:prSet presAssocID="{1144D3BD-671A-4292-A35A-DAABBA6FAF8A}" presName="Name56" presStyleLbl="parChTrans1D2" presStyleIdx="6" presStyleCnt="7"/>
      <dgm:spPr/>
    </dgm:pt>
    <dgm:pt modelId="{05DC1DDD-51B9-4B38-97EA-9DD2EC72D55F}" type="pres">
      <dgm:prSet presAssocID="{4EE710EF-3083-41D4-907B-E08B049C0054}" presName="text0" presStyleLbl="node1" presStyleIdx="7" presStyleCnt="8" custScaleX="172944" custRadScaleRad="101216" custRadScaleInc="-104">
        <dgm:presLayoutVars>
          <dgm:bulletEnabled val="1"/>
        </dgm:presLayoutVars>
      </dgm:prSet>
      <dgm:spPr/>
    </dgm:pt>
  </dgm:ptLst>
  <dgm:cxnLst>
    <dgm:cxn modelId="{A7C13A03-6EC3-4B7F-9E1C-D039A759F857}" type="presOf" srcId="{1144D3BD-671A-4292-A35A-DAABBA6FAF8A}" destId="{E4A8B9C4-DA2B-4970-A5A4-E34F25EBFF60}" srcOrd="0" destOrd="0" presId="urn:microsoft.com/office/officeart/2008/layout/RadialCluster"/>
    <dgm:cxn modelId="{72B7B504-68B0-4777-B936-D530271FF9DD}" type="presOf" srcId="{C475CF68-CA7C-4508-86B2-C74FFDDB17AA}" destId="{88C00E6E-460B-416A-A2BE-0C10D134EE6F}" srcOrd="0" destOrd="0" presId="urn:microsoft.com/office/officeart/2008/layout/RadialCluster"/>
    <dgm:cxn modelId="{E3534105-8235-4241-96E2-66EA4BE5B4C6}" type="presOf" srcId="{BEE615B4-32C2-4A66-8273-1A77EEE9116A}" destId="{C006D884-BF39-431B-B14C-64D8F327C793}" srcOrd="0" destOrd="0" presId="urn:microsoft.com/office/officeart/2008/layout/RadialCluster"/>
    <dgm:cxn modelId="{43A5A80C-9F9C-49EB-881B-72EEC4FD3BE4}" srcId="{6DC5DD12-3C64-4850-8714-FD712949CB16}" destId="{4EE710EF-3083-41D4-907B-E08B049C0054}" srcOrd="6" destOrd="0" parTransId="{1144D3BD-671A-4292-A35A-DAABBA6FAF8A}" sibTransId="{6B9058E4-FF79-4326-912B-5417CF392009}"/>
    <dgm:cxn modelId="{E3D67126-BE53-4F04-9245-D40875473674}" srcId="{6DC5DD12-3C64-4850-8714-FD712949CB16}" destId="{3DAB9AF6-149E-454A-9CE1-C97B0F859B71}" srcOrd="2" destOrd="0" parTransId="{3C4AAF38-E7AD-4674-AD27-5BB3478B073B}" sibTransId="{6C382DD9-6D92-479E-B6DA-A187CB0896DD}"/>
    <dgm:cxn modelId="{E5BA522D-212D-4DE6-95E0-B02E6CC2A37F}" type="presOf" srcId="{1A9B435D-EDD9-4198-8CE6-629C33E7738F}" destId="{1DBC6ED0-7088-4DB2-AE92-9809F21D27D0}" srcOrd="0" destOrd="0" presId="urn:microsoft.com/office/officeart/2008/layout/RadialCluster"/>
    <dgm:cxn modelId="{BCBFB53E-18DF-488F-A7F3-0571F6B0D62F}" type="presOf" srcId="{4EE710EF-3083-41D4-907B-E08B049C0054}" destId="{05DC1DDD-51B9-4B38-97EA-9DD2EC72D55F}" srcOrd="0" destOrd="0" presId="urn:microsoft.com/office/officeart/2008/layout/RadialCluster"/>
    <dgm:cxn modelId="{D06E5846-BD28-4617-B965-A54DFE02CBC4}" type="presOf" srcId="{6DC5DD12-3C64-4850-8714-FD712949CB16}" destId="{796098D7-63CF-40B3-B1E8-5043EE9BA3D5}" srcOrd="0" destOrd="0" presId="urn:microsoft.com/office/officeart/2008/layout/RadialCluster"/>
    <dgm:cxn modelId="{05B4CA4B-0F20-4806-8D41-D27CBA09A687}" srcId="{A3E0EEC2-731B-4F95-B8C0-7146107F658D}" destId="{6DC5DD12-3C64-4850-8714-FD712949CB16}" srcOrd="0" destOrd="0" parTransId="{F6A3E93A-4B33-4802-9D42-2F84053DE201}" sibTransId="{C90AD01A-8FFE-4D4B-9179-C2E2E33ADCE6}"/>
    <dgm:cxn modelId="{FB2E6352-47C6-4986-96CA-248E3B068051}" srcId="{6DC5DD12-3C64-4850-8714-FD712949CB16}" destId="{1A9B435D-EDD9-4198-8CE6-629C33E7738F}" srcOrd="1" destOrd="0" parTransId="{4A743A84-F326-4CEF-BE8D-0C2A50AF63A8}" sibTransId="{D9A5B0AE-8D70-46EE-AF7A-6A3DBE61B34F}"/>
    <dgm:cxn modelId="{331C1D56-BE87-4ADD-A345-A62E83EF1F24}" type="presOf" srcId="{1630CD97-9206-4127-92B3-EEF92D101268}" destId="{9D5C1FDA-3AF8-49C0-8D61-3D9FAE621AB7}" srcOrd="0" destOrd="0" presId="urn:microsoft.com/office/officeart/2008/layout/RadialCluster"/>
    <dgm:cxn modelId="{7E48F45C-C752-41B9-9017-DAA2B36EC5D0}" type="presOf" srcId="{9A3AEF24-84CA-49E5-AC3F-032CC1250093}" destId="{CDD8A92D-0449-4C58-BA4F-44F38E349061}" srcOrd="0" destOrd="0" presId="urn:microsoft.com/office/officeart/2008/layout/RadialCluster"/>
    <dgm:cxn modelId="{CD5AC883-B34A-4472-92DB-F4DBD0A49A37}" type="presOf" srcId="{3DAB9AF6-149E-454A-9CE1-C97B0F859B71}" destId="{5CFF84E0-A260-43D4-A9E4-65C1B06123FE}" srcOrd="0" destOrd="0" presId="urn:microsoft.com/office/officeart/2008/layout/RadialCluster"/>
    <dgm:cxn modelId="{9180C3B0-E8D5-48A1-853F-06B2D2508181}" type="presOf" srcId="{6D7CF9CB-35F7-4FE0-B78D-62ECA1706773}" destId="{3AEFE6D5-5226-44C3-97B1-F9FE41B4D558}" srcOrd="0" destOrd="0" presId="urn:microsoft.com/office/officeart/2008/layout/RadialCluster"/>
    <dgm:cxn modelId="{705BC5B3-FE6D-486B-BB55-221AFC266968}" srcId="{6DC5DD12-3C64-4850-8714-FD712949CB16}" destId="{9C04C23C-6528-4083-ACFF-55AD0DE9F87A}" srcOrd="3" destOrd="0" parTransId="{3D45106A-007E-4C45-8017-5CF2832821E4}" sibTransId="{2447E539-1929-462A-BC4A-70574A23E577}"/>
    <dgm:cxn modelId="{EB4275B8-AED5-434E-9AE2-D4CBCE90BC52}" type="presOf" srcId="{C9DD7A27-82A9-42AB-99D4-24B972C1E436}" destId="{556479C3-6FE2-41F0-A4BF-77E0179F3A75}" srcOrd="0" destOrd="0" presId="urn:microsoft.com/office/officeart/2008/layout/RadialCluster"/>
    <dgm:cxn modelId="{83D9A9BD-7503-48B4-A57C-0CA839C0C265}" type="presOf" srcId="{3D45106A-007E-4C45-8017-5CF2832821E4}" destId="{2489020F-F560-445F-9001-4C33036BA7CB}" srcOrd="0" destOrd="0" presId="urn:microsoft.com/office/officeart/2008/layout/RadialCluster"/>
    <dgm:cxn modelId="{2B19F0C7-E947-41CB-A59A-672C518E6981}" type="presOf" srcId="{9C04C23C-6528-4083-ACFF-55AD0DE9F87A}" destId="{A205DEB7-141B-41DA-A479-5091533398F8}" srcOrd="0" destOrd="0" presId="urn:microsoft.com/office/officeart/2008/layout/RadialCluster"/>
    <dgm:cxn modelId="{3C082CC9-29B5-41E7-8D5F-D262F36BC307}" type="presOf" srcId="{A3E0EEC2-731B-4F95-B8C0-7146107F658D}" destId="{A87FEF45-501F-4714-BDEB-8EF6E105F834}" srcOrd="0" destOrd="0" presId="urn:microsoft.com/office/officeart/2008/layout/RadialCluster"/>
    <dgm:cxn modelId="{F5FFBECE-15CE-4F6F-8563-97B5F39DF501}" srcId="{6DC5DD12-3C64-4850-8714-FD712949CB16}" destId="{BEE615B4-32C2-4A66-8273-1A77EEE9116A}" srcOrd="4" destOrd="0" parTransId="{C9DD7A27-82A9-42AB-99D4-24B972C1E436}" sibTransId="{3D084152-6E6F-466F-A635-CF8DE664A5DA}"/>
    <dgm:cxn modelId="{36B5E1D6-F0FE-4652-BA89-54F6C657648C}" type="presOf" srcId="{4A743A84-F326-4CEF-BE8D-0C2A50AF63A8}" destId="{77CBF497-01C8-4E2C-B0AE-CB7E45790C9E}" srcOrd="0" destOrd="0" presId="urn:microsoft.com/office/officeart/2008/layout/RadialCluster"/>
    <dgm:cxn modelId="{6086C9DC-D84C-4689-BD0F-4C73ED344447}" srcId="{6DC5DD12-3C64-4850-8714-FD712949CB16}" destId="{6D7CF9CB-35F7-4FE0-B78D-62ECA1706773}" srcOrd="5" destOrd="0" parTransId="{C475CF68-CA7C-4508-86B2-C74FFDDB17AA}" sibTransId="{3C772E7B-CB0D-40D4-84DF-30C4EB14D3CE}"/>
    <dgm:cxn modelId="{CD1B04FE-EDC8-4243-94C5-E4229BBCE7AA}" type="presOf" srcId="{3C4AAF38-E7AD-4674-AD27-5BB3478B073B}" destId="{E81FEF06-A1B2-42EE-A722-266BE9BC02FC}" srcOrd="0" destOrd="0" presId="urn:microsoft.com/office/officeart/2008/layout/RadialCluster"/>
    <dgm:cxn modelId="{842FCEFE-E202-467C-82A4-B181FBEACFA6}" srcId="{6DC5DD12-3C64-4850-8714-FD712949CB16}" destId="{9A3AEF24-84CA-49E5-AC3F-032CC1250093}" srcOrd="0" destOrd="0" parTransId="{1630CD97-9206-4127-92B3-EEF92D101268}" sibTransId="{2CDC8711-5DDC-4333-B7C2-34F4052A6987}"/>
    <dgm:cxn modelId="{A0FE53A4-BA13-4F00-8B1D-62AA789270A7}" type="presParOf" srcId="{A87FEF45-501F-4714-BDEB-8EF6E105F834}" destId="{73E9790B-E5B9-4039-8BA5-C877DD66975A}" srcOrd="0" destOrd="0" presId="urn:microsoft.com/office/officeart/2008/layout/RadialCluster"/>
    <dgm:cxn modelId="{85E47A69-57D8-45E3-95BE-28FD41D8CEBE}" type="presParOf" srcId="{73E9790B-E5B9-4039-8BA5-C877DD66975A}" destId="{796098D7-63CF-40B3-B1E8-5043EE9BA3D5}" srcOrd="0" destOrd="0" presId="urn:microsoft.com/office/officeart/2008/layout/RadialCluster"/>
    <dgm:cxn modelId="{B4A1399E-9F78-42D4-A9C1-4F3B84E68E12}" type="presParOf" srcId="{73E9790B-E5B9-4039-8BA5-C877DD66975A}" destId="{9D5C1FDA-3AF8-49C0-8D61-3D9FAE621AB7}" srcOrd="1" destOrd="0" presId="urn:microsoft.com/office/officeart/2008/layout/RadialCluster"/>
    <dgm:cxn modelId="{5D310AD7-D5FC-46A7-B7EC-DC1754BA67D2}" type="presParOf" srcId="{73E9790B-E5B9-4039-8BA5-C877DD66975A}" destId="{CDD8A92D-0449-4C58-BA4F-44F38E349061}" srcOrd="2" destOrd="0" presId="urn:microsoft.com/office/officeart/2008/layout/RadialCluster"/>
    <dgm:cxn modelId="{1B684F74-AF1E-40D8-843E-AB6B0728893D}" type="presParOf" srcId="{73E9790B-E5B9-4039-8BA5-C877DD66975A}" destId="{77CBF497-01C8-4E2C-B0AE-CB7E45790C9E}" srcOrd="3" destOrd="0" presId="urn:microsoft.com/office/officeart/2008/layout/RadialCluster"/>
    <dgm:cxn modelId="{2D1A4630-EDFA-4458-8D81-6ABBDC2DC2EC}" type="presParOf" srcId="{73E9790B-E5B9-4039-8BA5-C877DD66975A}" destId="{1DBC6ED0-7088-4DB2-AE92-9809F21D27D0}" srcOrd="4" destOrd="0" presId="urn:microsoft.com/office/officeart/2008/layout/RadialCluster"/>
    <dgm:cxn modelId="{F8D70F20-4365-4577-B890-8EF7DA939102}" type="presParOf" srcId="{73E9790B-E5B9-4039-8BA5-C877DD66975A}" destId="{E81FEF06-A1B2-42EE-A722-266BE9BC02FC}" srcOrd="5" destOrd="0" presId="urn:microsoft.com/office/officeart/2008/layout/RadialCluster"/>
    <dgm:cxn modelId="{FB703CEA-0D6E-4CED-80F5-B1012E24D9E2}" type="presParOf" srcId="{73E9790B-E5B9-4039-8BA5-C877DD66975A}" destId="{5CFF84E0-A260-43D4-A9E4-65C1B06123FE}" srcOrd="6" destOrd="0" presId="urn:microsoft.com/office/officeart/2008/layout/RadialCluster"/>
    <dgm:cxn modelId="{ECE43872-B42B-474D-BA57-22C52A893D78}" type="presParOf" srcId="{73E9790B-E5B9-4039-8BA5-C877DD66975A}" destId="{2489020F-F560-445F-9001-4C33036BA7CB}" srcOrd="7" destOrd="0" presId="urn:microsoft.com/office/officeart/2008/layout/RadialCluster"/>
    <dgm:cxn modelId="{FE8D0D93-6E3F-4DE6-AD9F-2F9C33670E63}" type="presParOf" srcId="{73E9790B-E5B9-4039-8BA5-C877DD66975A}" destId="{A205DEB7-141B-41DA-A479-5091533398F8}" srcOrd="8" destOrd="0" presId="urn:microsoft.com/office/officeart/2008/layout/RadialCluster"/>
    <dgm:cxn modelId="{1198E1D2-F3B6-4553-A0C9-A6F66908BE83}" type="presParOf" srcId="{73E9790B-E5B9-4039-8BA5-C877DD66975A}" destId="{556479C3-6FE2-41F0-A4BF-77E0179F3A75}" srcOrd="9" destOrd="0" presId="urn:microsoft.com/office/officeart/2008/layout/RadialCluster"/>
    <dgm:cxn modelId="{341C12F4-37EA-4037-B4B0-AC04C6DA8BED}" type="presParOf" srcId="{73E9790B-E5B9-4039-8BA5-C877DD66975A}" destId="{C006D884-BF39-431B-B14C-64D8F327C793}" srcOrd="10" destOrd="0" presId="urn:microsoft.com/office/officeart/2008/layout/RadialCluster"/>
    <dgm:cxn modelId="{79EDF202-8486-480E-8B3C-204537925741}" type="presParOf" srcId="{73E9790B-E5B9-4039-8BA5-C877DD66975A}" destId="{88C00E6E-460B-416A-A2BE-0C10D134EE6F}" srcOrd="11" destOrd="0" presId="urn:microsoft.com/office/officeart/2008/layout/RadialCluster"/>
    <dgm:cxn modelId="{18186773-E0D9-46EA-A881-CD25E9663E43}" type="presParOf" srcId="{73E9790B-E5B9-4039-8BA5-C877DD66975A}" destId="{3AEFE6D5-5226-44C3-97B1-F9FE41B4D558}" srcOrd="12" destOrd="0" presId="urn:microsoft.com/office/officeart/2008/layout/RadialCluster"/>
    <dgm:cxn modelId="{7151C907-0043-453C-95BE-EDB85FD575DD}" type="presParOf" srcId="{73E9790B-E5B9-4039-8BA5-C877DD66975A}" destId="{E4A8B9C4-DA2B-4970-A5A4-E34F25EBFF60}" srcOrd="13" destOrd="0" presId="urn:microsoft.com/office/officeart/2008/layout/RadialCluster"/>
    <dgm:cxn modelId="{7FE9315B-0A11-4A14-872D-53C45EF695B0}" type="presParOf" srcId="{73E9790B-E5B9-4039-8BA5-C877DD66975A}" destId="{05DC1DDD-51B9-4B38-97EA-9DD2EC72D55F}"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E67B9DB-938C-49F0-A504-1E6209361F74}" type="doc">
      <dgm:prSet loTypeId="urn:microsoft.com/office/officeart/2005/8/layout/pList2" loCatId="list" qsTypeId="urn:microsoft.com/office/officeart/2005/8/quickstyle/simple1" qsCatId="simple" csTypeId="urn:microsoft.com/office/officeart/2005/8/colors/accent1_2" csCatId="accent1" phldr="1"/>
      <dgm:spPr/>
    </dgm:pt>
    <dgm:pt modelId="{73E59554-EA31-4563-9034-035CBBAAA559}">
      <dgm:prSet phldrT="[Text]"/>
      <dgm:spPr/>
      <dgm:t>
        <a:bodyPr/>
        <a:lstStyle/>
        <a:p>
          <a:r>
            <a:rPr lang="en-US" dirty="0">
              <a:solidFill>
                <a:schemeClr val="bg1"/>
              </a:solidFill>
              <a:effectLst/>
              <a:latin typeface="Calibri" panose="020F0502020204030204" pitchFamily="34" charset="0"/>
              <a:ea typeface="Calibri" panose="020F0502020204030204" pitchFamily="34" charset="0"/>
            </a:rPr>
            <a:t>'science of teaching’ – A series of techniques.</a:t>
          </a:r>
          <a:endParaRPr lang="en-GB" dirty="0"/>
        </a:p>
      </dgm:t>
    </dgm:pt>
    <dgm:pt modelId="{AD1B55BD-82C0-4DD0-8D65-E6545B71F757}" type="parTrans" cxnId="{8B0A96CB-78F5-4A47-9D9A-0E472F25EC7C}">
      <dgm:prSet/>
      <dgm:spPr/>
      <dgm:t>
        <a:bodyPr/>
        <a:lstStyle/>
        <a:p>
          <a:endParaRPr lang="en-GB"/>
        </a:p>
      </dgm:t>
    </dgm:pt>
    <dgm:pt modelId="{E37525D6-47EF-4683-B370-8C708A2623F8}" type="sibTrans" cxnId="{8B0A96CB-78F5-4A47-9D9A-0E472F25EC7C}">
      <dgm:prSet/>
      <dgm:spPr/>
      <dgm:t>
        <a:bodyPr/>
        <a:lstStyle/>
        <a:p>
          <a:endParaRPr lang="en-GB"/>
        </a:p>
      </dgm:t>
    </dgm:pt>
    <dgm:pt modelId="{CA4BCBCF-5755-47C3-A869-91B0A26514EF}">
      <dgm:prSet phldrT="[Text]"/>
      <dgm:spPr/>
      <dgm:t>
        <a:bodyPr/>
        <a:lstStyle/>
        <a:p>
          <a:r>
            <a:rPr lang="en-US" dirty="0">
              <a:solidFill>
                <a:schemeClr val="bg1"/>
              </a:solidFill>
              <a:effectLst/>
              <a:latin typeface="Calibri" panose="020F0502020204030204" pitchFamily="34" charset="0"/>
              <a:ea typeface="Calibri" panose="020F0502020204030204" pitchFamily="34" charset="0"/>
            </a:rPr>
            <a:t>consider the learning environment that </a:t>
          </a:r>
          <a:r>
            <a:rPr lang="en-US" b="1" dirty="0">
              <a:solidFill>
                <a:schemeClr val="bg1"/>
              </a:solidFill>
              <a:effectLst/>
              <a:latin typeface="Calibri" panose="020F0502020204030204" pitchFamily="34" charset="0"/>
              <a:ea typeface="Calibri" panose="020F0502020204030204" pitchFamily="34" charset="0"/>
            </a:rPr>
            <a:t>enables</a:t>
          </a:r>
          <a:r>
            <a:rPr lang="en-US" dirty="0">
              <a:solidFill>
                <a:schemeClr val="bg1"/>
              </a:solidFill>
              <a:effectLst/>
              <a:latin typeface="Calibri" panose="020F0502020204030204" pitchFamily="34" charset="0"/>
              <a:ea typeface="Calibri" panose="020F0502020204030204" pitchFamily="34" charset="0"/>
            </a:rPr>
            <a:t> play and exploration</a:t>
          </a:r>
          <a:endParaRPr lang="en-GB" dirty="0"/>
        </a:p>
      </dgm:t>
    </dgm:pt>
    <dgm:pt modelId="{33419535-FC2B-4BC7-974E-C2AE34ED3331}" type="parTrans" cxnId="{41A2AEF5-A64C-48E5-ACA7-61A30167413D}">
      <dgm:prSet/>
      <dgm:spPr/>
      <dgm:t>
        <a:bodyPr/>
        <a:lstStyle/>
        <a:p>
          <a:endParaRPr lang="en-GB"/>
        </a:p>
      </dgm:t>
    </dgm:pt>
    <dgm:pt modelId="{05313E76-585E-4C01-8486-72E408DB3E0A}" type="sibTrans" cxnId="{41A2AEF5-A64C-48E5-ACA7-61A30167413D}">
      <dgm:prSet/>
      <dgm:spPr/>
      <dgm:t>
        <a:bodyPr/>
        <a:lstStyle/>
        <a:p>
          <a:endParaRPr lang="en-GB"/>
        </a:p>
      </dgm:t>
    </dgm:pt>
    <dgm:pt modelId="{533C15BB-D7CB-4F1D-8B9C-5AC1FC2F9F03}" type="pres">
      <dgm:prSet presAssocID="{9E67B9DB-938C-49F0-A504-1E6209361F74}" presName="Name0" presStyleCnt="0">
        <dgm:presLayoutVars>
          <dgm:dir/>
          <dgm:resizeHandles val="exact"/>
        </dgm:presLayoutVars>
      </dgm:prSet>
      <dgm:spPr/>
    </dgm:pt>
    <dgm:pt modelId="{BE52EE08-3353-44B7-9B65-17DF42C6768A}" type="pres">
      <dgm:prSet presAssocID="{9E67B9DB-938C-49F0-A504-1E6209361F74}" presName="bkgdShp" presStyleLbl="alignAccFollowNode1" presStyleIdx="0" presStyleCnt="1"/>
      <dgm:spPr/>
    </dgm:pt>
    <dgm:pt modelId="{A1291E36-8258-4578-8286-BCAA9DCFF3B8}" type="pres">
      <dgm:prSet presAssocID="{9E67B9DB-938C-49F0-A504-1E6209361F74}" presName="linComp" presStyleCnt="0"/>
      <dgm:spPr/>
    </dgm:pt>
    <dgm:pt modelId="{89B76053-65EA-47F8-9819-2E19411E9F5B}" type="pres">
      <dgm:prSet presAssocID="{73E59554-EA31-4563-9034-035CBBAAA559}" presName="compNode" presStyleCnt="0"/>
      <dgm:spPr/>
    </dgm:pt>
    <dgm:pt modelId="{FF3A9838-7C58-44AC-AB69-E994138BBED2}" type="pres">
      <dgm:prSet presAssocID="{73E59554-EA31-4563-9034-035CBBAAA559}" presName="node" presStyleLbl="node1" presStyleIdx="0" presStyleCnt="2">
        <dgm:presLayoutVars>
          <dgm:bulletEnabled val="1"/>
        </dgm:presLayoutVars>
      </dgm:prSet>
      <dgm:spPr/>
    </dgm:pt>
    <dgm:pt modelId="{23D6CDA9-0CEB-4E78-8F40-6EC5A80943F7}" type="pres">
      <dgm:prSet presAssocID="{73E59554-EA31-4563-9034-035CBBAAA559}" presName="invisiNode" presStyleLbl="node1" presStyleIdx="0" presStyleCnt="2"/>
      <dgm:spPr/>
    </dgm:pt>
    <dgm:pt modelId="{A1BFDB0F-F88A-4A42-9A89-2B3C0738B168}" type="pres">
      <dgm:prSet presAssocID="{73E59554-EA31-4563-9034-035CBBAAA559}" presName="imagNode" presStyleLbl="fgImgPlace1" presStyleIdx="0" presStyleCnt="2"/>
      <dgm:spPr>
        <a:blipFill rotWithShape="1">
          <a:blip xmlns:r="http://schemas.openxmlformats.org/officeDocument/2006/relationships" r:embed="rId1"/>
          <a:srcRect/>
          <a:stretch>
            <a:fillRect t="-21000" b="-21000"/>
          </a:stretch>
        </a:blipFill>
      </dgm:spPr>
      <dgm:extLst>
        <a:ext uri="{E40237B7-FDA0-4F09-8148-C483321AD2D9}">
          <dgm14:cNvPr xmlns:dgm14="http://schemas.microsoft.com/office/drawing/2010/diagram" id="0" name="" descr="Lecture theatre"/>
        </a:ext>
      </dgm:extLst>
    </dgm:pt>
    <dgm:pt modelId="{B2414139-763D-4754-962C-4E7310D7F92B}" type="pres">
      <dgm:prSet presAssocID="{E37525D6-47EF-4683-B370-8C708A2623F8}" presName="sibTrans" presStyleLbl="sibTrans2D1" presStyleIdx="0" presStyleCnt="0"/>
      <dgm:spPr/>
    </dgm:pt>
    <dgm:pt modelId="{6E5EA5D2-A99F-4132-8107-CFC3A7AC8E7F}" type="pres">
      <dgm:prSet presAssocID="{CA4BCBCF-5755-47C3-A869-91B0A26514EF}" presName="compNode" presStyleCnt="0"/>
      <dgm:spPr/>
    </dgm:pt>
    <dgm:pt modelId="{EBFEA600-4CB0-4A3B-A1B2-8628E19D28AD}" type="pres">
      <dgm:prSet presAssocID="{CA4BCBCF-5755-47C3-A869-91B0A26514EF}" presName="node" presStyleLbl="node1" presStyleIdx="1" presStyleCnt="2" custLinFactNeighborY="1136">
        <dgm:presLayoutVars>
          <dgm:bulletEnabled val="1"/>
        </dgm:presLayoutVars>
      </dgm:prSet>
      <dgm:spPr/>
    </dgm:pt>
    <dgm:pt modelId="{BF2B10A3-8262-4422-ACF0-138F5BF68074}" type="pres">
      <dgm:prSet presAssocID="{CA4BCBCF-5755-47C3-A869-91B0A26514EF}" presName="invisiNode" presStyleLbl="node1" presStyleIdx="1" presStyleCnt="2"/>
      <dgm:spPr/>
    </dgm:pt>
    <dgm:pt modelId="{9E78836A-6202-433E-AA76-A055B6A25414}" type="pres">
      <dgm:prSet presAssocID="{CA4BCBCF-5755-47C3-A869-91B0A26514EF}" presName="imagNode" presStyleLbl="fgImgPlace1" presStyleIdx="1" presStyleCnt="2"/>
      <dgm:spPr>
        <a:blipFill rotWithShape="1">
          <a:blip xmlns:r="http://schemas.openxmlformats.org/officeDocument/2006/relationships" r:embed="rId2"/>
          <a:srcRect/>
          <a:stretch>
            <a:fillRect t="-14000" b="-14000"/>
          </a:stretch>
        </a:blipFill>
      </dgm:spPr>
      <dgm:extLst>
        <a:ext uri="{E40237B7-FDA0-4F09-8148-C483321AD2D9}">
          <dgm14:cNvPr xmlns:dgm14="http://schemas.microsoft.com/office/drawing/2010/diagram" id="0" name="" descr="Classroom"/>
        </a:ext>
      </dgm:extLst>
    </dgm:pt>
  </dgm:ptLst>
  <dgm:cxnLst>
    <dgm:cxn modelId="{E09A186F-9DA0-4A8F-85D5-8EFB9FBE986E}" type="presOf" srcId="{E37525D6-47EF-4683-B370-8C708A2623F8}" destId="{B2414139-763D-4754-962C-4E7310D7F92B}" srcOrd="0" destOrd="0" presId="urn:microsoft.com/office/officeart/2005/8/layout/pList2"/>
    <dgm:cxn modelId="{1FD73FAE-E716-4F55-91FD-F8BF57731E25}" type="presOf" srcId="{9E67B9DB-938C-49F0-A504-1E6209361F74}" destId="{533C15BB-D7CB-4F1D-8B9C-5AC1FC2F9F03}" srcOrd="0" destOrd="0" presId="urn:microsoft.com/office/officeart/2005/8/layout/pList2"/>
    <dgm:cxn modelId="{8B0A96CB-78F5-4A47-9D9A-0E472F25EC7C}" srcId="{9E67B9DB-938C-49F0-A504-1E6209361F74}" destId="{73E59554-EA31-4563-9034-035CBBAAA559}" srcOrd="0" destOrd="0" parTransId="{AD1B55BD-82C0-4DD0-8D65-E6545B71F757}" sibTransId="{E37525D6-47EF-4683-B370-8C708A2623F8}"/>
    <dgm:cxn modelId="{4944AFF3-66BD-40CD-BD0B-066F5C499DF0}" type="presOf" srcId="{73E59554-EA31-4563-9034-035CBBAAA559}" destId="{FF3A9838-7C58-44AC-AB69-E994138BBED2}" srcOrd="0" destOrd="0" presId="urn:microsoft.com/office/officeart/2005/8/layout/pList2"/>
    <dgm:cxn modelId="{41A2AEF5-A64C-48E5-ACA7-61A30167413D}" srcId="{9E67B9DB-938C-49F0-A504-1E6209361F74}" destId="{CA4BCBCF-5755-47C3-A869-91B0A26514EF}" srcOrd="1" destOrd="0" parTransId="{33419535-FC2B-4BC7-974E-C2AE34ED3331}" sibTransId="{05313E76-585E-4C01-8486-72E408DB3E0A}"/>
    <dgm:cxn modelId="{7F3AF2F6-CF1F-422C-BE4A-71BE17D34C27}" type="presOf" srcId="{CA4BCBCF-5755-47C3-A869-91B0A26514EF}" destId="{EBFEA600-4CB0-4A3B-A1B2-8628E19D28AD}" srcOrd="0" destOrd="0" presId="urn:microsoft.com/office/officeart/2005/8/layout/pList2"/>
    <dgm:cxn modelId="{75EF75C4-D133-40B9-AEFF-B616AF29A885}" type="presParOf" srcId="{533C15BB-D7CB-4F1D-8B9C-5AC1FC2F9F03}" destId="{BE52EE08-3353-44B7-9B65-17DF42C6768A}" srcOrd="0" destOrd="0" presId="urn:microsoft.com/office/officeart/2005/8/layout/pList2"/>
    <dgm:cxn modelId="{AE55165E-0BC0-43CD-BFE4-D82CDE3D2E51}" type="presParOf" srcId="{533C15BB-D7CB-4F1D-8B9C-5AC1FC2F9F03}" destId="{A1291E36-8258-4578-8286-BCAA9DCFF3B8}" srcOrd="1" destOrd="0" presId="urn:microsoft.com/office/officeart/2005/8/layout/pList2"/>
    <dgm:cxn modelId="{306C0809-3AEE-4765-A97C-5C0A359F96F7}" type="presParOf" srcId="{A1291E36-8258-4578-8286-BCAA9DCFF3B8}" destId="{89B76053-65EA-47F8-9819-2E19411E9F5B}" srcOrd="0" destOrd="0" presId="urn:microsoft.com/office/officeart/2005/8/layout/pList2"/>
    <dgm:cxn modelId="{DD89C8A3-1748-4682-B205-4CC46B806DCE}" type="presParOf" srcId="{89B76053-65EA-47F8-9819-2E19411E9F5B}" destId="{FF3A9838-7C58-44AC-AB69-E994138BBED2}" srcOrd="0" destOrd="0" presId="urn:microsoft.com/office/officeart/2005/8/layout/pList2"/>
    <dgm:cxn modelId="{23B9411E-8D10-43A8-96DB-6728C3B470DF}" type="presParOf" srcId="{89B76053-65EA-47F8-9819-2E19411E9F5B}" destId="{23D6CDA9-0CEB-4E78-8F40-6EC5A80943F7}" srcOrd="1" destOrd="0" presId="urn:microsoft.com/office/officeart/2005/8/layout/pList2"/>
    <dgm:cxn modelId="{A3C4A04C-9E32-4FB1-8EAA-BA3190656113}" type="presParOf" srcId="{89B76053-65EA-47F8-9819-2E19411E9F5B}" destId="{A1BFDB0F-F88A-4A42-9A89-2B3C0738B168}" srcOrd="2" destOrd="0" presId="urn:microsoft.com/office/officeart/2005/8/layout/pList2"/>
    <dgm:cxn modelId="{F4E1D2E7-F04C-4A3D-B236-79BB82137C55}" type="presParOf" srcId="{A1291E36-8258-4578-8286-BCAA9DCFF3B8}" destId="{B2414139-763D-4754-962C-4E7310D7F92B}" srcOrd="1" destOrd="0" presId="urn:microsoft.com/office/officeart/2005/8/layout/pList2"/>
    <dgm:cxn modelId="{D96E5EC5-D52B-42D3-8C55-626F7B5F4217}" type="presParOf" srcId="{A1291E36-8258-4578-8286-BCAA9DCFF3B8}" destId="{6E5EA5D2-A99F-4132-8107-CFC3A7AC8E7F}" srcOrd="2" destOrd="0" presId="urn:microsoft.com/office/officeart/2005/8/layout/pList2"/>
    <dgm:cxn modelId="{FA5BD987-D553-47C7-8F84-30991FD1C029}" type="presParOf" srcId="{6E5EA5D2-A99F-4132-8107-CFC3A7AC8E7F}" destId="{EBFEA600-4CB0-4A3B-A1B2-8628E19D28AD}" srcOrd="0" destOrd="0" presId="urn:microsoft.com/office/officeart/2005/8/layout/pList2"/>
    <dgm:cxn modelId="{83EFA00D-DA49-46BA-B203-6F5ACA18CECE}" type="presParOf" srcId="{6E5EA5D2-A99F-4132-8107-CFC3A7AC8E7F}" destId="{BF2B10A3-8262-4422-ACF0-138F5BF68074}" srcOrd="1" destOrd="0" presId="urn:microsoft.com/office/officeart/2005/8/layout/pList2"/>
    <dgm:cxn modelId="{A8E531A4-B01E-423A-8C02-4301E857CFDA}" type="presParOf" srcId="{6E5EA5D2-A99F-4132-8107-CFC3A7AC8E7F}" destId="{9E78836A-6202-433E-AA76-A055B6A2541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CE0062-AB15-4B65-A734-21F0FA843CB5}"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GB"/>
        </a:p>
      </dgm:t>
    </dgm:pt>
    <dgm:pt modelId="{B7FE19E8-0273-463E-A533-13CBE3C95908}">
      <dgm:prSet phldrT="[Text]" custT="1"/>
      <dgm:spPr>
        <a:solidFill>
          <a:srgbClr val="F2B800"/>
        </a:solidFill>
      </dgm:spPr>
      <dgm:t>
        <a:bodyPr/>
        <a:lstStyle/>
        <a:p>
          <a:r>
            <a:rPr lang="en-GB" sz="3200" dirty="0">
              <a:solidFill>
                <a:schemeClr val="tx1"/>
              </a:solidFill>
            </a:rPr>
            <a:t>Enable authentic dialogue</a:t>
          </a:r>
        </a:p>
      </dgm:t>
    </dgm:pt>
    <dgm:pt modelId="{C1D0577E-E797-4C3F-AD80-2D6856348970}" type="parTrans" cxnId="{3CE91562-ABCE-4591-BD32-E762AB566D7A}">
      <dgm:prSet/>
      <dgm:spPr/>
      <dgm:t>
        <a:bodyPr/>
        <a:lstStyle/>
        <a:p>
          <a:endParaRPr lang="en-GB" sz="2000"/>
        </a:p>
      </dgm:t>
    </dgm:pt>
    <dgm:pt modelId="{8EE5AAF7-F90D-4CAD-975F-601E523E0E0A}" type="sibTrans" cxnId="{3CE91562-ABCE-4591-BD32-E762AB566D7A}">
      <dgm:prSet/>
      <dgm:spPr/>
      <dgm:t>
        <a:bodyPr/>
        <a:lstStyle/>
        <a:p>
          <a:endParaRPr lang="en-GB" sz="2000"/>
        </a:p>
      </dgm:t>
    </dgm:pt>
    <dgm:pt modelId="{69524581-F2BD-42F0-973E-2484ACDF09BE}">
      <dgm:prSet phldrT="[Text]" custT="1"/>
      <dgm:spPr>
        <a:solidFill>
          <a:srgbClr val="00AAE6"/>
        </a:solidFill>
      </dgm:spPr>
      <dgm:t>
        <a:bodyPr/>
        <a:lstStyle/>
        <a:p>
          <a:r>
            <a:rPr lang="en-GB" sz="3200" dirty="0">
              <a:solidFill>
                <a:schemeClr val="tx1"/>
              </a:solidFill>
            </a:rPr>
            <a:t>Ask questions</a:t>
          </a:r>
        </a:p>
      </dgm:t>
    </dgm:pt>
    <dgm:pt modelId="{9D083F76-C5A2-43D9-9026-04D68DBA0A97}" type="parTrans" cxnId="{8631B33D-1E58-467B-955D-6DEDDCFB019C}">
      <dgm:prSet/>
      <dgm:spPr/>
      <dgm:t>
        <a:bodyPr/>
        <a:lstStyle/>
        <a:p>
          <a:endParaRPr lang="en-GB" sz="2000"/>
        </a:p>
      </dgm:t>
    </dgm:pt>
    <dgm:pt modelId="{72E5BBD7-89AD-4DEE-9AA6-2CB16FF12508}" type="sibTrans" cxnId="{8631B33D-1E58-467B-955D-6DEDDCFB019C}">
      <dgm:prSet/>
      <dgm:spPr/>
      <dgm:t>
        <a:bodyPr/>
        <a:lstStyle/>
        <a:p>
          <a:endParaRPr lang="en-GB" sz="2000"/>
        </a:p>
      </dgm:t>
    </dgm:pt>
    <dgm:pt modelId="{922CF8F6-C189-4EDD-B995-F4241FF83E81}">
      <dgm:prSet phldrT="[Text]" custT="1"/>
      <dgm:spPr>
        <a:solidFill>
          <a:srgbClr val="FF3399"/>
        </a:solidFill>
      </dgm:spPr>
      <dgm:t>
        <a:bodyPr/>
        <a:lstStyle/>
        <a:p>
          <a:r>
            <a:rPr lang="en-GB" sz="3200" dirty="0">
              <a:solidFill>
                <a:schemeClr val="tx1"/>
              </a:solidFill>
            </a:rPr>
            <a:t>Utilise opportunities for play</a:t>
          </a:r>
        </a:p>
      </dgm:t>
    </dgm:pt>
    <dgm:pt modelId="{EE1E0E80-04FE-40F8-B802-598FE05380A0}" type="parTrans" cxnId="{86BEEE81-D67A-4455-A330-6F0E4975056C}">
      <dgm:prSet/>
      <dgm:spPr/>
      <dgm:t>
        <a:bodyPr/>
        <a:lstStyle/>
        <a:p>
          <a:endParaRPr lang="en-GB" sz="2000"/>
        </a:p>
      </dgm:t>
    </dgm:pt>
    <dgm:pt modelId="{77B95F31-7AF6-4BE0-8076-FADC7F8FCACE}" type="sibTrans" cxnId="{86BEEE81-D67A-4455-A330-6F0E4975056C}">
      <dgm:prSet/>
      <dgm:spPr/>
      <dgm:t>
        <a:bodyPr/>
        <a:lstStyle/>
        <a:p>
          <a:endParaRPr lang="en-GB" sz="2000"/>
        </a:p>
      </dgm:t>
    </dgm:pt>
    <dgm:pt modelId="{2CD5B3E0-F601-49CC-949F-0152DD8FCA79}">
      <dgm:prSet custT="1"/>
      <dgm:spPr/>
      <dgm:t>
        <a:bodyPr/>
        <a:lstStyle/>
        <a:p>
          <a:r>
            <a:rPr lang="en-GB" sz="2400" dirty="0">
              <a:solidFill>
                <a:schemeClr val="bg1"/>
              </a:solidFill>
            </a:rPr>
            <a:t>Encourage students to question themselves, others and you. </a:t>
          </a:r>
        </a:p>
      </dgm:t>
    </dgm:pt>
    <dgm:pt modelId="{57C68FBA-591C-4E4C-AFD1-7BE43CDC2D57}" type="parTrans" cxnId="{1DC1F644-F47A-4123-976A-F39FB584E3C9}">
      <dgm:prSet/>
      <dgm:spPr/>
      <dgm:t>
        <a:bodyPr/>
        <a:lstStyle/>
        <a:p>
          <a:endParaRPr lang="en-GB"/>
        </a:p>
      </dgm:t>
    </dgm:pt>
    <dgm:pt modelId="{3905C0B1-CA4B-483B-9767-1B70EE49CD3D}" type="sibTrans" cxnId="{1DC1F644-F47A-4123-976A-F39FB584E3C9}">
      <dgm:prSet/>
      <dgm:spPr/>
      <dgm:t>
        <a:bodyPr/>
        <a:lstStyle/>
        <a:p>
          <a:endParaRPr lang="en-GB"/>
        </a:p>
      </dgm:t>
    </dgm:pt>
    <dgm:pt modelId="{36279B06-3442-49A6-8E02-F1304FA3E451}">
      <dgm:prSet custT="1"/>
      <dgm:spPr/>
      <dgm:t>
        <a:bodyPr/>
        <a:lstStyle/>
        <a:p>
          <a:r>
            <a:rPr lang="en-GB" sz="2400" dirty="0">
              <a:solidFill>
                <a:schemeClr val="bg1"/>
              </a:solidFill>
            </a:rPr>
            <a:t>Consider what you want your students to explore, and then enable them to do this through asking questions</a:t>
          </a:r>
        </a:p>
      </dgm:t>
    </dgm:pt>
    <dgm:pt modelId="{9236A66B-4519-42AD-95AD-59B853954B2A}" type="parTrans" cxnId="{4A47D979-7409-4686-B304-9BD751151C57}">
      <dgm:prSet/>
      <dgm:spPr/>
      <dgm:t>
        <a:bodyPr/>
        <a:lstStyle/>
        <a:p>
          <a:endParaRPr lang="en-GB"/>
        </a:p>
      </dgm:t>
    </dgm:pt>
    <dgm:pt modelId="{50BD5F7B-3B2A-4501-A455-5C510F8980F8}" type="sibTrans" cxnId="{4A47D979-7409-4686-B304-9BD751151C57}">
      <dgm:prSet/>
      <dgm:spPr/>
      <dgm:t>
        <a:bodyPr/>
        <a:lstStyle/>
        <a:p>
          <a:endParaRPr lang="en-GB"/>
        </a:p>
      </dgm:t>
    </dgm:pt>
    <dgm:pt modelId="{3DDB2D57-DF4A-4401-9821-3E69F26B4264}">
      <dgm:prSet custT="1"/>
      <dgm:spPr/>
      <dgm:t>
        <a:bodyPr/>
        <a:lstStyle/>
        <a:p>
          <a:r>
            <a:rPr lang="en-GB" sz="2400" dirty="0">
              <a:solidFill>
                <a:schemeClr val="bg1"/>
              </a:solidFill>
            </a:rPr>
            <a:t>Provide opportunities for students to explore and experiment </a:t>
          </a:r>
        </a:p>
      </dgm:t>
    </dgm:pt>
    <dgm:pt modelId="{EAC7ED7C-C0CA-467D-9309-7125BC29B3CF}" type="parTrans" cxnId="{D01F59A7-51CA-4FDF-8787-FD4E67490104}">
      <dgm:prSet/>
      <dgm:spPr/>
      <dgm:t>
        <a:bodyPr/>
        <a:lstStyle/>
        <a:p>
          <a:endParaRPr lang="en-GB"/>
        </a:p>
      </dgm:t>
    </dgm:pt>
    <dgm:pt modelId="{4747AFC1-E169-4DC3-873F-D8B5D98B881A}" type="sibTrans" cxnId="{D01F59A7-51CA-4FDF-8787-FD4E67490104}">
      <dgm:prSet/>
      <dgm:spPr/>
      <dgm:t>
        <a:bodyPr/>
        <a:lstStyle/>
        <a:p>
          <a:endParaRPr lang="en-GB"/>
        </a:p>
      </dgm:t>
    </dgm:pt>
    <dgm:pt modelId="{4351FAF8-F97E-444F-95CE-C06754B5B20D}" type="pres">
      <dgm:prSet presAssocID="{1ACE0062-AB15-4B65-A734-21F0FA843CB5}" presName="linear" presStyleCnt="0">
        <dgm:presLayoutVars>
          <dgm:animLvl val="lvl"/>
          <dgm:resizeHandles val="exact"/>
        </dgm:presLayoutVars>
      </dgm:prSet>
      <dgm:spPr/>
    </dgm:pt>
    <dgm:pt modelId="{B5AF4B50-9570-4759-B8FB-46357E35D66F}" type="pres">
      <dgm:prSet presAssocID="{69524581-F2BD-42F0-973E-2484ACDF09BE}" presName="parentText" presStyleLbl="node1" presStyleIdx="0" presStyleCnt="3">
        <dgm:presLayoutVars>
          <dgm:chMax val="0"/>
          <dgm:bulletEnabled val="1"/>
        </dgm:presLayoutVars>
      </dgm:prSet>
      <dgm:spPr/>
    </dgm:pt>
    <dgm:pt modelId="{4CE3BB1A-F313-475C-8020-0EB978D33396}" type="pres">
      <dgm:prSet presAssocID="{69524581-F2BD-42F0-973E-2484ACDF09BE}" presName="childText" presStyleLbl="revTx" presStyleIdx="0" presStyleCnt="3">
        <dgm:presLayoutVars>
          <dgm:bulletEnabled val="1"/>
        </dgm:presLayoutVars>
      </dgm:prSet>
      <dgm:spPr/>
    </dgm:pt>
    <dgm:pt modelId="{2E43E0C6-F209-4245-A577-137122D63317}" type="pres">
      <dgm:prSet presAssocID="{B7FE19E8-0273-463E-A533-13CBE3C95908}" presName="parentText" presStyleLbl="node1" presStyleIdx="1" presStyleCnt="3" custLinFactNeighborX="902" custLinFactNeighborY="3036">
        <dgm:presLayoutVars>
          <dgm:chMax val="0"/>
          <dgm:bulletEnabled val="1"/>
        </dgm:presLayoutVars>
      </dgm:prSet>
      <dgm:spPr/>
    </dgm:pt>
    <dgm:pt modelId="{436AAD0D-7484-46E4-A861-823DD9EB6B31}" type="pres">
      <dgm:prSet presAssocID="{B7FE19E8-0273-463E-A533-13CBE3C95908}" presName="childText" presStyleLbl="revTx" presStyleIdx="1" presStyleCnt="3">
        <dgm:presLayoutVars>
          <dgm:bulletEnabled val="1"/>
        </dgm:presLayoutVars>
      </dgm:prSet>
      <dgm:spPr/>
    </dgm:pt>
    <dgm:pt modelId="{794C46D2-56E5-4999-A1DC-39B887263192}" type="pres">
      <dgm:prSet presAssocID="{922CF8F6-C189-4EDD-B995-F4241FF83E81}" presName="parentText" presStyleLbl="node1" presStyleIdx="2" presStyleCnt="3">
        <dgm:presLayoutVars>
          <dgm:chMax val="0"/>
          <dgm:bulletEnabled val="1"/>
        </dgm:presLayoutVars>
      </dgm:prSet>
      <dgm:spPr/>
    </dgm:pt>
    <dgm:pt modelId="{14CDCF81-DEDD-4264-8227-5691510F6DD2}" type="pres">
      <dgm:prSet presAssocID="{922CF8F6-C189-4EDD-B995-F4241FF83E81}" presName="childText" presStyleLbl="revTx" presStyleIdx="2" presStyleCnt="3">
        <dgm:presLayoutVars>
          <dgm:bulletEnabled val="1"/>
        </dgm:presLayoutVars>
      </dgm:prSet>
      <dgm:spPr/>
    </dgm:pt>
  </dgm:ptLst>
  <dgm:cxnLst>
    <dgm:cxn modelId="{6CB69026-C00A-47BE-927C-3DBDD9F5C4BD}" type="presOf" srcId="{36279B06-3442-49A6-8E02-F1304FA3E451}" destId="{4CE3BB1A-F313-475C-8020-0EB978D33396}" srcOrd="0" destOrd="0" presId="urn:microsoft.com/office/officeart/2005/8/layout/vList2"/>
    <dgm:cxn modelId="{B7893431-C900-43BB-998C-4CD2E28A25D5}" type="presOf" srcId="{2CD5B3E0-F601-49CC-949F-0152DD8FCA79}" destId="{436AAD0D-7484-46E4-A861-823DD9EB6B31}" srcOrd="0" destOrd="0" presId="urn:microsoft.com/office/officeart/2005/8/layout/vList2"/>
    <dgm:cxn modelId="{EC4C0C35-C20B-4B81-94E9-FF8917A18BD2}" type="presOf" srcId="{69524581-F2BD-42F0-973E-2484ACDF09BE}" destId="{B5AF4B50-9570-4759-B8FB-46357E35D66F}" srcOrd="0" destOrd="0" presId="urn:microsoft.com/office/officeart/2005/8/layout/vList2"/>
    <dgm:cxn modelId="{8631B33D-1E58-467B-955D-6DEDDCFB019C}" srcId="{1ACE0062-AB15-4B65-A734-21F0FA843CB5}" destId="{69524581-F2BD-42F0-973E-2484ACDF09BE}" srcOrd="0" destOrd="0" parTransId="{9D083F76-C5A2-43D9-9026-04D68DBA0A97}" sibTransId="{72E5BBD7-89AD-4DEE-9AA6-2CB16FF12508}"/>
    <dgm:cxn modelId="{FF968743-EA65-46A1-B89C-40877E3C94B4}" type="presOf" srcId="{922CF8F6-C189-4EDD-B995-F4241FF83E81}" destId="{794C46D2-56E5-4999-A1DC-39B887263192}" srcOrd="0" destOrd="0" presId="urn:microsoft.com/office/officeart/2005/8/layout/vList2"/>
    <dgm:cxn modelId="{1DC1F644-F47A-4123-976A-F39FB584E3C9}" srcId="{B7FE19E8-0273-463E-A533-13CBE3C95908}" destId="{2CD5B3E0-F601-49CC-949F-0152DD8FCA79}" srcOrd="0" destOrd="0" parTransId="{57C68FBA-591C-4E4C-AFD1-7BE43CDC2D57}" sibTransId="{3905C0B1-CA4B-483B-9767-1B70EE49CD3D}"/>
    <dgm:cxn modelId="{3CE91562-ABCE-4591-BD32-E762AB566D7A}" srcId="{1ACE0062-AB15-4B65-A734-21F0FA843CB5}" destId="{B7FE19E8-0273-463E-A533-13CBE3C95908}" srcOrd="1" destOrd="0" parTransId="{C1D0577E-E797-4C3F-AD80-2D6856348970}" sibTransId="{8EE5AAF7-F90D-4CAD-975F-601E523E0E0A}"/>
    <dgm:cxn modelId="{3F6BC970-013F-47B1-AE85-FA9D4ED7D6DD}" type="presOf" srcId="{1ACE0062-AB15-4B65-A734-21F0FA843CB5}" destId="{4351FAF8-F97E-444F-95CE-C06754B5B20D}" srcOrd="0" destOrd="0" presId="urn:microsoft.com/office/officeart/2005/8/layout/vList2"/>
    <dgm:cxn modelId="{4A47D979-7409-4686-B304-9BD751151C57}" srcId="{69524581-F2BD-42F0-973E-2484ACDF09BE}" destId="{36279B06-3442-49A6-8E02-F1304FA3E451}" srcOrd="0" destOrd="0" parTransId="{9236A66B-4519-42AD-95AD-59B853954B2A}" sibTransId="{50BD5F7B-3B2A-4501-A455-5C510F8980F8}"/>
    <dgm:cxn modelId="{86BEEE81-D67A-4455-A330-6F0E4975056C}" srcId="{1ACE0062-AB15-4B65-A734-21F0FA843CB5}" destId="{922CF8F6-C189-4EDD-B995-F4241FF83E81}" srcOrd="2" destOrd="0" parTransId="{EE1E0E80-04FE-40F8-B802-598FE05380A0}" sibTransId="{77B95F31-7AF6-4BE0-8076-FADC7F8FCACE}"/>
    <dgm:cxn modelId="{99672DA6-5746-43D2-939C-FEDB2F60D54E}" type="presOf" srcId="{B7FE19E8-0273-463E-A533-13CBE3C95908}" destId="{2E43E0C6-F209-4245-A577-137122D63317}" srcOrd="0" destOrd="0" presId="urn:microsoft.com/office/officeart/2005/8/layout/vList2"/>
    <dgm:cxn modelId="{D01F59A7-51CA-4FDF-8787-FD4E67490104}" srcId="{922CF8F6-C189-4EDD-B995-F4241FF83E81}" destId="{3DDB2D57-DF4A-4401-9821-3E69F26B4264}" srcOrd="0" destOrd="0" parTransId="{EAC7ED7C-C0CA-467D-9309-7125BC29B3CF}" sibTransId="{4747AFC1-E169-4DC3-873F-D8B5D98B881A}"/>
    <dgm:cxn modelId="{A71266DC-D7C1-4C56-A598-266B13514DDF}" type="presOf" srcId="{3DDB2D57-DF4A-4401-9821-3E69F26B4264}" destId="{14CDCF81-DEDD-4264-8227-5691510F6DD2}" srcOrd="0" destOrd="0" presId="urn:microsoft.com/office/officeart/2005/8/layout/vList2"/>
    <dgm:cxn modelId="{D73B2E4C-6D7D-43F1-A8F8-2E7CA0A190D0}" type="presParOf" srcId="{4351FAF8-F97E-444F-95CE-C06754B5B20D}" destId="{B5AF4B50-9570-4759-B8FB-46357E35D66F}" srcOrd="0" destOrd="0" presId="urn:microsoft.com/office/officeart/2005/8/layout/vList2"/>
    <dgm:cxn modelId="{F4C170E3-3750-480A-8CDE-2025FD5E3AAF}" type="presParOf" srcId="{4351FAF8-F97E-444F-95CE-C06754B5B20D}" destId="{4CE3BB1A-F313-475C-8020-0EB978D33396}" srcOrd="1" destOrd="0" presId="urn:microsoft.com/office/officeart/2005/8/layout/vList2"/>
    <dgm:cxn modelId="{551B2C5C-39F9-4A25-A4C5-E1FA31C6589A}" type="presParOf" srcId="{4351FAF8-F97E-444F-95CE-C06754B5B20D}" destId="{2E43E0C6-F209-4245-A577-137122D63317}" srcOrd="2" destOrd="0" presId="urn:microsoft.com/office/officeart/2005/8/layout/vList2"/>
    <dgm:cxn modelId="{7E41E6B7-D9F2-4945-B3E0-1200AFB9867A}" type="presParOf" srcId="{4351FAF8-F97E-444F-95CE-C06754B5B20D}" destId="{436AAD0D-7484-46E4-A861-823DD9EB6B31}" srcOrd="3" destOrd="0" presId="urn:microsoft.com/office/officeart/2005/8/layout/vList2"/>
    <dgm:cxn modelId="{AE28E5B9-01CB-4B5D-8C80-8E409F0084ED}" type="presParOf" srcId="{4351FAF8-F97E-444F-95CE-C06754B5B20D}" destId="{794C46D2-56E5-4999-A1DC-39B887263192}" srcOrd="4" destOrd="0" presId="urn:microsoft.com/office/officeart/2005/8/layout/vList2"/>
    <dgm:cxn modelId="{0E4CC531-060B-428B-A38F-E891E01F84B7}" type="presParOf" srcId="{4351FAF8-F97E-444F-95CE-C06754B5B20D}" destId="{14CDCF81-DEDD-4264-8227-5691510F6DD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2EE08-3353-44B7-9B65-17DF42C6768A}">
      <dsp:nvSpPr>
        <dsp:cNvPr id="0" name=""/>
        <dsp:cNvSpPr/>
      </dsp:nvSpPr>
      <dsp:spPr>
        <a:xfrm>
          <a:off x="0" y="0"/>
          <a:ext cx="8128000" cy="2438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BFDB0F-F88A-4A42-9A89-2B3C0738B168}">
      <dsp:nvSpPr>
        <dsp:cNvPr id="0" name=""/>
        <dsp:cNvSpPr/>
      </dsp:nvSpPr>
      <dsp:spPr>
        <a:xfrm>
          <a:off x="244772" y="325120"/>
          <a:ext cx="3637359" cy="1788160"/>
        </a:xfrm>
        <a:prstGeom prst="roundRect">
          <a:avLst>
            <a:gd name="adj" fmla="val 10000"/>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3A9838-7C58-44AC-AB69-E994138BBED2}">
      <dsp:nvSpPr>
        <dsp:cNvPr id="0" name=""/>
        <dsp:cNvSpPr/>
      </dsp:nvSpPr>
      <dsp:spPr>
        <a:xfrm rot="10800000">
          <a:off x="244772" y="2438400"/>
          <a:ext cx="3637359"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solidFill>
                <a:schemeClr val="bg1"/>
              </a:solidFill>
              <a:effectLst/>
              <a:latin typeface="Calibri" panose="020F0502020204030204" pitchFamily="34" charset="0"/>
              <a:ea typeface="Calibri" panose="020F0502020204030204" pitchFamily="34" charset="0"/>
            </a:rPr>
            <a:t>'science of teaching’ – A series of techniques.</a:t>
          </a:r>
          <a:endParaRPr lang="en-GB" sz="3300" kern="1200" dirty="0"/>
        </a:p>
      </dsp:txBody>
      <dsp:txXfrm rot="10800000">
        <a:off x="336425" y="2438400"/>
        <a:ext cx="3454053" cy="2888613"/>
      </dsp:txXfrm>
    </dsp:sp>
    <dsp:sp modelId="{9E78836A-6202-433E-AA76-A055B6A25414}">
      <dsp:nvSpPr>
        <dsp:cNvPr id="0" name=""/>
        <dsp:cNvSpPr/>
      </dsp:nvSpPr>
      <dsp:spPr>
        <a:xfrm>
          <a:off x="4245867" y="325120"/>
          <a:ext cx="3637359" cy="1788160"/>
        </a:xfrm>
        <a:prstGeom prst="roundRect">
          <a:avLst>
            <a:gd name="adj" fmla="val 10000"/>
          </a:avLst>
        </a:prstGeom>
        <a:blipFill rotWithShape="1">
          <a:blip xmlns:r="http://schemas.openxmlformats.org/officeDocument/2006/relationships" r:embed="rId2"/>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EA600-4CB0-4A3B-A1B2-8628E19D28AD}">
      <dsp:nvSpPr>
        <dsp:cNvPr id="0" name=""/>
        <dsp:cNvSpPr/>
      </dsp:nvSpPr>
      <dsp:spPr>
        <a:xfrm rot="10800000">
          <a:off x="4245867" y="2438400"/>
          <a:ext cx="3637359"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solidFill>
                <a:schemeClr val="bg1"/>
              </a:solidFill>
              <a:effectLst/>
              <a:latin typeface="Calibri" panose="020F0502020204030204" pitchFamily="34" charset="0"/>
              <a:ea typeface="Calibri" panose="020F0502020204030204" pitchFamily="34" charset="0"/>
            </a:rPr>
            <a:t>consider the learning environment that </a:t>
          </a:r>
          <a:r>
            <a:rPr lang="en-US" sz="3300" b="1" kern="1200" dirty="0">
              <a:solidFill>
                <a:schemeClr val="bg1"/>
              </a:solidFill>
              <a:effectLst/>
              <a:latin typeface="Calibri" panose="020F0502020204030204" pitchFamily="34" charset="0"/>
              <a:ea typeface="Calibri" panose="020F0502020204030204" pitchFamily="34" charset="0"/>
            </a:rPr>
            <a:t>enables</a:t>
          </a:r>
          <a:r>
            <a:rPr lang="en-US" sz="3300" kern="1200" dirty="0">
              <a:solidFill>
                <a:schemeClr val="bg1"/>
              </a:solidFill>
              <a:effectLst/>
              <a:latin typeface="Calibri" panose="020F0502020204030204" pitchFamily="34" charset="0"/>
              <a:ea typeface="Calibri" panose="020F0502020204030204" pitchFamily="34" charset="0"/>
            </a:rPr>
            <a:t> play and exploration</a:t>
          </a:r>
          <a:endParaRPr lang="en-GB" sz="3300" kern="1200" dirty="0"/>
        </a:p>
      </dsp:txBody>
      <dsp:txXfrm rot="10800000">
        <a:off x="4337520" y="2438400"/>
        <a:ext cx="3454053" cy="2888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098D7-63CF-40B3-B1E8-5043EE9BA3D5}">
      <dsp:nvSpPr>
        <dsp:cNvPr id="0" name=""/>
        <dsp:cNvSpPr/>
      </dsp:nvSpPr>
      <dsp:spPr>
        <a:xfrm>
          <a:off x="3750384" y="2162454"/>
          <a:ext cx="1751992" cy="17519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GB" sz="3600" kern="1200" dirty="0"/>
            <a:t>Play</a:t>
          </a:r>
        </a:p>
      </dsp:txBody>
      <dsp:txXfrm>
        <a:off x="3835909" y="2247979"/>
        <a:ext cx="1580942" cy="1580942"/>
      </dsp:txXfrm>
    </dsp:sp>
    <dsp:sp modelId="{9D5C1FDA-3AF8-49C0-8D61-3D9FAE621AB7}">
      <dsp:nvSpPr>
        <dsp:cNvPr id="0" name=""/>
        <dsp:cNvSpPr/>
      </dsp:nvSpPr>
      <dsp:spPr>
        <a:xfrm rot="16200000">
          <a:off x="4139840" y="1675914"/>
          <a:ext cx="973079" cy="0"/>
        </a:xfrm>
        <a:custGeom>
          <a:avLst/>
          <a:gdLst/>
          <a:ahLst/>
          <a:cxnLst/>
          <a:rect l="0" t="0" r="0" b="0"/>
          <a:pathLst>
            <a:path>
              <a:moveTo>
                <a:pt x="0" y="0"/>
              </a:moveTo>
              <a:lnTo>
                <a:pt x="973079"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DD8A92D-0449-4C58-BA4F-44F38E349061}">
      <dsp:nvSpPr>
        <dsp:cNvPr id="0" name=""/>
        <dsp:cNvSpPr/>
      </dsp:nvSpPr>
      <dsp:spPr>
        <a:xfrm>
          <a:off x="3840797" y="15540"/>
          <a:ext cx="1571166" cy="1173834"/>
        </a:xfrm>
        <a:prstGeom prst="roundRect">
          <a:avLst/>
        </a:prstGeom>
        <a:solidFill>
          <a:srgbClr val="FF33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GB" sz="3600" kern="1200" dirty="0"/>
            <a:t>joy</a:t>
          </a:r>
        </a:p>
      </dsp:txBody>
      <dsp:txXfrm>
        <a:off x="3898099" y="72842"/>
        <a:ext cx="1456562" cy="1059230"/>
      </dsp:txXfrm>
    </dsp:sp>
    <dsp:sp modelId="{77CBF497-01C8-4E2C-B0AE-CB7E45790C9E}">
      <dsp:nvSpPr>
        <dsp:cNvPr id="0" name=""/>
        <dsp:cNvSpPr/>
      </dsp:nvSpPr>
      <dsp:spPr>
        <a:xfrm rot="19285714">
          <a:off x="5466306" y="2236783"/>
          <a:ext cx="330666" cy="0"/>
        </a:xfrm>
        <a:custGeom>
          <a:avLst/>
          <a:gdLst/>
          <a:ahLst/>
          <a:cxnLst/>
          <a:rect l="0" t="0" r="0" b="0"/>
          <a:pathLst>
            <a:path>
              <a:moveTo>
                <a:pt x="0" y="0"/>
              </a:moveTo>
              <a:lnTo>
                <a:pt x="330666"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DBC6ED0-7088-4DB2-AE92-9809F21D27D0}">
      <dsp:nvSpPr>
        <dsp:cNvPr id="0" name=""/>
        <dsp:cNvSpPr/>
      </dsp:nvSpPr>
      <dsp:spPr>
        <a:xfrm>
          <a:off x="5562430" y="959864"/>
          <a:ext cx="1868885" cy="1173834"/>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2">
                  <a:lumMod val="25000"/>
                </a:schemeClr>
              </a:solidFill>
            </a:rPr>
            <a:t>Cognitive flexibility</a:t>
          </a:r>
        </a:p>
      </dsp:txBody>
      <dsp:txXfrm>
        <a:off x="5619732" y="1017166"/>
        <a:ext cx="1754281" cy="1059230"/>
      </dsp:txXfrm>
    </dsp:sp>
    <dsp:sp modelId="{E81FEF06-A1B2-42EE-A722-266BE9BC02FC}">
      <dsp:nvSpPr>
        <dsp:cNvPr id="0" name=""/>
        <dsp:cNvSpPr/>
      </dsp:nvSpPr>
      <dsp:spPr>
        <a:xfrm rot="771429">
          <a:off x="5495066" y="3303267"/>
          <a:ext cx="583101" cy="0"/>
        </a:xfrm>
        <a:custGeom>
          <a:avLst/>
          <a:gdLst/>
          <a:ahLst/>
          <a:cxnLst/>
          <a:rect l="0" t="0" r="0" b="0"/>
          <a:pathLst>
            <a:path>
              <a:moveTo>
                <a:pt x="0" y="0"/>
              </a:moveTo>
              <a:lnTo>
                <a:pt x="583101"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FF84E0-A260-43D4-A9E4-65C1B06123FE}">
      <dsp:nvSpPr>
        <dsp:cNvPr id="0" name=""/>
        <dsp:cNvSpPr/>
      </dsp:nvSpPr>
      <dsp:spPr>
        <a:xfrm>
          <a:off x="6070858" y="2983903"/>
          <a:ext cx="1775976" cy="11738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GB" sz="3200" kern="1200" dirty="0"/>
            <a:t>Problem Solving</a:t>
          </a:r>
        </a:p>
      </dsp:txBody>
      <dsp:txXfrm>
        <a:off x="6128160" y="3041205"/>
        <a:ext cx="1661372" cy="1059230"/>
      </dsp:txXfrm>
    </dsp:sp>
    <dsp:sp modelId="{2489020F-F560-445F-9001-4C33036BA7CB}">
      <dsp:nvSpPr>
        <dsp:cNvPr id="0" name=""/>
        <dsp:cNvSpPr/>
      </dsp:nvSpPr>
      <dsp:spPr>
        <a:xfrm rot="3665119">
          <a:off x="4909890" y="4254010"/>
          <a:ext cx="775843" cy="0"/>
        </a:xfrm>
        <a:custGeom>
          <a:avLst/>
          <a:gdLst/>
          <a:ahLst/>
          <a:cxnLst/>
          <a:rect l="0" t="0" r="0" b="0"/>
          <a:pathLst>
            <a:path>
              <a:moveTo>
                <a:pt x="0" y="0"/>
              </a:moveTo>
              <a:lnTo>
                <a:pt x="775843"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205DEB7-141B-41DA-A479-5091533398F8}">
      <dsp:nvSpPr>
        <dsp:cNvPr id="0" name=""/>
        <dsp:cNvSpPr/>
      </dsp:nvSpPr>
      <dsp:spPr>
        <a:xfrm>
          <a:off x="4797416" y="4593573"/>
          <a:ext cx="2024301" cy="117383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Social competence</a:t>
          </a:r>
        </a:p>
      </dsp:txBody>
      <dsp:txXfrm>
        <a:off x="4854718" y="4650875"/>
        <a:ext cx="1909697" cy="1059230"/>
      </dsp:txXfrm>
    </dsp:sp>
    <dsp:sp modelId="{556479C3-6FE2-41F0-A4BF-77E0179F3A75}">
      <dsp:nvSpPr>
        <dsp:cNvPr id="0" name=""/>
        <dsp:cNvSpPr/>
      </dsp:nvSpPr>
      <dsp:spPr>
        <a:xfrm rot="6942857">
          <a:off x="3653381" y="4260751"/>
          <a:ext cx="768738" cy="0"/>
        </a:xfrm>
        <a:custGeom>
          <a:avLst/>
          <a:gdLst/>
          <a:ahLst/>
          <a:cxnLst/>
          <a:rect l="0" t="0" r="0" b="0"/>
          <a:pathLst>
            <a:path>
              <a:moveTo>
                <a:pt x="0" y="0"/>
              </a:moveTo>
              <a:lnTo>
                <a:pt x="768738"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006D884-BF39-431B-B14C-64D8F327C793}">
      <dsp:nvSpPr>
        <dsp:cNvPr id="0" name=""/>
        <dsp:cNvSpPr/>
      </dsp:nvSpPr>
      <dsp:spPr>
        <a:xfrm>
          <a:off x="2694266" y="4607056"/>
          <a:ext cx="1788137" cy="1173834"/>
        </a:xfrm>
        <a:prstGeom prst="round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GB" sz="2900" kern="1200" dirty="0"/>
            <a:t>Resilience  </a:t>
          </a:r>
        </a:p>
      </dsp:txBody>
      <dsp:txXfrm>
        <a:off x="2751568" y="4664358"/>
        <a:ext cx="1673533" cy="1059230"/>
      </dsp:txXfrm>
    </dsp:sp>
    <dsp:sp modelId="{88C00E6E-460B-416A-A2BE-0C10D134EE6F}">
      <dsp:nvSpPr>
        <dsp:cNvPr id="0" name=""/>
        <dsp:cNvSpPr/>
      </dsp:nvSpPr>
      <dsp:spPr>
        <a:xfrm rot="10028571">
          <a:off x="3104665" y="3311145"/>
          <a:ext cx="653916" cy="0"/>
        </a:xfrm>
        <a:custGeom>
          <a:avLst/>
          <a:gdLst/>
          <a:ahLst/>
          <a:cxnLst/>
          <a:rect l="0" t="0" r="0" b="0"/>
          <a:pathLst>
            <a:path>
              <a:moveTo>
                <a:pt x="0" y="0"/>
              </a:moveTo>
              <a:lnTo>
                <a:pt x="653916"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EFE6D5-5226-44C3-97B1-F9FE41B4D558}">
      <dsp:nvSpPr>
        <dsp:cNvPr id="0" name=""/>
        <dsp:cNvSpPr/>
      </dsp:nvSpPr>
      <dsp:spPr>
        <a:xfrm>
          <a:off x="1474964" y="2983903"/>
          <a:ext cx="1637898" cy="1173834"/>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GB" sz="2200" kern="1200" dirty="0"/>
            <a:t>Adaptability</a:t>
          </a:r>
        </a:p>
      </dsp:txBody>
      <dsp:txXfrm>
        <a:off x="1532266" y="3041205"/>
        <a:ext cx="1523294" cy="1059230"/>
      </dsp:txXfrm>
    </dsp:sp>
    <dsp:sp modelId="{E4A8B9C4-DA2B-4970-A5A4-E34F25EBFF60}">
      <dsp:nvSpPr>
        <dsp:cNvPr id="0" name=""/>
        <dsp:cNvSpPr/>
      </dsp:nvSpPr>
      <dsp:spPr>
        <a:xfrm rot="13114286">
          <a:off x="3455788" y="2236783"/>
          <a:ext cx="330666" cy="0"/>
        </a:xfrm>
        <a:custGeom>
          <a:avLst/>
          <a:gdLst/>
          <a:ahLst/>
          <a:cxnLst/>
          <a:rect l="0" t="0" r="0" b="0"/>
          <a:pathLst>
            <a:path>
              <a:moveTo>
                <a:pt x="0" y="0"/>
              </a:moveTo>
              <a:lnTo>
                <a:pt x="330666"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DC1DDD-51B9-4B38-97EA-9DD2EC72D55F}">
      <dsp:nvSpPr>
        <dsp:cNvPr id="0" name=""/>
        <dsp:cNvSpPr/>
      </dsp:nvSpPr>
      <dsp:spPr>
        <a:xfrm>
          <a:off x="1872342" y="959864"/>
          <a:ext cx="1767090" cy="1173834"/>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n-GB" sz="3100" kern="1200" dirty="0">
              <a:solidFill>
                <a:schemeClr val="bg2">
                  <a:lumMod val="25000"/>
                </a:schemeClr>
              </a:solidFill>
            </a:rPr>
            <a:t>creativity</a:t>
          </a:r>
        </a:p>
      </dsp:txBody>
      <dsp:txXfrm>
        <a:off x="1929644" y="1017166"/>
        <a:ext cx="1652486" cy="1059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AE645-E3C5-4B14-83A7-6EA384829092}">
      <dsp:nvSpPr>
        <dsp:cNvPr id="0" name=""/>
        <dsp:cNvSpPr/>
      </dsp:nvSpPr>
      <dsp:spPr>
        <a:xfrm>
          <a:off x="0" y="635553"/>
          <a:ext cx="8128000" cy="1033200"/>
        </a:xfrm>
        <a:prstGeom prst="rect">
          <a:avLst/>
        </a:prstGeom>
        <a:solidFill>
          <a:srgbClr val="FFFF00">
            <a:alpha val="90000"/>
          </a:srgb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79856E3-5460-417A-A977-FF2E77FB2D68}">
      <dsp:nvSpPr>
        <dsp:cNvPr id="0" name=""/>
        <dsp:cNvSpPr/>
      </dsp:nvSpPr>
      <dsp:spPr>
        <a:xfrm>
          <a:off x="406400" y="30393"/>
          <a:ext cx="6356819" cy="1210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bg2">
                  <a:lumMod val="25000"/>
                </a:schemeClr>
              </a:solidFill>
            </a:rPr>
            <a:t>Physical and mental resilience </a:t>
          </a:r>
        </a:p>
      </dsp:txBody>
      <dsp:txXfrm>
        <a:off x="465483" y="89476"/>
        <a:ext cx="6238653" cy="1092154"/>
      </dsp:txXfrm>
    </dsp:sp>
    <dsp:sp modelId="{265DF5DB-49ED-482F-9506-E19E235BC254}">
      <dsp:nvSpPr>
        <dsp:cNvPr id="0" name=""/>
        <dsp:cNvSpPr/>
      </dsp:nvSpPr>
      <dsp:spPr>
        <a:xfrm>
          <a:off x="0" y="2495313"/>
          <a:ext cx="8128000" cy="1033200"/>
        </a:xfrm>
        <a:prstGeom prst="rect">
          <a:avLst/>
        </a:prstGeom>
        <a:solidFill>
          <a:srgbClr val="FFFF00">
            <a:alpha val="90000"/>
          </a:srgb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3D204C5-6B9D-443E-BFD6-64930D0A5796}">
      <dsp:nvSpPr>
        <dsp:cNvPr id="0" name=""/>
        <dsp:cNvSpPr/>
      </dsp:nvSpPr>
      <dsp:spPr>
        <a:xfrm>
          <a:off x="406400" y="1890153"/>
          <a:ext cx="6274946" cy="1210320"/>
        </a:xfrm>
        <a:prstGeom prst="roundRect">
          <a:avLst/>
        </a:prstGeom>
        <a:solidFill>
          <a:srgbClr val="00AAE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bg2">
                  <a:lumMod val="25000"/>
                </a:schemeClr>
              </a:solidFill>
            </a:rPr>
            <a:t>Social intelligence </a:t>
          </a:r>
        </a:p>
      </dsp:txBody>
      <dsp:txXfrm>
        <a:off x="465483" y="1949236"/>
        <a:ext cx="6156780" cy="1092154"/>
      </dsp:txXfrm>
    </dsp:sp>
    <dsp:sp modelId="{65CC6203-094C-4634-B828-4B3FB1BE3D42}">
      <dsp:nvSpPr>
        <dsp:cNvPr id="0" name=""/>
        <dsp:cNvSpPr/>
      </dsp:nvSpPr>
      <dsp:spPr>
        <a:xfrm>
          <a:off x="0" y="4355073"/>
          <a:ext cx="8128000" cy="1033200"/>
        </a:xfrm>
        <a:prstGeom prst="rect">
          <a:avLst/>
        </a:prstGeom>
        <a:solidFill>
          <a:srgbClr val="FFFF00">
            <a:alpha val="90000"/>
          </a:srgb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09E723-05E1-4844-A71E-4B21335ADAED}">
      <dsp:nvSpPr>
        <dsp:cNvPr id="0" name=""/>
        <dsp:cNvSpPr/>
      </dsp:nvSpPr>
      <dsp:spPr>
        <a:xfrm>
          <a:off x="406400" y="3749913"/>
          <a:ext cx="6317447" cy="1210320"/>
        </a:xfrm>
        <a:prstGeom prst="roundRect">
          <a:avLst/>
        </a:prstGeom>
        <a:solidFill>
          <a:srgbClr val="FF33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bg2">
                  <a:lumMod val="25000"/>
                </a:schemeClr>
              </a:solidFill>
            </a:rPr>
            <a:t>Cognitive flexibility and intellect. </a:t>
          </a:r>
        </a:p>
      </dsp:txBody>
      <dsp:txXfrm>
        <a:off x="465483" y="3808996"/>
        <a:ext cx="6199281" cy="1092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3E0C6-F209-4245-A577-137122D63317}">
      <dsp:nvSpPr>
        <dsp:cNvPr id="0" name=""/>
        <dsp:cNvSpPr/>
      </dsp:nvSpPr>
      <dsp:spPr>
        <a:xfrm>
          <a:off x="0" y="21978"/>
          <a:ext cx="8128000" cy="1055340"/>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solidFill>
                <a:schemeClr val="bg2">
                  <a:lumMod val="25000"/>
                </a:schemeClr>
              </a:solidFill>
            </a:rPr>
            <a:t>Develops autonomy </a:t>
          </a:r>
        </a:p>
      </dsp:txBody>
      <dsp:txXfrm>
        <a:off x="51517" y="73495"/>
        <a:ext cx="8024966" cy="952306"/>
      </dsp:txXfrm>
    </dsp:sp>
    <dsp:sp modelId="{436AAD0D-7484-46E4-A861-823DD9EB6B31}">
      <dsp:nvSpPr>
        <dsp:cNvPr id="0" name=""/>
        <dsp:cNvSpPr/>
      </dsp:nvSpPr>
      <dsp:spPr>
        <a:xfrm>
          <a:off x="0" y="1077318"/>
          <a:ext cx="81280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Students are in control of their own learning</a:t>
          </a:r>
        </a:p>
      </dsp:txBody>
      <dsp:txXfrm>
        <a:off x="0" y="1077318"/>
        <a:ext cx="8128000" cy="728640"/>
      </dsp:txXfrm>
    </dsp:sp>
    <dsp:sp modelId="{794C46D2-56E5-4999-A1DC-39B887263192}">
      <dsp:nvSpPr>
        <dsp:cNvPr id="0" name=""/>
        <dsp:cNvSpPr/>
      </dsp:nvSpPr>
      <dsp:spPr>
        <a:xfrm>
          <a:off x="0" y="1805958"/>
          <a:ext cx="8128000" cy="1055340"/>
        </a:xfrm>
        <a:prstGeom prst="roundRect">
          <a:avLst/>
        </a:prstGeom>
        <a:solidFill>
          <a:srgbClr val="FF33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solidFill>
                <a:schemeClr val="bg2">
                  <a:lumMod val="25000"/>
                </a:schemeClr>
              </a:solidFill>
            </a:rPr>
            <a:t>Co-construction</a:t>
          </a:r>
        </a:p>
      </dsp:txBody>
      <dsp:txXfrm>
        <a:off x="51517" y="1857475"/>
        <a:ext cx="8024966" cy="952306"/>
      </dsp:txXfrm>
    </dsp:sp>
    <dsp:sp modelId="{14CDCF81-DEDD-4264-8227-5691510F6DD2}">
      <dsp:nvSpPr>
        <dsp:cNvPr id="0" name=""/>
        <dsp:cNvSpPr/>
      </dsp:nvSpPr>
      <dsp:spPr>
        <a:xfrm>
          <a:off x="0" y="2861298"/>
          <a:ext cx="8128000" cy="751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Students are involved in creating knowledge and ideas, rather than being told them. </a:t>
          </a:r>
        </a:p>
      </dsp:txBody>
      <dsp:txXfrm>
        <a:off x="0" y="2861298"/>
        <a:ext cx="8128000" cy="751410"/>
      </dsp:txXfrm>
    </dsp:sp>
    <dsp:sp modelId="{F4DE83EC-841D-44C6-A297-DCC06DD032BD}">
      <dsp:nvSpPr>
        <dsp:cNvPr id="0" name=""/>
        <dsp:cNvSpPr/>
      </dsp:nvSpPr>
      <dsp:spPr>
        <a:xfrm>
          <a:off x="0" y="3612708"/>
          <a:ext cx="8128000" cy="1055340"/>
        </a:xfrm>
        <a:prstGeom prst="roundRect">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solidFill>
                <a:schemeClr val="bg2">
                  <a:lumMod val="25000"/>
                </a:schemeClr>
              </a:solidFill>
            </a:rPr>
            <a:t>Develops higher order thinking</a:t>
          </a:r>
        </a:p>
      </dsp:txBody>
      <dsp:txXfrm>
        <a:off x="51517" y="3664225"/>
        <a:ext cx="8024966" cy="952306"/>
      </dsp:txXfrm>
    </dsp:sp>
    <dsp:sp modelId="{293C8999-44F9-4187-8C3D-C3B439ACDC72}">
      <dsp:nvSpPr>
        <dsp:cNvPr id="0" name=""/>
        <dsp:cNvSpPr/>
      </dsp:nvSpPr>
      <dsp:spPr>
        <a:xfrm>
          <a:off x="0" y="4668048"/>
          <a:ext cx="812800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Students have to critically engage with and apply knowledge</a:t>
          </a:r>
        </a:p>
      </dsp:txBody>
      <dsp:txXfrm>
        <a:off x="0" y="4668048"/>
        <a:ext cx="8128000" cy="728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098D7-63CF-40B3-B1E8-5043EE9BA3D5}">
      <dsp:nvSpPr>
        <dsp:cNvPr id="0" name=""/>
        <dsp:cNvSpPr/>
      </dsp:nvSpPr>
      <dsp:spPr>
        <a:xfrm>
          <a:off x="3750384" y="2162454"/>
          <a:ext cx="1751992" cy="17519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rtl="0">
            <a:lnSpc>
              <a:spcPct val="90000"/>
            </a:lnSpc>
            <a:spcBef>
              <a:spcPct val="0"/>
            </a:spcBef>
            <a:spcAft>
              <a:spcPct val="35000"/>
            </a:spcAft>
            <a:buNone/>
          </a:pPr>
          <a:r>
            <a:rPr lang="en-GB" sz="3200" kern="1200" dirty="0">
              <a:solidFill>
                <a:schemeClr val="bg2">
                  <a:lumMod val="25000"/>
                </a:schemeClr>
              </a:solidFill>
              <a:latin typeface="Calibri Light" panose="020F0302020204030204"/>
            </a:rPr>
            <a:t>Active Learning</a:t>
          </a:r>
          <a:endParaRPr lang="en-GB" sz="3200" kern="1200" dirty="0">
            <a:solidFill>
              <a:schemeClr val="bg2">
                <a:lumMod val="25000"/>
              </a:schemeClr>
            </a:solidFill>
          </a:endParaRPr>
        </a:p>
      </dsp:txBody>
      <dsp:txXfrm>
        <a:off x="3835909" y="2247979"/>
        <a:ext cx="1580942" cy="1580942"/>
      </dsp:txXfrm>
    </dsp:sp>
    <dsp:sp modelId="{9D5C1FDA-3AF8-49C0-8D61-3D9FAE621AB7}">
      <dsp:nvSpPr>
        <dsp:cNvPr id="0" name=""/>
        <dsp:cNvSpPr/>
      </dsp:nvSpPr>
      <dsp:spPr>
        <a:xfrm rot="16200000">
          <a:off x="4139840" y="1675914"/>
          <a:ext cx="973079" cy="0"/>
        </a:xfrm>
        <a:custGeom>
          <a:avLst/>
          <a:gdLst/>
          <a:ahLst/>
          <a:cxnLst/>
          <a:rect l="0" t="0" r="0" b="0"/>
          <a:pathLst>
            <a:path>
              <a:moveTo>
                <a:pt x="0" y="0"/>
              </a:moveTo>
              <a:lnTo>
                <a:pt x="973079"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DD8A92D-0449-4C58-BA4F-44F38E349061}">
      <dsp:nvSpPr>
        <dsp:cNvPr id="0" name=""/>
        <dsp:cNvSpPr/>
      </dsp:nvSpPr>
      <dsp:spPr>
        <a:xfrm>
          <a:off x="3840797" y="15540"/>
          <a:ext cx="1571166" cy="1173834"/>
        </a:xfrm>
        <a:prstGeom prst="roundRect">
          <a:avLst/>
        </a:prstGeom>
        <a:solidFill>
          <a:srgbClr val="FF33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Paired discussion during lectures</a:t>
          </a:r>
        </a:p>
      </dsp:txBody>
      <dsp:txXfrm>
        <a:off x="3898099" y="72842"/>
        <a:ext cx="1456562" cy="1059230"/>
      </dsp:txXfrm>
    </dsp:sp>
    <dsp:sp modelId="{77CBF497-01C8-4E2C-B0AE-CB7E45790C9E}">
      <dsp:nvSpPr>
        <dsp:cNvPr id="0" name=""/>
        <dsp:cNvSpPr/>
      </dsp:nvSpPr>
      <dsp:spPr>
        <a:xfrm rot="19285714">
          <a:off x="5466306" y="2236783"/>
          <a:ext cx="330666" cy="0"/>
        </a:xfrm>
        <a:custGeom>
          <a:avLst/>
          <a:gdLst/>
          <a:ahLst/>
          <a:cxnLst/>
          <a:rect l="0" t="0" r="0" b="0"/>
          <a:pathLst>
            <a:path>
              <a:moveTo>
                <a:pt x="0" y="0"/>
              </a:moveTo>
              <a:lnTo>
                <a:pt x="330666"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DBC6ED0-7088-4DB2-AE92-9809F21D27D0}">
      <dsp:nvSpPr>
        <dsp:cNvPr id="0" name=""/>
        <dsp:cNvSpPr/>
      </dsp:nvSpPr>
      <dsp:spPr>
        <a:xfrm>
          <a:off x="5562430" y="959864"/>
          <a:ext cx="1868885" cy="1173834"/>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2">
                  <a:lumMod val="25000"/>
                </a:schemeClr>
              </a:solidFill>
            </a:rPr>
            <a:t>Polling tools for reflection</a:t>
          </a:r>
        </a:p>
      </dsp:txBody>
      <dsp:txXfrm>
        <a:off x="5619732" y="1017166"/>
        <a:ext cx="1754281" cy="1059230"/>
      </dsp:txXfrm>
    </dsp:sp>
    <dsp:sp modelId="{E81FEF06-A1B2-42EE-A722-266BE9BC02FC}">
      <dsp:nvSpPr>
        <dsp:cNvPr id="0" name=""/>
        <dsp:cNvSpPr/>
      </dsp:nvSpPr>
      <dsp:spPr>
        <a:xfrm rot="771429">
          <a:off x="5495066" y="3303267"/>
          <a:ext cx="583101" cy="0"/>
        </a:xfrm>
        <a:custGeom>
          <a:avLst/>
          <a:gdLst/>
          <a:ahLst/>
          <a:cxnLst/>
          <a:rect l="0" t="0" r="0" b="0"/>
          <a:pathLst>
            <a:path>
              <a:moveTo>
                <a:pt x="0" y="0"/>
              </a:moveTo>
              <a:lnTo>
                <a:pt x="583101"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FF84E0-A260-43D4-A9E4-65C1B06123FE}">
      <dsp:nvSpPr>
        <dsp:cNvPr id="0" name=""/>
        <dsp:cNvSpPr/>
      </dsp:nvSpPr>
      <dsp:spPr>
        <a:xfrm>
          <a:off x="6070858" y="2983903"/>
          <a:ext cx="1775976" cy="11738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2">
                  <a:lumMod val="25000"/>
                </a:schemeClr>
              </a:solidFill>
            </a:rPr>
            <a:t>Offer choice</a:t>
          </a:r>
        </a:p>
      </dsp:txBody>
      <dsp:txXfrm>
        <a:off x="6128160" y="3041205"/>
        <a:ext cx="1661372" cy="1059230"/>
      </dsp:txXfrm>
    </dsp:sp>
    <dsp:sp modelId="{2489020F-F560-445F-9001-4C33036BA7CB}">
      <dsp:nvSpPr>
        <dsp:cNvPr id="0" name=""/>
        <dsp:cNvSpPr/>
      </dsp:nvSpPr>
      <dsp:spPr>
        <a:xfrm rot="3665119">
          <a:off x="4909890" y="4254010"/>
          <a:ext cx="775843" cy="0"/>
        </a:xfrm>
        <a:custGeom>
          <a:avLst/>
          <a:gdLst/>
          <a:ahLst/>
          <a:cxnLst/>
          <a:rect l="0" t="0" r="0" b="0"/>
          <a:pathLst>
            <a:path>
              <a:moveTo>
                <a:pt x="0" y="0"/>
              </a:moveTo>
              <a:lnTo>
                <a:pt x="775843"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205DEB7-141B-41DA-A479-5091533398F8}">
      <dsp:nvSpPr>
        <dsp:cNvPr id="0" name=""/>
        <dsp:cNvSpPr/>
      </dsp:nvSpPr>
      <dsp:spPr>
        <a:xfrm>
          <a:off x="4797416" y="4593573"/>
          <a:ext cx="2024301" cy="117383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2">
                  <a:lumMod val="25000"/>
                </a:schemeClr>
              </a:solidFill>
            </a:rPr>
            <a:t>Case studies</a:t>
          </a:r>
        </a:p>
      </dsp:txBody>
      <dsp:txXfrm>
        <a:off x="4854718" y="4650875"/>
        <a:ext cx="1909697" cy="1059230"/>
      </dsp:txXfrm>
    </dsp:sp>
    <dsp:sp modelId="{556479C3-6FE2-41F0-A4BF-77E0179F3A75}">
      <dsp:nvSpPr>
        <dsp:cNvPr id="0" name=""/>
        <dsp:cNvSpPr/>
      </dsp:nvSpPr>
      <dsp:spPr>
        <a:xfrm rot="6942857">
          <a:off x="3653381" y="4260751"/>
          <a:ext cx="768738" cy="0"/>
        </a:xfrm>
        <a:custGeom>
          <a:avLst/>
          <a:gdLst/>
          <a:ahLst/>
          <a:cxnLst/>
          <a:rect l="0" t="0" r="0" b="0"/>
          <a:pathLst>
            <a:path>
              <a:moveTo>
                <a:pt x="0" y="0"/>
              </a:moveTo>
              <a:lnTo>
                <a:pt x="768738"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006D884-BF39-431B-B14C-64D8F327C793}">
      <dsp:nvSpPr>
        <dsp:cNvPr id="0" name=""/>
        <dsp:cNvSpPr/>
      </dsp:nvSpPr>
      <dsp:spPr>
        <a:xfrm>
          <a:off x="2694266" y="4607056"/>
          <a:ext cx="1788137" cy="1173834"/>
        </a:xfrm>
        <a:prstGeom prst="round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tx1"/>
              </a:solidFill>
            </a:rPr>
            <a:t>Mind Map concepts  </a:t>
          </a:r>
        </a:p>
      </dsp:txBody>
      <dsp:txXfrm>
        <a:off x="2751568" y="4664358"/>
        <a:ext cx="1673533" cy="1059230"/>
      </dsp:txXfrm>
    </dsp:sp>
    <dsp:sp modelId="{88C00E6E-460B-416A-A2BE-0C10D134EE6F}">
      <dsp:nvSpPr>
        <dsp:cNvPr id="0" name=""/>
        <dsp:cNvSpPr/>
      </dsp:nvSpPr>
      <dsp:spPr>
        <a:xfrm rot="10028571">
          <a:off x="3104665" y="3311145"/>
          <a:ext cx="653916" cy="0"/>
        </a:xfrm>
        <a:custGeom>
          <a:avLst/>
          <a:gdLst/>
          <a:ahLst/>
          <a:cxnLst/>
          <a:rect l="0" t="0" r="0" b="0"/>
          <a:pathLst>
            <a:path>
              <a:moveTo>
                <a:pt x="0" y="0"/>
              </a:moveTo>
              <a:lnTo>
                <a:pt x="653916"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EFE6D5-5226-44C3-97B1-F9FE41B4D558}">
      <dsp:nvSpPr>
        <dsp:cNvPr id="0" name=""/>
        <dsp:cNvSpPr/>
      </dsp:nvSpPr>
      <dsp:spPr>
        <a:xfrm>
          <a:off x="1474964" y="2983903"/>
          <a:ext cx="1637898" cy="1173834"/>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bg1"/>
              </a:solidFill>
            </a:rPr>
            <a:t>Sequencing processes</a:t>
          </a:r>
        </a:p>
      </dsp:txBody>
      <dsp:txXfrm>
        <a:off x="1532266" y="3041205"/>
        <a:ext cx="1523294" cy="1059230"/>
      </dsp:txXfrm>
    </dsp:sp>
    <dsp:sp modelId="{E4A8B9C4-DA2B-4970-A5A4-E34F25EBFF60}">
      <dsp:nvSpPr>
        <dsp:cNvPr id="0" name=""/>
        <dsp:cNvSpPr/>
      </dsp:nvSpPr>
      <dsp:spPr>
        <a:xfrm rot="13112681">
          <a:off x="3429936" y="2228490"/>
          <a:ext cx="359624" cy="0"/>
        </a:xfrm>
        <a:custGeom>
          <a:avLst/>
          <a:gdLst/>
          <a:ahLst/>
          <a:cxnLst/>
          <a:rect l="0" t="0" r="0" b="0"/>
          <a:pathLst>
            <a:path>
              <a:moveTo>
                <a:pt x="0" y="0"/>
              </a:moveTo>
              <a:lnTo>
                <a:pt x="359624" y="0"/>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5DC1DDD-51B9-4B38-97EA-9DD2EC72D55F}">
      <dsp:nvSpPr>
        <dsp:cNvPr id="0" name=""/>
        <dsp:cNvSpPr/>
      </dsp:nvSpPr>
      <dsp:spPr>
        <a:xfrm>
          <a:off x="1717399" y="942609"/>
          <a:ext cx="2030076" cy="1173834"/>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bg2">
                  <a:lumMod val="25000"/>
                </a:schemeClr>
              </a:solidFill>
            </a:rPr>
            <a:t>Different levels of challenge</a:t>
          </a:r>
        </a:p>
      </dsp:txBody>
      <dsp:txXfrm>
        <a:off x="1774701" y="999911"/>
        <a:ext cx="1915472" cy="10592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2EE08-3353-44B7-9B65-17DF42C6768A}">
      <dsp:nvSpPr>
        <dsp:cNvPr id="0" name=""/>
        <dsp:cNvSpPr/>
      </dsp:nvSpPr>
      <dsp:spPr>
        <a:xfrm>
          <a:off x="0" y="0"/>
          <a:ext cx="8128000" cy="2438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BFDB0F-F88A-4A42-9A89-2B3C0738B168}">
      <dsp:nvSpPr>
        <dsp:cNvPr id="0" name=""/>
        <dsp:cNvSpPr/>
      </dsp:nvSpPr>
      <dsp:spPr>
        <a:xfrm>
          <a:off x="244772" y="325120"/>
          <a:ext cx="3637359" cy="1788160"/>
        </a:xfrm>
        <a:prstGeom prst="roundRect">
          <a:avLst>
            <a:gd name="adj" fmla="val 10000"/>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3A9838-7C58-44AC-AB69-E994138BBED2}">
      <dsp:nvSpPr>
        <dsp:cNvPr id="0" name=""/>
        <dsp:cNvSpPr/>
      </dsp:nvSpPr>
      <dsp:spPr>
        <a:xfrm rot="10800000">
          <a:off x="244772" y="2438400"/>
          <a:ext cx="3637359"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solidFill>
                <a:schemeClr val="bg1"/>
              </a:solidFill>
              <a:effectLst/>
              <a:latin typeface="Calibri" panose="020F0502020204030204" pitchFamily="34" charset="0"/>
              <a:ea typeface="Calibri" panose="020F0502020204030204" pitchFamily="34" charset="0"/>
            </a:rPr>
            <a:t>'science of teaching’ – A series of techniques.</a:t>
          </a:r>
          <a:endParaRPr lang="en-GB" sz="3300" kern="1200" dirty="0"/>
        </a:p>
      </dsp:txBody>
      <dsp:txXfrm rot="10800000">
        <a:off x="336425" y="2438400"/>
        <a:ext cx="3454053" cy="2888613"/>
      </dsp:txXfrm>
    </dsp:sp>
    <dsp:sp modelId="{9E78836A-6202-433E-AA76-A055B6A25414}">
      <dsp:nvSpPr>
        <dsp:cNvPr id="0" name=""/>
        <dsp:cNvSpPr/>
      </dsp:nvSpPr>
      <dsp:spPr>
        <a:xfrm>
          <a:off x="4245867" y="325120"/>
          <a:ext cx="3637359" cy="1788160"/>
        </a:xfrm>
        <a:prstGeom prst="roundRect">
          <a:avLst>
            <a:gd name="adj" fmla="val 10000"/>
          </a:avLst>
        </a:prstGeom>
        <a:blipFill rotWithShape="1">
          <a:blip xmlns:r="http://schemas.openxmlformats.org/officeDocument/2006/relationships" r:embed="rId2"/>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EA600-4CB0-4A3B-A1B2-8628E19D28AD}">
      <dsp:nvSpPr>
        <dsp:cNvPr id="0" name=""/>
        <dsp:cNvSpPr/>
      </dsp:nvSpPr>
      <dsp:spPr>
        <a:xfrm rot="10800000">
          <a:off x="4245867" y="2438400"/>
          <a:ext cx="3637359"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marL="0" lvl="0" indent="0" algn="ctr" defTabSz="1466850">
            <a:lnSpc>
              <a:spcPct val="90000"/>
            </a:lnSpc>
            <a:spcBef>
              <a:spcPct val="0"/>
            </a:spcBef>
            <a:spcAft>
              <a:spcPct val="35000"/>
            </a:spcAft>
            <a:buNone/>
          </a:pPr>
          <a:r>
            <a:rPr lang="en-US" sz="3300" kern="1200" dirty="0">
              <a:solidFill>
                <a:schemeClr val="bg1"/>
              </a:solidFill>
              <a:effectLst/>
              <a:latin typeface="Calibri" panose="020F0502020204030204" pitchFamily="34" charset="0"/>
              <a:ea typeface="Calibri" panose="020F0502020204030204" pitchFamily="34" charset="0"/>
            </a:rPr>
            <a:t>consider the learning environment that </a:t>
          </a:r>
          <a:r>
            <a:rPr lang="en-US" sz="3300" b="1" kern="1200" dirty="0">
              <a:solidFill>
                <a:schemeClr val="bg1"/>
              </a:solidFill>
              <a:effectLst/>
              <a:latin typeface="Calibri" panose="020F0502020204030204" pitchFamily="34" charset="0"/>
              <a:ea typeface="Calibri" panose="020F0502020204030204" pitchFamily="34" charset="0"/>
            </a:rPr>
            <a:t>enables</a:t>
          </a:r>
          <a:r>
            <a:rPr lang="en-US" sz="3300" kern="1200" dirty="0">
              <a:solidFill>
                <a:schemeClr val="bg1"/>
              </a:solidFill>
              <a:effectLst/>
              <a:latin typeface="Calibri" panose="020F0502020204030204" pitchFamily="34" charset="0"/>
              <a:ea typeface="Calibri" panose="020F0502020204030204" pitchFamily="34" charset="0"/>
            </a:rPr>
            <a:t> play and exploration</a:t>
          </a:r>
          <a:endParaRPr lang="en-GB" sz="3300" kern="1200" dirty="0"/>
        </a:p>
      </dsp:txBody>
      <dsp:txXfrm rot="10800000">
        <a:off x="4337520" y="2438400"/>
        <a:ext cx="3454053" cy="28886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F4B50-9570-4759-B8FB-46357E35D66F}">
      <dsp:nvSpPr>
        <dsp:cNvPr id="0" name=""/>
        <dsp:cNvSpPr/>
      </dsp:nvSpPr>
      <dsp:spPr>
        <a:xfrm>
          <a:off x="0" y="10413"/>
          <a:ext cx="8128000" cy="954720"/>
        </a:xfrm>
        <a:prstGeom prst="roundRect">
          <a:avLst/>
        </a:prstGeom>
        <a:solidFill>
          <a:srgbClr val="00AAE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tx1"/>
              </a:solidFill>
            </a:rPr>
            <a:t>Ask questions</a:t>
          </a:r>
        </a:p>
      </dsp:txBody>
      <dsp:txXfrm>
        <a:off x="46606" y="57019"/>
        <a:ext cx="8034788" cy="861508"/>
      </dsp:txXfrm>
    </dsp:sp>
    <dsp:sp modelId="{4CE3BB1A-F313-475C-8020-0EB978D33396}">
      <dsp:nvSpPr>
        <dsp:cNvPr id="0" name=""/>
        <dsp:cNvSpPr/>
      </dsp:nvSpPr>
      <dsp:spPr>
        <a:xfrm>
          <a:off x="0" y="965133"/>
          <a:ext cx="81280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Consider what you want your students to explore, and then enable them to do this through asking questions</a:t>
          </a:r>
        </a:p>
      </dsp:txBody>
      <dsp:txXfrm>
        <a:off x="0" y="965133"/>
        <a:ext cx="8128000" cy="844560"/>
      </dsp:txXfrm>
    </dsp:sp>
    <dsp:sp modelId="{2E43E0C6-F209-4245-A577-137122D63317}">
      <dsp:nvSpPr>
        <dsp:cNvPr id="0" name=""/>
        <dsp:cNvSpPr/>
      </dsp:nvSpPr>
      <dsp:spPr>
        <a:xfrm>
          <a:off x="0" y="1835334"/>
          <a:ext cx="8128000" cy="954720"/>
        </a:xfrm>
        <a:prstGeom prst="roundRect">
          <a:avLst/>
        </a:prstGeom>
        <a:solidFill>
          <a:srgbClr val="F2B8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tx1"/>
              </a:solidFill>
            </a:rPr>
            <a:t>Enable authentic dialogue</a:t>
          </a:r>
        </a:p>
      </dsp:txBody>
      <dsp:txXfrm>
        <a:off x="46606" y="1881940"/>
        <a:ext cx="8034788" cy="861508"/>
      </dsp:txXfrm>
    </dsp:sp>
    <dsp:sp modelId="{436AAD0D-7484-46E4-A861-823DD9EB6B31}">
      <dsp:nvSpPr>
        <dsp:cNvPr id="0" name=""/>
        <dsp:cNvSpPr/>
      </dsp:nvSpPr>
      <dsp:spPr>
        <a:xfrm>
          <a:off x="0" y="2764413"/>
          <a:ext cx="81280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Encourage students to question themselves, others and you. </a:t>
          </a:r>
        </a:p>
      </dsp:txBody>
      <dsp:txXfrm>
        <a:off x="0" y="2764413"/>
        <a:ext cx="8128000" cy="844560"/>
      </dsp:txXfrm>
    </dsp:sp>
    <dsp:sp modelId="{794C46D2-56E5-4999-A1DC-39B887263192}">
      <dsp:nvSpPr>
        <dsp:cNvPr id="0" name=""/>
        <dsp:cNvSpPr/>
      </dsp:nvSpPr>
      <dsp:spPr>
        <a:xfrm>
          <a:off x="0" y="3608973"/>
          <a:ext cx="8128000" cy="954720"/>
        </a:xfrm>
        <a:prstGeom prst="roundRect">
          <a:avLst/>
        </a:prstGeom>
        <a:solidFill>
          <a:srgbClr val="FF33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solidFill>
                <a:schemeClr val="tx1"/>
              </a:solidFill>
            </a:rPr>
            <a:t>Utilise opportunities for play</a:t>
          </a:r>
        </a:p>
      </dsp:txBody>
      <dsp:txXfrm>
        <a:off x="46606" y="3655579"/>
        <a:ext cx="8034788" cy="861508"/>
      </dsp:txXfrm>
    </dsp:sp>
    <dsp:sp modelId="{14CDCF81-DEDD-4264-8227-5691510F6DD2}">
      <dsp:nvSpPr>
        <dsp:cNvPr id="0" name=""/>
        <dsp:cNvSpPr/>
      </dsp:nvSpPr>
      <dsp:spPr>
        <a:xfrm>
          <a:off x="0" y="4563693"/>
          <a:ext cx="81280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dirty="0">
              <a:solidFill>
                <a:schemeClr val="bg1"/>
              </a:solidFill>
            </a:rPr>
            <a:t>Provide opportunities for students to explore and experiment </a:t>
          </a:r>
        </a:p>
      </dsp:txBody>
      <dsp:txXfrm>
        <a:off x="0" y="4563693"/>
        <a:ext cx="8128000" cy="84456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3ACD4-C217-41C1-8794-0F02DA306B75}"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8414C-943F-43A8-9D5A-DD954B5A3AAC}" type="slidenum">
              <a:rPr lang="en-GB" smtClean="0"/>
              <a:t>‹#›</a:t>
            </a:fld>
            <a:endParaRPr lang="en-GB"/>
          </a:p>
        </p:txBody>
      </p:sp>
    </p:spTree>
    <p:extLst>
      <p:ext uri="{BB962C8B-B14F-4D97-AF65-F5344CB8AC3E}">
        <p14:creationId xmlns:p14="http://schemas.microsoft.com/office/powerpoint/2010/main" val="353167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ouleft.org/wp-content/uploads/Vygotsky-Mind-in-Society.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8414C-943F-43A8-9D5A-DD954B5A3AAC}" type="slidenum">
              <a:rPr lang="en-GB" smtClean="0"/>
              <a:t>1</a:t>
            </a:fld>
            <a:endParaRPr lang="en-GB"/>
          </a:p>
        </p:txBody>
      </p:sp>
    </p:spTree>
    <p:extLst>
      <p:ext uri="{BB962C8B-B14F-4D97-AF65-F5344CB8AC3E}">
        <p14:creationId xmlns:p14="http://schemas.microsoft.com/office/powerpoint/2010/main" val="1194213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11</a:t>
            </a:fld>
            <a:endParaRPr lang="en-GB"/>
          </a:p>
        </p:txBody>
      </p:sp>
    </p:spTree>
    <p:extLst>
      <p:ext uri="{BB962C8B-B14F-4D97-AF65-F5344CB8AC3E}">
        <p14:creationId xmlns:p14="http://schemas.microsoft.com/office/powerpoint/2010/main" val="47340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12</a:t>
            </a:fld>
            <a:endParaRPr lang="en-GB"/>
          </a:p>
        </p:txBody>
      </p:sp>
    </p:spTree>
    <p:extLst>
      <p:ext uri="{BB962C8B-B14F-4D97-AF65-F5344CB8AC3E}">
        <p14:creationId xmlns:p14="http://schemas.microsoft.com/office/powerpoint/2010/main" val="1557691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13</a:t>
            </a:fld>
            <a:endParaRPr lang="en-GB"/>
          </a:p>
        </p:txBody>
      </p:sp>
    </p:spTree>
    <p:extLst>
      <p:ext uri="{BB962C8B-B14F-4D97-AF65-F5344CB8AC3E}">
        <p14:creationId xmlns:p14="http://schemas.microsoft.com/office/powerpoint/2010/main" val="203540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14</a:t>
            </a:fld>
            <a:endParaRPr lang="en-GB"/>
          </a:p>
        </p:txBody>
      </p:sp>
    </p:spTree>
    <p:extLst>
      <p:ext uri="{BB962C8B-B14F-4D97-AF65-F5344CB8AC3E}">
        <p14:creationId xmlns:p14="http://schemas.microsoft.com/office/powerpoint/2010/main" val="202238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bg1"/>
                </a:solidFill>
              </a:rPr>
              <a:t>Images show drawings of various ontologies and </a:t>
            </a:r>
            <a:r>
              <a:rPr lang="en-GB" dirty="0" err="1">
                <a:solidFill>
                  <a:schemeClr val="bg1"/>
                </a:solidFill>
              </a:rPr>
              <a:t>epistomologies</a:t>
            </a:r>
            <a:endParaRPr lang="en-GB" dirty="0">
              <a:solidFill>
                <a:schemeClr val="bg1"/>
              </a:solidFill>
            </a:endParaRPr>
          </a:p>
          <a:p>
            <a:pPr marL="0" indent="0">
              <a:buNone/>
            </a:pPr>
            <a:r>
              <a:rPr lang="en-GB" dirty="0">
                <a:solidFill>
                  <a:schemeClr val="bg1"/>
                </a:solidFill>
              </a:rPr>
              <a:t>Point – You can have fun and play at any level!!!</a:t>
            </a:r>
          </a:p>
          <a:p>
            <a:pPr marL="0" indent="0">
              <a:buNone/>
            </a:pPr>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15</a:t>
            </a:fld>
            <a:endParaRPr lang="en-GB"/>
          </a:p>
        </p:txBody>
      </p:sp>
    </p:spTree>
    <p:extLst>
      <p:ext uri="{BB962C8B-B14F-4D97-AF65-F5344CB8AC3E}">
        <p14:creationId xmlns:p14="http://schemas.microsoft.com/office/powerpoint/2010/main" val="404855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Bisht, P. (2017). Decolonizing futures: Exploring storytelling as a tool for inclusion in foresight.</a:t>
            </a:r>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16</a:t>
            </a:fld>
            <a:endParaRPr lang="en-GB"/>
          </a:p>
        </p:txBody>
      </p:sp>
    </p:spTree>
    <p:extLst>
      <p:ext uri="{BB962C8B-B14F-4D97-AF65-F5344CB8AC3E}">
        <p14:creationId xmlns:p14="http://schemas.microsoft.com/office/powerpoint/2010/main" val="65921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https://</a:t>
            </a:r>
            <a:r>
              <a:rPr lang="en-GB" dirty="0" err="1"/>
              <a:t>falmouthuniversity.padlet.org</a:t>
            </a:r>
            <a:r>
              <a:rPr lang="en-GB" dirty="0"/>
              <a:t>/bethsennett5/can-early-years-principles-support-inclusion-in-he-nldt3mbgh67rfvxc </a:t>
            </a:r>
          </a:p>
        </p:txBody>
      </p:sp>
      <p:sp>
        <p:nvSpPr>
          <p:cNvPr id="4" name="Slide Number Placeholder 3"/>
          <p:cNvSpPr>
            <a:spLocks noGrp="1"/>
          </p:cNvSpPr>
          <p:nvPr>
            <p:ph type="sldNum" sz="quarter" idx="5"/>
          </p:nvPr>
        </p:nvSpPr>
        <p:spPr/>
        <p:txBody>
          <a:bodyPr/>
          <a:lstStyle/>
          <a:p>
            <a:fld id="{1A98414C-943F-43A8-9D5A-DD954B5A3AAC}" type="slidenum">
              <a:rPr lang="en-GB" smtClean="0"/>
              <a:t>17</a:t>
            </a:fld>
            <a:endParaRPr lang="en-GB"/>
          </a:p>
        </p:txBody>
      </p:sp>
    </p:spTree>
    <p:extLst>
      <p:ext uri="{BB962C8B-B14F-4D97-AF65-F5344CB8AC3E}">
        <p14:creationId xmlns:p14="http://schemas.microsoft.com/office/powerpoint/2010/main" val="398575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18</a:t>
            </a:fld>
            <a:endParaRPr lang="en-GB"/>
          </a:p>
        </p:txBody>
      </p:sp>
    </p:spTree>
    <p:extLst>
      <p:ext uri="{BB962C8B-B14F-4D97-AF65-F5344CB8AC3E}">
        <p14:creationId xmlns:p14="http://schemas.microsoft.com/office/powerpoint/2010/main" val="190787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a:t>
            </a:r>
            <a:r>
              <a:rPr lang="en-GB" b="1" dirty="0"/>
              <a:t>Constructivist learning theory </a:t>
            </a:r>
            <a:r>
              <a:rPr lang="en-GB" b="0" dirty="0"/>
              <a:t>which</a:t>
            </a:r>
            <a:r>
              <a:rPr lang="en-GB" b="1" dirty="0"/>
              <a:t> </a:t>
            </a:r>
            <a:r>
              <a:rPr lang="en-GB" dirty="0"/>
              <a:t>emphasizes that individuals learn through building their own knowledge, connecting new ideas and experiences to existing knowledge and experiences to form new or enhanced understanding (Bransford et al., 1999).</a:t>
            </a:r>
          </a:p>
        </p:txBody>
      </p:sp>
      <p:sp>
        <p:nvSpPr>
          <p:cNvPr id="4" name="Slide Number Placeholder 3"/>
          <p:cNvSpPr>
            <a:spLocks noGrp="1"/>
          </p:cNvSpPr>
          <p:nvPr>
            <p:ph type="sldNum" sz="quarter" idx="5"/>
          </p:nvPr>
        </p:nvSpPr>
        <p:spPr/>
        <p:txBody>
          <a:bodyPr/>
          <a:lstStyle/>
          <a:p>
            <a:fld id="{1A98414C-943F-43A8-9D5A-DD954B5A3AAC}" type="slidenum">
              <a:rPr lang="en-GB" smtClean="0"/>
              <a:t>19</a:t>
            </a:fld>
            <a:endParaRPr lang="en-GB"/>
          </a:p>
        </p:txBody>
      </p:sp>
    </p:spTree>
    <p:extLst>
      <p:ext uri="{BB962C8B-B14F-4D97-AF65-F5344CB8AC3E}">
        <p14:creationId xmlns:p14="http://schemas.microsoft.com/office/powerpoint/2010/main" val="431725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 see this in the kindergarten video at the beginning.</a:t>
            </a:r>
          </a:p>
        </p:txBody>
      </p:sp>
      <p:sp>
        <p:nvSpPr>
          <p:cNvPr id="4" name="Slide Number Placeholder 3"/>
          <p:cNvSpPr>
            <a:spLocks noGrp="1"/>
          </p:cNvSpPr>
          <p:nvPr>
            <p:ph type="sldNum" sz="quarter" idx="5"/>
          </p:nvPr>
        </p:nvSpPr>
        <p:spPr/>
        <p:txBody>
          <a:bodyPr/>
          <a:lstStyle/>
          <a:p>
            <a:fld id="{1A98414C-943F-43A8-9D5A-DD954B5A3AAC}" type="slidenum">
              <a:rPr lang="en-GB" smtClean="0"/>
              <a:t>20</a:t>
            </a:fld>
            <a:endParaRPr lang="en-GB"/>
          </a:p>
        </p:txBody>
      </p:sp>
    </p:spTree>
    <p:extLst>
      <p:ext uri="{BB962C8B-B14F-4D97-AF65-F5344CB8AC3E}">
        <p14:creationId xmlns:p14="http://schemas.microsoft.com/office/powerpoint/2010/main" val="112844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2</a:t>
            </a:fld>
            <a:endParaRPr lang="en-GB"/>
          </a:p>
        </p:txBody>
      </p:sp>
    </p:spTree>
    <p:extLst>
      <p:ext uri="{BB962C8B-B14F-4D97-AF65-F5344CB8AC3E}">
        <p14:creationId xmlns:p14="http://schemas.microsoft.com/office/powerpoint/2010/main" val="154764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21</a:t>
            </a:fld>
            <a:endParaRPr lang="en-GB"/>
          </a:p>
        </p:txBody>
      </p:sp>
    </p:spTree>
    <p:extLst>
      <p:ext uri="{BB962C8B-B14F-4D97-AF65-F5344CB8AC3E}">
        <p14:creationId xmlns:p14="http://schemas.microsoft.com/office/powerpoint/2010/main" val="402895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22</a:t>
            </a:fld>
            <a:endParaRPr lang="en-GB"/>
          </a:p>
        </p:txBody>
      </p:sp>
    </p:spTree>
    <p:extLst>
      <p:ext uri="{BB962C8B-B14F-4D97-AF65-F5344CB8AC3E}">
        <p14:creationId xmlns:p14="http://schemas.microsoft.com/office/powerpoint/2010/main" val="104029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Brame</a:t>
            </a:r>
            <a:r>
              <a:rPr lang="en-GB" b="0" i="0" dirty="0">
                <a:solidFill>
                  <a:srgbClr val="222222"/>
                </a:solidFill>
                <a:effectLst/>
                <a:latin typeface="Arial" panose="020B0604020202020204" pitchFamily="34" charset="0"/>
              </a:rPr>
              <a:t>, C. (2016). Active learning. </a:t>
            </a:r>
            <a:r>
              <a:rPr lang="en-GB" b="0" i="1" dirty="0">
                <a:solidFill>
                  <a:srgbClr val="222222"/>
                </a:solidFill>
                <a:effectLst/>
                <a:latin typeface="Arial" panose="020B0604020202020204" pitchFamily="34" charset="0"/>
              </a:rPr>
              <a:t>Vanderbilt University </a:t>
            </a:r>
            <a:r>
              <a:rPr lang="en-GB" b="0" i="1" dirty="0" err="1">
                <a:solidFill>
                  <a:srgbClr val="222222"/>
                </a:solidFill>
                <a:effectLst/>
                <a:latin typeface="Arial" panose="020B0604020202020204" pitchFamily="34" charset="0"/>
              </a:rPr>
              <a:t>Center</a:t>
            </a:r>
            <a:r>
              <a:rPr lang="en-GB" b="0" i="1" dirty="0">
                <a:solidFill>
                  <a:srgbClr val="222222"/>
                </a:solidFill>
                <a:effectLst/>
                <a:latin typeface="Arial" panose="020B0604020202020204" pitchFamily="34" charset="0"/>
              </a:rPr>
              <a:t> for Teaching</a:t>
            </a:r>
            <a:r>
              <a:rPr lang="en-GB" b="0" i="0" dirty="0">
                <a:solidFill>
                  <a:srgbClr val="222222"/>
                </a:solidFill>
                <a:effectLst/>
                <a:latin typeface="Arial" panose="020B0604020202020204" pitchFamily="34" charset="0"/>
              </a:rPr>
              <a:t>.</a:t>
            </a:r>
          </a:p>
          <a:p>
            <a:endParaRPr lang="en-GB"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REMEMBER - Teachers don’t have to always be the ‘experts’, </a:t>
            </a:r>
            <a:r>
              <a:rPr lang="en-GB" b="1" dirty="0"/>
              <a:t>telling</a:t>
            </a:r>
            <a:r>
              <a:rPr lang="en-GB" dirty="0"/>
              <a:t> students everything – often teaching students to be researchers can make learning more active - discuss work with academics as a learning designer and encouraging them to let students do the research and to teach you.</a:t>
            </a:r>
          </a:p>
          <a:p>
            <a:endParaRPr lang="en-GB" dirty="0"/>
          </a:p>
          <a:p>
            <a:r>
              <a:rPr lang="en-GB" dirty="0"/>
              <a:t>EYSF teachers are good at this because (as anyone who is apparent will know) kids are great at coming up with questions we often don’t think about as adults e.g. why is the sky blue</a:t>
            </a:r>
          </a:p>
        </p:txBody>
      </p:sp>
      <p:sp>
        <p:nvSpPr>
          <p:cNvPr id="4" name="Slide Number Placeholder 3"/>
          <p:cNvSpPr>
            <a:spLocks noGrp="1"/>
          </p:cNvSpPr>
          <p:nvPr>
            <p:ph type="sldNum" sz="quarter" idx="5"/>
          </p:nvPr>
        </p:nvSpPr>
        <p:spPr/>
        <p:txBody>
          <a:bodyPr/>
          <a:lstStyle/>
          <a:p>
            <a:fld id="{1A98414C-943F-43A8-9D5A-DD954B5A3AAC}" type="slidenum">
              <a:rPr lang="en-GB" smtClean="0"/>
              <a:t>23</a:t>
            </a:fld>
            <a:endParaRPr lang="en-GB"/>
          </a:p>
        </p:txBody>
      </p:sp>
    </p:spTree>
    <p:extLst>
      <p:ext uri="{BB962C8B-B14F-4D97-AF65-F5344CB8AC3E}">
        <p14:creationId xmlns:p14="http://schemas.microsoft.com/office/powerpoint/2010/main" val="1306194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students to become active learners with autonomy that we differentiate and scaffold the learning. No student is working at the same pace as everyone else. </a:t>
            </a:r>
          </a:p>
          <a:p>
            <a:r>
              <a:rPr lang="en-GB" b="0" i="0" dirty="0">
                <a:solidFill>
                  <a:srgbClr val="282828"/>
                </a:solidFill>
                <a:effectLst/>
                <a:latin typeface="Georgia" panose="02040502050405020303" pitchFamily="18" charset="0"/>
              </a:rPr>
              <a:t>Vygotsky, L. S. (1978). </a:t>
            </a:r>
            <a:r>
              <a:rPr lang="en-GB" b="0" i="1" u="none" strike="noStrike" dirty="0">
                <a:solidFill>
                  <a:srgbClr val="02838D"/>
                </a:solidFill>
                <a:effectLst/>
                <a:latin typeface="Georgia" panose="02040502050405020303" pitchFamily="18" charset="0"/>
                <a:hlinkClick r:id="rId3"/>
              </a:rPr>
              <a:t>Mind in society: The development of higher psychological processes</a:t>
            </a:r>
            <a:r>
              <a:rPr lang="en-GB" b="0" i="0" dirty="0">
                <a:solidFill>
                  <a:srgbClr val="282828"/>
                </a:solidFill>
                <a:effectLst/>
                <a:latin typeface="Georgia" panose="02040502050405020303" pitchFamily="18" charset="0"/>
              </a:rPr>
              <a:t>. Cambridge, MA: Harvard University Press.</a:t>
            </a:r>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24</a:t>
            </a:fld>
            <a:endParaRPr lang="en-GB"/>
          </a:p>
        </p:txBody>
      </p:sp>
    </p:spTree>
    <p:extLst>
      <p:ext uri="{BB962C8B-B14F-4D97-AF65-F5344CB8AC3E}">
        <p14:creationId xmlns:p14="http://schemas.microsoft.com/office/powerpoint/2010/main" val="146479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solidFill>
                <a:schemeClr val="bg1"/>
              </a:solidFill>
            </a:endParaRPr>
          </a:p>
          <a:p>
            <a:r>
              <a:rPr lang="en-GB" dirty="0"/>
              <a:t>In early years education, reading is taught for pleasure. Children will ‘read’ and tell stories through more than just decoding the words. In EYFS, stories come to life through images, discussion, questions, re-telling stories, re-inventing stories. </a:t>
            </a:r>
          </a:p>
          <a:p>
            <a:endParaRPr lang="en-GB" dirty="0"/>
          </a:p>
          <a:p>
            <a:r>
              <a:rPr lang="en-GB" dirty="0"/>
              <a:t>In HE – students often think reading is simply decoding.</a:t>
            </a:r>
          </a:p>
        </p:txBody>
      </p:sp>
      <p:sp>
        <p:nvSpPr>
          <p:cNvPr id="4" name="Slide Number Placeholder 3"/>
          <p:cNvSpPr>
            <a:spLocks noGrp="1"/>
          </p:cNvSpPr>
          <p:nvPr>
            <p:ph type="sldNum" sz="quarter" idx="5"/>
          </p:nvPr>
        </p:nvSpPr>
        <p:spPr/>
        <p:txBody>
          <a:bodyPr/>
          <a:lstStyle/>
          <a:p>
            <a:fld id="{1A98414C-943F-43A8-9D5A-DD954B5A3AAC}" type="slidenum">
              <a:rPr lang="en-GB" smtClean="0"/>
              <a:t>25</a:t>
            </a:fld>
            <a:endParaRPr lang="en-GB"/>
          </a:p>
        </p:txBody>
      </p:sp>
    </p:spTree>
    <p:extLst>
      <p:ext uri="{BB962C8B-B14F-4D97-AF65-F5344CB8AC3E}">
        <p14:creationId xmlns:p14="http://schemas.microsoft.com/office/powerpoint/2010/main" val="2305509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26</a:t>
            </a:fld>
            <a:endParaRPr lang="en-GB"/>
          </a:p>
        </p:txBody>
      </p:sp>
    </p:spTree>
    <p:extLst>
      <p:ext uri="{BB962C8B-B14F-4D97-AF65-F5344CB8AC3E}">
        <p14:creationId xmlns:p14="http://schemas.microsoft.com/office/powerpoint/2010/main" val="2958953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a:t>
            </a:r>
          </a:p>
          <a:p>
            <a:r>
              <a:rPr lang="en-GB" dirty="0"/>
              <a:t>https://</a:t>
            </a:r>
            <a:r>
              <a:rPr lang="en-GB" dirty="0" err="1"/>
              <a:t>falmouthuniversity.padlet.org</a:t>
            </a:r>
            <a:r>
              <a:rPr lang="en-GB" dirty="0"/>
              <a:t>/bethsennett5/can-early-years-principles-support-inclusion-in-he-nldt3mbgh67rfvxc </a:t>
            </a:r>
          </a:p>
        </p:txBody>
      </p:sp>
      <p:sp>
        <p:nvSpPr>
          <p:cNvPr id="4" name="Slide Number Placeholder 3"/>
          <p:cNvSpPr>
            <a:spLocks noGrp="1"/>
          </p:cNvSpPr>
          <p:nvPr>
            <p:ph type="sldNum" sz="quarter" idx="5"/>
          </p:nvPr>
        </p:nvSpPr>
        <p:spPr/>
        <p:txBody>
          <a:bodyPr/>
          <a:lstStyle/>
          <a:p>
            <a:fld id="{1A98414C-943F-43A8-9D5A-DD954B5A3AAC}" type="slidenum">
              <a:rPr lang="en-GB" smtClean="0"/>
              <a:t>27</a:t>
            </a:fld>
            <a:endParaRPr lang="en-GB"/>
          </a:p>
        </p:txBody>
      </p:sp>
    </p:spTree>
    <p:extLst>
      <p:ext uri="{BB962C8B-B14F-4D97-AF65-F5344CB8AC3E}">
        <p14:creationId xmlns:p14="http://schemas.microsoft.com/office/powerpoint/2010/main" val="2721479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28</a:t>
            </a:fld>
            <a:endParaRPr lang="en-GB"/>
          </a:p>
        </p:txBody>
      </p:sp>
    </p:spTree>
    <p:extLst>
      <p:ext uri="{BB962C8B-B14F-4D97-AF65-F5344CB8AC3E}">
        <p14:creationId xmlns:p14="http://schemas.microsoft.com/office/powerpoint/2010/main" val="2511586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29</a:t>
            </a:fld>
            <a:endParaRPr lang="en-GB"/>
          </a:p>
        </p:txBody>
      </p:sp>
    </p:spTree>
    <p:extLst>
      <p:ext uri="{BB962C8B-B14F-4D97-AF65-F5344CB8AC3E}">
        <p14:creationId xmlns:p14="http://schemas.microsoft.com/office/powerpoint/2010/main" val="194323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a:t>
            </a:r>
          </a:p>
          <a:p>
            <a:endParaRPr lang="en-GB" dirty="0"/>
          </a:p>
          <a:p>
            <a:r>
              <a:rPr lang="en-GB" dirty="0"/>
              <a:t>This means as teachers we ALSO need to be prepared to have our students TEACH US! To have them question our ideas.  </a:t>
            </a:r>
          </a:p>
        </p:txBody>
      </p:sp>
      <p:sp>
        <p:nvSpPr>
          <p:cNvPr id="4" name="Slide Number Placeholder 3"/>
          <p:cNvSpPr>
            <a:spLocks noGrp="1"/>
          </p:cNvSpPr>
          <p:nvPr>
            <p:ph type="sldNum" sz="quarter" idx="5"/>
          </p:nvPr>
        </p:nvSpPr>
        <p:spPr/>
        <p:txBody>
          <a:bodyPr/>
          <a:lstStyle/>
          <a:p>
            <a:fld id="{1A98414C-943F-43A8-9D5A-DD954B5A3AAC}" type="slidenum">
              <a:rPr lang="en-GB" smtClean="0"/>
              <a:t>30</a:t>
            </a:fld>
            <a:endParaRPr lang="en-GB"/>
          </a:p>
        </p:txBody>
      </p:sp>
    </p:spTree>
    <p:extLst>
      <p:ext uri="{BB962C8B-B14F-4D97-AF65-F5344CB8AC3E}">
        <p14:creationId xmlns:p14="http://schemas.microsoft.com/office/powerpoint/2010/main" val="114870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https://falmouthuniversity.padlet.org/bethsennett5/can-early-years-principles-support-inclusion-in-he-nldt3mbgh67rfvxc </a:t>
            </a:r>
          </a:p>
        </p:txBody>
      </p:sp>
      <p:sp>
        <p:nvSpPr>
          <p:cNvPr id="4" name="Slide Number Placeholder 3"/>
          <p:cNvSpPr>
            <a:spLocks noGrp="1"/>
          </p:cNvSpPr>
          <p:nvPr>
            <p:ph type="sldNum" sz="quarter" idx="5"/>
          </p:nvPr>
        </p:nvSpPr>
        <p:spPr/>
        <p:txBody>
          <a:bodyPr/>
          <a:lstStyle/>
          <a:p>
            <a:fld id="{1A98414C-943F-43A8-9D5A-DD954B5A3AAC}" type="slidenum">
              <a:rPr lang="en-GB" smtClean="0"/>
              <a:t>4</a:t>
            </a:fld>
            <a:endParaRPr lang="en-GB"/>
          </a:p>
        </p:txBody>
      </p:sp>
    </p:spTree>
    <p:extLst>
      <p:ext uri="{BB962C8B-B14F-4D97-AF65-F5344CB8AC3E}">
        <p14:creationId xmlns:p14="http://schemas.microsoft.com/office/powerpoint/2010/main" val="401084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 </a:t>
            </a:r>
          </a:p>
        </p:txBody>
      </p:sp>
      <p:sp>
        <p:nvSpPr>
          <p:cNvPr id="4" name="Slide Number Placeholder 3"/>
          <p:cNvSpPr>
            <a:spLocks noGrp="1"/>
          </p:cNvSpPr>
          <p:nvPr>
            <p:ph type="sldNum" sz="quarter" idx="5"/>
          </p:nvPr>
        </p:nvSpPr>
        <p:spPr/>
        <p:txBody>
          <a:bodyPr/>
          <a:lstStyle/>
          <a:p>
            <a:fld id="{1A98414C-943F-43A8-9D5A-DD954B5A3AAC}" type="slidenum">
              <a:rPr lang="en-GB" smtClean="0"/>
              <a:t>31</a:t>
            </a:fld>
            <a:endParaRPr lang="en-GB"/>
          </a:p>
        </p:txBody>
      </p:sp>
    </p:spTree>
    <p:extLst>
      <p:ext uri="{BB962C8B-B14F-4D97-AF65-F5344CB8AC3E}">
        <p14:creationId xmlns:p14="http://schemas.microsoft.com/office/powerpoint/2010/main" val="327137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32</a:t>
            </a:fld>
            <a:endParaRPr lang="en-GB"/>
          </a:p>
        </p:txBody>
      </p:sp>
    </p:spTree>
    <p:extLst>
      <p:ext uri="{BB962C8B-B14F-4D97-AF65-F5344CB8AC3E}">
        <p14:creationId xmlns:p14="http://schemas.microsoft.com/office/powerpoint/2010/main" val="2824541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 </a:t>
            </a:r>
          </a:p>
        </p:txBody>
      </p:sp>
      <p:sp>
        <p:nvSpPr>
          <p:cNvPr id="4" name="Slide Number Placeholder 3"/>
          <p:cNvSpPr>
            <a:spLocks noGrp="1"/>
          </p:cNvSpPr>
          <p:nvPr>
            <p:ph type="sldNum" sz="quarter" idx="5"/>
          </p:nvPr>
        </p:nvSpPr>
        <p:spPr/>
        <p:txBody>
          <a:bodyPr/>
          <a:lstStyle/>
          <a:p>
            <a:fld id="{1A98414C-943F-43A8-9D5A-DD954B5A3AAC}" type="slidenum">
              <a:rPr lang="en-GB" smtClean="0"/>
              <a:t>33</a:t>
            </a:fld>
            <a:endParaRPr lang="en-GB"/>
          </a:p>
        </p:txBody>
      </p:sp>
    </p:spTree>
    <p:extLst>
      <p:ext uri="{BB962C8B-B14F-4D97-AF65-F5344CB8AC3E}">
        <p14:creationId xmlns:p14="http://schemas.microsoft.com/office/powerpoint/2010/main" val="3768700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34</a:t>
            </a:fld>
            <a:endParaRPr lang="en-GB"/>
          </a:p>
        </p:txBody>
      </p:sp>
    </p:spTree>
    <p:extLst>
      <p:ext uri="{BB962C8B-B14F-4D97-AF65-F5344CB8AC3E}">
        <p14:creationId xmlns:p14="http://schemas.microsoft.com/office/powerpoint/2010/main" val="1407346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35</a:t>
            </a:fld>
            <a:endParaRPr lang="en-GB"/>
          </a:p>
        </p:txBody>
      </p:sp>
    </p:spTree>
    <p:extLst>
      <p:ext uri="{BB962C8B-B14F-4D97-AF65-F5344CB8AC3E}">
        <p14:creationId xmlns:p14="http://schemas.microsoft.com/office/powerpoint/2010/main" val="3089367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falmouthuniversity.padlet.org</a:t>
            </a:r>
            <a:r>
              <a:rPr lang="en-GB" dirty="0"/>
              <a:t>/bethsennett5/can-early-years-principles-support-inclusion-in-he-nldt3mbgh67rfvxc </a:t>
            </a:r>
          </a:p>
        </p:txBody>
      </p:sp>
      <p:sp>
        <p:nvSpPr>
          <p:cNvPr id="4" name="Slide Number Placeholder 3"/>
          <p:cNvSpPr>
            <a:spLocks noGrp="1"/>
          </p:cNvSpPr>
          <p:nvPr>
            <p:ph type="sldNum" sz="quarter" idx="5"/>
          </p:nvPr>
        </p:nvSpPr>
        <p:spPr/>
        <p:txBody>
          <a:bodyPr/>
          <a:lstStyle/>
          <a:p>
            <a:fld id="{1A98414C-943F-43A8-9D5A-DD954B5A3AAC}" type="slidenum">
              <a:rPr lang="en-GB" smtClean="0"/>
              <a:t>36</a:t>
            </a:fld>
            <a:endParaRPr lang="en-GB"/>
          </a:p>
        </p:txBody>
      </p:sp>
    </p:spTree>
    <p:extLst>
      <p:ext uri="{BB962C8B-B14F-4D97-AF65-F5344CB8AC3E}">
        <p14:creationId xmlns:p14="http://schemas.microsoft.com/office/powerpoint/2010/main" val="601069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37</a:t>
            </a:fld>
            <a:endParaRPr lang="en-GB"/>
          </a:p>
        </p:txBody>
      </p:sp>
    </p:spTree>
    <p:extLst>
      <p:ext uri="{BB962C8B-B14F-4D97-AF65-F5344CB8AC3E}">
        <p14:creationId xmlns:p14="http://schemas.microsoft.com/office/powerpoint/2010/main" val="4253193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It is mentioned multiple times in the statutory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Although Grimmer points out that the word 'love' was removed from the EYFS guidance in 2012</a:t>
            </a:r>
          </a:p>
          <a:p>
            <a:endParaRPr lang="en-GB" dirty="0"/>
          </a:p>
          <a:p>
            <a:r>
              <a:rPr lang="en-GB" dirty="0"/>
              <a:t>In HE, we often shy away from this. </a:t>
            </a:r>
          </a:p>
        </p:txBody>
      </p:sp>
      <p:sp>
        <p:nvSpPr>
          <p:cNvPr id="4" name="Slide Number Placeholder 3"/>
          <p:cNvSpPr>
            <a:spLocks noGrp="1"/>
          </p:cNvSpPr>
          <p:nvPr>
            <p:ph type="sldNum" sz="quarter" idx="5"/>
          </p:nvPr>
        </p:nvSpPr>
        <p:spPr/>
        <p:txBody>
          <a:bodyPr/>
          <a:lstStyle/>
          <a:p>
            <a:fld id="{1A98414C-943F-43A8-9D5A-DD954B5A3AAC}" type="slidenum">
              <a:rPr lang="en-GB" smtClean="0"/>
              <a:t>38</a:t>
            </a:fld>
            <a:endParaRPr lang="en-GB"/>
          </a:p>
        </p:txBody>
      </p:sp>
    </p:spTree>
    <p:extLst>
      <p:ext uri="{BB962C8B-B14F-4D97-AF65-F5344CB8AC3E}">
        <p14:creationId xmlns:p14="http://schemas.microsoft.com/office/powerpoint/2010/main" val="2068427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40</a:t>
            </a:fld>
            <a:endParaRPr lang="en-GB"/>
          </a:p>
        </p:txBody>
      </p:sp>
    </p:spTree>
    <p:extLst>
      <p:ext uri="{BB962C8B-B14F-4D97-AF65-F5344CB8AC3E}">
        <p14:creationId xmlns:p14="http://schemas.microsoft.com/office/powerpoint/2010/main" val="280924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98414C-943F-43A8-9D5A-DD954B5A3AAC}" type="slidenum">
              <a:rPr lang="en-GB" smtClean="0"/>
              <a:t>41</a:t>
            </a:fld>
            <a:endParaRPr lang="en-GB"/>
          </a:p>
        </p:txBody>
      </p:sp>
    </p:spTree>
    <p:extLst>
      <p:ext uri="{BB962C8B-B14F-4D97-AF65-F5344CB8AC3E}">
        <p14:creationId xmlns:p14="http://schemas.microsoft.com/office/powerpoint/2010/main" val="1617435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Https://www.redbridge.gov.uk/news/nov-2022/early-years-play-and-development-eypad-centre-opens-in-ilford/ </a:t>
            </a:r>
          </a:p>
          <a:p>
            <a:endParaRPr lang="en-GB" dirty="0"/>
          </a:p>
          <a:p>
            <a:r>
              <a:rPr lang="en-GB" dirty="0"/>
              <a:t>https://</a:t>
            </a:r>
            <a:r>
              <a:rPr lang="en-GB" dirty="0" err="1"/>
              <a:t>falmouthuniversity.padlet.org</a:t>
            </a:r>
            <a:r>
              <a:rPr lang="en-GB" dirty="0"/>
              <a:t>/bethsennett5/can-early-years-principles-support-inclusion-in-he-nldt3mbgh67rfvxc </a:t>
            </a:r>
          </a:p>
        </p:txBody>
      </p:sp>
      <p:sp>
        <p:nvSpPr>
          <p:cNvPr id="4" name="Slide Number Placeholder 3"/>
          <p:cNvSpPr>
            <a:spLocks noGrp="1"/>
          </p:cNvSpPr>
          <p:nvPr>
            <p:ph type="sldNum" sz="quarter" idx="5"/>
          </p:nvPr>
        </p:nvSpPr>
        <p:spPr/>
        <p:txBody>
          <a:bodyPr/>
          <a:lstStyle/>
          <a:p>
            <a:fld id="{1A98414C-943F-43A8-9D5A-DD954B5A3AAC}" type="slidenum">
              <a:rPr lang="en-GB" smtClean="0"/>
              <a:t>5</a:t>
            </a:fld>
            <a:endParaRPr lang="en-GB"/>
          </a:p>
        </p:txBody>
      </p:sp>
    </p:spTree>
    <p:extLst>
      <p:ext uri="{BB962C8B-B14F-4D97-AF65-F5344CB8AC3E}">
        <p14:creationId xmlns:p14="http://schemas.microsoft.com/office/powerpoint/2010/main" val="625110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42</a:t>
            </a:fld>
            <a:endParaRPr lang="en-GB"/>
          </a:p>
        </p:txBody>
      </p:sp>
    </p:spTree>
    <p:extLst>
      <p:ext uri="{BB962C8B-B14F-4D97-AF65-F5344CB8AC3E}">
        <p14:creationId xmlns:p14="http://schemas.microsoft.com/office/powerpoint/2010/main" val="2284290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43</a:t>
            </a:fld>
            <a:endParaRPr lang="en-GB"/>
          </a:p>
        </p:txBody>
      </p:sp>
    </p:spTree>
    <p:extLst>
      <p:ext uri="{BB962C8B-B14F-4D97-AF65-F5344CB8AC3E}">
        <p14:creationId xmlns:p14="http://schemas.microsoft.com/office/powerpoint/2010/main" val="136712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44</a:t>
            </a:fld>
            <a:endParaRPr lang="en-GB"/>
          </a:p>
        </p:txBody>
      </p:sp>
    </p:spTree>
    <p:extLst>
      <p:ext uri="{BB962C8B-B14F-4D97-AF65-F5344CB8AC3E}">
        <p14:creationId xmlns:p14="http://schemas.microsoft.com/office/powerpoint/2010/main" val="611397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45</a:t>
            </a:fld>
            <a:endParaRPr lang="en-GB"/>
          </a:p>
        </p:txBody>
      </p:sp>
    </p:spTree>
    <p:extLst>
      <p:ext uri="{BB962C8B-B14F-4D97-AF65-F5344CB8AC3E}">
        <p14:creationId xmlns:p14="http://schemas.microsoft.com/office/powerpoint/2010/main" val="95090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1.15 – 3.47 </a:t>
            </a:r>
          </a:p>
          <a:p>
            <a:endParaRPr lang="en-GB" dirty="0"/>
          </a:p>
          <a:p>
            <a:r>
              <a:rPr lang="en-GB" dirty="0"/>
              <a:t>https://</a:t>
            </a:r>
            <a:r>
              <a:rPr lang="en-GB" dirty="0" err="1"/>
              <a:t>www.youtube.com</a:t>
            </a:r>
            <a:r>
              <a:rPr lang="en-GB" dirty="0"/>
              <a:t>/</a:t>
            </a:r>
            <a:r>
              <a:rPr lang="en-GB" dirty="0" err="1"/>
              <a:t>watch?v</a:t>
            </a:r>
            <a:r>
              <a:rPr lang="en-GB" dirty="0"/>
              <a:t>=J5jwEyDaR-0&amp;t=17s</a:t>
            </a:r>
          </a:p>
        </p:txBody>
      </p:sp>
      <p:sp>
        <p:nvSpPr>
          <p:cNvPr id="4" name="Slide Number Placeholder 3"/>
          <p:cNvSpPr>
            <a:spLocks noGrp="1"/>
          </p:cNvSpPr>
          <p:nvPr>
            <p:ph type="sldNum" sz="quarter" idx="5"/>
          </p:nvPr>
        </p:nvSpPr>
        <p:spPr/>
        <p:txBody>
          <a:bodyPr/>
          <a:lstStyle/>
          <a:p>
            <a:fld id="{1A98414C-943F-43A8-9D5A-DD954B5A3AAC}" type="slidenum">
              <a:rPr lang="en-GB" smtClean="0"/>
              <a:t>6</a:t>
            </a:fld>
            <a:endParaRPr lang="en-GB"/>
          </a:p>
        </p:txBody>
      </p:sp>
    </p:spTree>
    <p:extLst>
      <p:ext uri="{BB962C8B-B14F-4D97-AF65-F5344CB8AC3E}">
        <p14:creationId xmlns:p14="http://schemas.microsoft.com/office/powerpoint/2010/main" val="10773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https://www.redbridge.gov.uk/news/nov-2022/early-years-play-and-development-eypad-centre-opens-in-ilford/ </a:t>
            </a:r>
          </a:p>
          <a:p>
            <a:endParaRPr lang="en-GB" dirty="0"/>
          </a:p>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7</a:t>
            </a:fld>
            <a:endParaRPr lang="en-GB"/>
          </a:p>
        </p:txBody>
      </p:sp>
    </p:spTree>
    <p:extLst>
      <p:ext uri="{BB962C8B-B14F-4D97-AF65-F5344CB8AC3E}">
        <p14:creationId xmlns:p14="http://schemas.microsoft.com/office/powerpoint/2010/main" val="313930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Calibri" panose="020F0502020204030204" pitchFamily="34" charset="0"/>
                <a:ea typeface="Calibri" panose="020F0502020204030204" pitchFamily="34" charset="0"/>
              </a:rPr>
              <a:t>How is this different to HE? </a:t>
            </a:r>
          </a:p>
          <a:p>
            <a:r>
              <a:rPr lang="en-US" sz="1200" dirty="0">
                <a:solidFill>
                  <a:schemeClr val="bg1"/>
                </a:solidFill>
                <a:effectLst/>
                <a:latin typeface="Calibri" panose="020F0502020204030204" pitchFamily="34" charset="0"/>
                <a:ea typeface="Calibri" panose="020F0502020204030204" pitchFamily="34" charset="0"/>
              </a:rPr>
              <a:t>Grimmer (2021) </a:t>
            </a:r>
          </a:p>
          <a:p>
            <a:endParaRPr lang="en-US" sz="1200" dirty="0">
              <a:solidFill>
                <a:schemeClr val="bg1"/>
              </a:solidFill>
              <a:effectLst/>
              <a:latin typeface="Calibri" panose="020F0502020204030204" pitchFamily="34" charset="0"/>
              <a:ea typeface="Calibri" panose="020F0502020204030204" pitchFamily="34" charset="0"/>
            </a:endParaRPr>
          </a:p>
          <a:p>
            <a:r>
              <a:rPr lang="en-US" sz="1200" dirty="0">
                <a:solidFill>
                  <a:schemeClr val="bg1"/>
                </a:solidFill>
                <a:effectLst/>
                <a:latin typeface="Calibri" panose="020F0502020204030204" pitchFamily="34" charset="0"/>
                <a:ea typeface="Calibri" panose="020F0502020204030204" pitchFamily="34" charset="0"/>
              </a:rPr>
              <a:t>In many areas of education, especially HE, pedagogy is viewed as something the teacher does, a series of techniques and approaches. </a:t>
            </a:r>
          </a:p>
          <a:p>
            <a:endParaRPr lang="en-US" sz="1200" dirty="0">
              <a:solidFill>
                <a:schemeClr val="bg1"/>
              </a:solidFill>
              <a:effectLst/>
              <a:latin typeface="Calibri" panose="020F0502020204030204" pitchFamily="34" charset="0"/>
            </a:endParaRPr>
          </a:p>
          <a:p>
            <a:r>
              <a:rPr lang="en-US" sz="1200" dirty="0">
                <a:solidFill>
                  <a:schemeClr val="bg1"/>
                </a:solidFill>
                <a:effectLst/>
                <a:latin typeface="Calibri" panose="020F0502020204030204" pitchFamily="34" charset="0"/>
              </a:rPr>
              <a:t>In EYs pedagogy includes the learning environments. If the teacher sets up the environment well, then they are free to walk around and facilitate or guide learning through questioning.</a:t>
            </a:r>
          </a:p>
          <a:p>
            <a:endParaRPr lang="en-US" sz="1200" dirty="0">
              <a:solidFill>
                <a:schemeClr val="bg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You CANNOT Lecture a 4 year old – As EY Teachers you need to be able to set up activities where </a:t>
            </a:r>
            <a:r>
              <a:rPr lang="en-GB" dirty="0" err="1">
                <a:solidFill>
                  <a:schemeClr val="bg1"/>
                </a:solidFill>
              </a:rPr>
              <a:t>chn</a:t>
            </a:r>
            <a:r>
              <a:rPr lang="en-GB" dirty="0">
                <a:solidFill>
                  <a:schemeClr val="bg1"/>
                </a:solidFill>
              </a:rPr>
              <a:t> discover things for themselves!</a:t>
            </a:r>
          </a:p>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8</a:t>
            </a:fld>
            <a:endParaRPr lang="en-GB"/>
          </a:p>
        </p:txBody>
      </p:sp>
    </p:spTree>
    <p:extLst>
      <p:ext uri="{BB962C8B-B14F-4D97-AF65-F5344CB8AC3E}">
        <p14:creationId xmlns:p14="http://schemas.microsoft.com/office/powerpoint/2010/main" val="293924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9</a:t>
            </a:fld>
            <a:endParaRPr lang="en-GB"/>
          </a:p>
        </p:txBody>
      </p:sp>
    </p:spTree>
    <p:extLst>
      <p:ext uri="{BB962C8B-B14F-4D97-AF65-F5344CB8AC3E}">
        <p14:creationId xmlns:p14="http://schemas.microsoft.com/office/powerpoint/2010/main" val="127380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Statutory Framework for EYFS, highlights the importance of Play.</a:t>
            </a:r>
          </a:p>
          <a:p>
            <a:endParaRPr lang="en-GB" dirty="0"/>
          </a:p>
          <a:p>
            <a:endParaRPr lang="en-GB" dirty="0"/>
          </a:p>
        </p:txBody>
      </p:sp>
      <p:sp>
        <p:nvSpPr>
          <p:cNvPr id="4" name="Slide Number Placeholder 3"/>
          <p:cNvSpPr>
            <a:spLocks noGrp="1"/>
          </p:cNvSpPr>
          <p:nvPr>
            <p:ph type="sldNum" sz="quarter" idx="5"/>
          </p:nvPr>
        </p:nvSpPr>
        <p:spPr/>
        <p:txBody>
          <a:bodyPr/>
          <a:lstStyle/>
          <a:p>
            <a:fld id="{1A98414C-943F-43A8-9D5A-DD954B5A3AAC}" type="slidenum">
              <a:rPr lang="en-GB" smtClean="0"/>
              <a:t>10</a:t>
            </a:fld>
            <a:endParaRPr lang="en-GB"/>
          </a:p>
        </p:txBody>
      </p:sp>
    </p:spTree>
    <p:extLst>
      <p:ext uri="{BB962C8B-B14F-4D97-AF65-F5344CB8AC3E}">
        <p14:creationId xmlns:p14="http://schemas.microsoft.com/office/powerpoint/2010/main" val="13920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83A8-B29A-832E-6C59-9DEFD3E99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572A59-4666-73DC-8BCF-783026DC99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AA4E429-1C3B-9CDD-91FD-EDA39E9267AC}"/>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03B9B161-54D0-15CB-8355-D6F358C43A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659F09-BA29-4126-25BB-49ED1F6582CF}"/>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119657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0F00-35F5-CA0F-1EF7-28808B4763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EF023A-F4BC-D32B-4A20-8BB6552A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DBA999-1A27-0DB5-9964-E639377F6A9F}"/>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6083A8F7-368D-F756-CF4A-6841511924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ACAE14-48C5-E3DC-BE29-DEDF2E2B792E}"/>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214636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F3D621-4207-3214-F8A8-078744F31D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EEF06D-56D0-BDA0-F385-D3BAE0B02B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861C98-3E60-B585-7300-1B45C09254B0}"/>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985A6540-4946-C609-0CAA-642AED9060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E050F-C845-386D-46F0-A1FDCC5B064C}"/>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3432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BAAE-5902-3989-E18B-879295FC21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7AC7F9-FFE1-C7F7-3BE5-14FBBEDEF7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DF9D9C-222D-6FC1-1834-49A8A4F71C4C}"/>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B36E9C1F-218A-6299-95D5-392EAE48C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0281EF-2EEC-E549-ADB8-AF57574B8691}"/>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178670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3646-56BE-6D30-E10A-CCE5A2737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8F146-FAD3-7CAE-842E-5FFC5726B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8ADAB-8EDB-2908-30C0-FAC255E15812}"/>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DB3C25FC-C8A0-7867-FE24-EBB4AFF0C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F8A4E-22A1-57CE-E3B5-4F9AD94EEDE3}"/>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157937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DE5D-F98F-17F7-C1E6-B27CA13367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E41B50-D0EF-A767-3852-2AE92F1CB0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01B26D-D305-E33D-1333-89A90CE06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436E8A-1C67-ABB7-AAE4-7C6E83763E7E}"/>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6" name="Footer Placeholder 5">
            <a:extLst>
              <a:ext uri="{FF2B5EF4-FFF2-40B4-BE49-F238E27FC236}">
                <a16:creationId xmlns:a16="http://schemas.microsoft.com/office/drawing/2014/main" id="{5E1170CA-D40A-2744-8A42-2CB35C62F1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E034DE-FF33-692D-F711-C28DB84E4CA6}"/>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4446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963D-B3FF-0E9C-503D-6C58E66FFB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9EF299-FBB1-EF0D-4F55-F5CA66753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7D121-D357-5511-5365-79DCC0AFB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0F6471-C19D-5C93-DC20-6BFEADD2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BE6D83-3E25-0526-099F-D1E937CD7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239EFB-35BF-5929-34B8-24E7B95F2739}"/>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8" name="Footer Placeholder 7">
            <a:extLst>
              <a:ext uri="{FF2B5EF4-FFF2-40B4-BE49-F238E27FC236}">
                <a16:creationId xmlns:a16="http://schemas.microsoft.com/office/drawing/2014/main" id="{CE759B4B-0F6F-BAD4-9F87-D38D1AE88E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E5C80B-27F4-EFDD-E7D0-79857968622A}"/>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367610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2BC1-ED83-6D0B-BCD3-26CFCEE583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648D86-2FDF-9DEE-AFE7-B3813B6FA4A0}"/>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4" name="Footer Placeholder 3">
            <a:extLst>
              <a:ext uri="{FF2B5EF4-FFF2-40B4-BE49-F238E27FC236}">
                <a16:creationId xmlns:a16="http://schemas.microsoft.com/office/drawing/2014/main" id="{FFF5E13F-ED19-C8B8-9339-A096407D77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6DB72A-0365-1B53-9936-D36CFC33C72D}"/>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234589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50954-145B-EE40-195E-B6FE56A18BB1}"/>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3" name="Footer Placeholder 2">
            <a:extLst>
              <a:ext uri="{FF2B5EF4-FFF2-40B4-BE49-F238E27FC236}">
                <a16:creationId xmlns:a16="http://schemas.microsoft.com/office/drawing/2014/main" id="{33E74774-1AC1-9A63-382E-C27BF0C0AC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16B86-9912-BA96-EC85-13140F06B844}"/>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143090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7C8F-CBF2-2A1D-39FE-5432520EC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D56B83-5216-FDE5-5014-10C1B400C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0DD2A3-52D5-C39D-7F8D-B52D667B0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28995-C7CC-F3C5-2601-4D3E87090935}"/>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6" name="Footer Placeholder 5">
            <a:extLst>
              <a:ext uri="{FF2B5EF4-FFF2-40B4-BE49-F238E27FC236}">
                <a16:creationId xmlns:a16="http://schemas.microsoft.com/office/drawing/2014/main" id="{1DFF335C-8225-8F96-2BF6-23CF1A1832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004BF-30BB-87EF-C390-4CA749C712E7}"/>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285696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B0A3-AAD4-295F-13E6-BDA41DE70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DF80D8-AD23-E29E-1D97-3E40BA1DC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1EFE61-5E62-6208-7BCA-4E0B01E89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B78FBB-3003-DAB9-C829-61CD35E067AB}"/>
              </a:ext>
            </a:extLst>
          </p:cNvPr>
          <p:cNvSpPr>
            <a:spLocks noGrp="1"/>
          </p:cNvSpPr>
          <p:nvPr>
            <p:ph type="dt" sz="half" idx="10"/>
          </p:nvPr>
        </p:nvSpPr>
        <p:spPr/>
        <p:txBody>
          <a:bodyPr/>
          <a:lstStyle/>
          <a:p>
            <a:fld id="{62C996D7-7FA8-495C-8703-25EB0EB8DC7B}" type="datetimeFigureOut">
              <a:rPr lang="en-GB" smtClean="0"/>
              <a:t>26/09/2023</a:t>
            </a:fld>
            <a:endParaRPr lang="en-GB"/>
          </a:p>
        </p:txBody>
      </p:sp>
      <p:sp>
        <p:nvSpPr>
          <p:cNvPr id="6" name="Footer Placeholder 5">
            <a:extLst>
              <a:ext uri="{FF2B5EF4-FFF2-40B4-BE49-F238E27FC236}">
                <a16:creationId xmlns:a16="http://schemas.microsoft.com/office/drawing/2014/main" id="{EF6679B2-45D1-707E-5B28-AD24C36F6A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81F2FE-0840-11FE-22BA-3E89DE4E559E}"/>
              </a:ext>
            </a:extLst>
          </p:cNvPr>
          <p:cNvSpPr>
            <a:spLocks noGrp="1"/>
          </p:cNvSpPr>
          <p:nvPr>
            <p:ph type="sldNum" sz="quarter" idx="12"/>
          </p:nvPr>
        </p:nvSpPr>
        <p:spPr/>
        <p:txBody>
          <a:bodyPr/>
          <a:lstStyle/>
          <a:p>
            <a:fld id="{EC39B7CD-F191-41EB-8D3A-00E86BBD2F78}" type="slidenum">
              <a:rPr lang="en-GB" smtClean="0"/>
              <a:t>‹#›</a:t>
            </a:fld>
            <a:endParaRPr lang="en-GB"/>
          </a:p>
        </p:txBody>
      </p:sp>
    </p:spTree>
    <p:extLst>
      <p:ext uri="{BB962C8B-B14F-4D97-AF65-F5344CB8AC3E}">
        <p14:creationId xmlns:p14="http://schemas.microsoft.com/office/powerpoint/2010/main" val="125809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FA3D1-966E-BB15-6CB8-193705CBAB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30F4AA-0179-8D17-7776-B38ABD2CB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ED152D-AAEE-DD82-EF18-CA95C2D48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996D7-7FA8-495C-8703-25EB0EB8DC7B}" type="datetimeFigureOut">
              <a:rPr lang="en-GB" smtClean="0"/>
              <a:t>26/09/2023</a:t>
            </a:fld>
            <a:endParaRPr lang="en-GB"/>
          </a:p>
        </p:txBody>
      </p:sp>
      <p:sp>
        <p:nvSpPr>
          <p:cNvPr id="5" name="Footer Placeholder 4">
            <a:extLst>
              <a:ext uri="{FF2B5EF4-FFF2-40B4-BE49-F238E27FC236}">
                <a16:creationId xmlns:a16="http://schemas.microsoft.com/office/drawing/2014/main" id="{36993FD8-5B0E-2E6E-7D8E-3953EE71E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BF2C53-EEA7-F7D6-C11F-26D6FF343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9B7CD-F191-41EB-8D3A-00E86BBD2F78}" type="slidenum">
              <a:rPr lang="en-GB" smtClean="0"/>
              <a:t>‹#›</a:t>
            </a:fld>
            <a:endParaRPr lang="en-GB"/>
          </a:p>
        </p:txBody>
      </p:sp>
      <p:sp>
        <p:nvSpPr>
          <p:cNvPr id="9" name="TextBox 8">
            <a:extLst>
              <a:ext uri="{FF2B5EF4-FFF2-40B4-BE49-F238E27FC236}">
                <a16:creationId xmlns:a16="http://schemas.microsoft.com/office/drawing/2014/main" id="{963E1A91-CD07-99C0-8E5E-77AE1CFEB1DB}"/>
              </a:ext>
            </a:extLst>
          </p:cNvPr>
          <p:cNvSpPr txBox="1"/>
          <p:nvPr userDrawn="1">
            <p:extLst>
              <p:ext uri="{1162E1C5-73C7-4A58-AE30-91384D911F3F}">
                <p184:classification xmlns:p184="http://schemas.microsoft.com/office/powerpoint/2018/4/main" val="hdr"/>
              </p:ext>
            </p:extLst>
          </p:nvPr>
        </p:nvSpPr>
        <p:spPr>
          <a:xfrm>
            <a:off x="5753862" y="190500"/>
            <a:ext cx="715963" cy="167640"/>
          </a:xfrm>
          <a:prstGeom prst="rect">
            <a:avLst/>
          </a:prstGeom>
        </p:spPr>
        <p:txBody>
          <a:bodyPr horzOverflow="overflow" lIns="0" tIns="0" rIns="0" bIns="0">
            <a:spAutoFit/>
          </a:bodyPr>
          <a:lstStyle/>
          <a:p>
            <a:pPr algn="l"/>
            <a:r>
              <a:rPr lang="en-US" sz="1100">
                <a:solidFill>
                  <a:srgbClr val="FF8C00"/>
                </a:solidFill>
                <a:latin typeface="Calibri" panose="020F0502020204030204" pitchFamily="34" charset="0"/>
                <a:cs typeface="Calibri" panose="020F0502020204030204" pitchFamily="34" charset="0"/>
              </a:rPr>
              <a:t>RESTRICTED</a:t>
            </a:r>
          </a:p>
        </p:txBody>
      </p:sp>
      <p:sp>
        <p:nvSpPr>
          <p:cNvPr id="10" name="TextBox 9">
            <a:extLst>
              <a:ext uri="{FF2B5EF4-FFF2-40B4-BE49-F238E27FC236}">
                <a16:creationId xmlns:a16="http://schemas.microsoft.com/office/drawing/2014/main" id="{3348685D-5803-6D27-31E1-2F2F31E3F00B}"/>
              </a:ext>
            </a:extLst>
          </p:cNvPr>
          <p:cNvSpPr txBox="1"/>
          <p:nvPr userDrawn="1">
            <p:extLst>
              <p:ext uri="{1162E1C5-73C7-4A58-AE30-91384D911F3F}">
                <p184:classification xmlns:p184="http://schemas.microsoft.com/office/powerpoint/2018/4/main" val="ftr"/>
              </p:ext>
            </p:extLst>
          </p:nvPr>
        </p:nvSpPr>
        <p:spPr>
          <a:xfrm>
            <a:off x="5753862" y="6499860"/>
            <a:ext cx="715963" cy="167640"/>
          </a:xfrm>
          <a:prstGeom prst="rect">
            <a:avLst/>
          </a:prstGeom>
        </p:spPr>
        <p:txBody>
          <a:bodyPr horzOverflow="overflow" lIns="0" tIns="0" rIns="0" bIns="0">
            <a:spAutoFit/>
          </a:bodyPr>
          <a:lstStyle/>
          <a:p>
            <a:pPr algn="l"/>
            <a:r>
              <a:rPr lang="en-US" sz="1100">
                <a:solidFill>
                  <a:srgbClr val="FF8C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202713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creativecommons.org/licenses/by-nc-nd/3.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kellysclassroomonline.com/2018/07/how-to-make-your-own-playdough.html" TargetMode="External"/><Relationship Id="rId5" Type="http://schemas.openxmlformats.org/officeDocument/2006/relationships/image" Target="../media/image20.jp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Beth.sennett@falmouth.ac.uk" TargetMode="External"/><Relationship Id="rId5" Type="http://schemas.openxmlformats.org/officeDocument/2006/relationships/image" Target="../media/image3.jpeg"/><Relationship Id="rId4" Type="http://schemas.openxmlformats.org/officeDocument/2006/relationships/hyperlink" Target="mailto:Esther.cummins@falmouth.ac.uk"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J5jwEyDaR-0?start=15&amp;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ren playing outside with water in an early years setting">
            <a:extLst>
              <a:ext uri="{FF2B5EF4-FFF2-40B4-BE49-F238E27FC236}">
                <a16:creationId xmlns:a16="http://schemas.microsoft.com/office/drawing/2014/main" id="{2D4879C6-ACA1-C328-0D0A-D39356E8B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1763"/>
            <a:ext cx="12192000" cy="8179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ED2063-D39D-45AA-BA42-4ECB9FD53A80}"/>
              </a:ext>
            </a:extLst>
          </p:cNvPr>
          <p:cNvSpPr>
            <a:spLocks noGrp="1"/>
          </p:cNvSpPr>
          <p:nvPr>
            <p:ph type="ctrTitle"/>
          </p:nvPr>
        </p:nvSpPr>
        <p:spPr>
          <a:xfrm>
            <a:off x="409073" y="5005137"/>
            <a:ext cx="11454063" cy="1616326"/>
          </a:xfrm>
          <a:solidFill>
            <a:srgbClr val="FFFF00"/>
          </a:solidFill>
        </p:spPr>
        <p:txBody>
          <a:bodyPr>
            <a:normAutofit fontScale="90000"/>
          </a:bodyPr>
          <a:lstStyle/>
          <a:p>
            <a:r>
              <a:rPr lang="en-GB" dirty="0">
                <a:solidFill>
                  <a:srgbClr val="002060"/>
                </a:solidFill>
                <a:latin typeface="Aharoni" panose="02010803020104030203" pitchFamily="2" charset="-79"/>
                <a:cs typeface="Aharoni" panose="02010803020104030203" pitchFamily="2" charset="-79"/>
              </a:rPr>
              <a:t>Can Early Years Principles Support Inclusion in HE?</a:t>
            </a:r>
          </a:p>
        </p:txBody>
      </p:sp>
    </p:spTree>
    <p:extLst>
      <p:ext uri="{BB962C8B-B14F-4D97-AF65-F5344CB8AC3E}">
        <p14:creationId xmlns:p14="http://schemas.microsoft.com/office/powerpoint/2010/main" val="196244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normAutofit fontScale="90000"/>
          </a:bodyPr>
          <a:lstStyle/>
          <a:p>
            <a:r>
              <a:rPr lang="en-GB" sz="6000" dirty="0">
                <a:solidFill>
                  <a:schemeClr val="bg1"/>
                </a:solidFill>
                <a:latin typeface="Aharoni" panose="02010803020104030203" pitchFamily="2" charset="-79"/>
                <a:cs typeface="Aharoni" panose="02010803020104030203" pitchFamily="2" charset="-79"/>
              </a:rPr>
              <a:t>Play in Early Years Education</a:t>
            </a:r>
          </a:p>
        </p:txBody>
      </p:sp>
      <p:sp>
        <p:nvSpPr>
          <p:cNvPr id="3" name="Content Placeholder 2">
            <a:extLst>
              <a:ext uri="{FF2B5EF4-FFF2-40B4-BE49-F238E27FC236}">
                <a16:creationId xmlns:a16="http://schemas.microsoft.com/office/drawing/2014/main" id="{FE6D0BF2-F145-EB41-3CA6-B6AC3F827930}"/>
              </a:ext>
            </a:extLst>
          </p:cNvPr>
          <p:cNvSpPr>
            <a:spLocks noGrp="1"/>
          </p:cNvSpPr>
          <p:nvPr>
            <p:ph idx="1"/>
          </p:nvPr>
        </p:nvSpPr>
        <p:spPr>
          <a:xfrm>
            <a:off x="838200" y="2155211"/>
            <a:ext cx="5889171" cy="3344252"/>
          </a:xfrm>
        </p:spPr>
        <p:txBody>
          <a:bodyPr>
            <a:normAutofit/>
          </a:bodyPr>
          <a:lstStyle/>
          <a:p>
            <a:pPr marL="0" indent="0">
              <a:buNone/>
            </a:pPr>
            <a:r>
              <a:rPr lang="en-GB" sz="4400" b="1" dirty="0">
                <a:solidFill>
                  <a:schemeClr val="bg1"/>
                </a:solidFill>
              </a:rPr>
              <a:t>playing and exploring:</a:t>
            </a:r>
          </a:p>
          <a:p>
            <a:pPr marL="0" indent="0">
              <a:buNone/>
            </a:pPr>
            <a:r>
              <a:rPr lang="en-GB" sz="4400" dirty="0">
                <a:solidFill>
                  <a:schemeClr val="bg1"/>
                </a:solidFill>
              </a:rPr>
              <a:t>children </a:t>
            </a:r>
            <a:r>
              <a:rPr lang="en-GB" sz="4400" b="1" dirty="0">
                <a:solidFill>
                  <a:srgbClr val="00B0F0"/>
                </a:solidFill>
              </a:rPr>
              <a:t>investigate</a:t>
            </a:r>
            <a:r>
              <a:rPr lang="en-GB" sz="4400" dirty="0">
                <a:solidFill>
                  <a:schemeClr val="bg1"/>
                </a:solidFill>
              </a:rPr>
              <a:t> and </a:t>
            </a:r>
            <a:r>
              <a:rPr lang="en-GB" sz="4400" b="1" dirty="0">
                <a:solidFill>
                  <a:srgbClr val="00B0F0"/>
                </a:solidFill>
              </a:rPr>
              <a:t>experience</a:t>
            </a:r>
            <a:r>
              <a:rPr lang="en-GB" sz="4400" dirty="0">
                <a:solidFill>
                  <a:schemeClr val="bg1"/>
                </a:solidFill>
              </a:rPr>
              <a:t> things, and ‘have a go’</a:t>
            </a:r>
          </a:p>
        </p:txBody>
      </p:sp>
      <p:sp>
        <p:nvSpPr>
          <p:cNvPr id="7" name="TextBox 6">
            <a:extLst>
              <a:ext uri="{FF2B5EF4-FFF2-40B4-BE49-F238E27FC236}">
                <a16:creationId xmlns:a16="http://schemas.microsoft.com/office/drawing/2014/main" id="{E46BD930-9150-21D4-8009-8279C9E636A1}"/>
              </a:ext>
            </a:extLst>
          </p:cNvPr>
          <p:cNvSpPr txBox="1"/>
          <p:nvPr/>
        </p:nvSpPr>
        <p:spPr>
          <a:xfrm>
            <a:off x="942703" y="6041493"/>
            <a:ext cx="5153297" cy="461665"/>
          </a:xfrm>
          <a:prstGeom prst="rect">
            <a:avLst/>
          </a:prstGeom>
          <a:noFill/>
        </p:spPr>
        <p:txBody>
          <a:bodyPr wrap="square" rtlCol="0">
            <a:spAutoFit/>
          </a:bodyPr>
          <a:lstStyle/>
          <a:p>
            <a:r>
              <a:rPr lang="en-GB" sz="2400" dirty="0">
                <a:solidFill>
                  <a:schemeClr val="bg1"/>
                </a:solidFill>
              </a:rPr>
              <a:t>Department for Education, 2021: 16</a:t>
            </a:r>
          </a:p>
        </p:txBody>
      </p:sp>
      <p:grpSp>
        <p:nvGrpSpPr>
          <p:cNvPr id="14" name="Group 13" descr="Department for Education - Statutory framework for the early years foundation stage. Setting the standards for learning, development and care for children from birth to five">
            <a:extLst>
              <a:ext uri="{FF2B5EF4-FFF2-40B4-BE49-F238E27FC236}">
                <a16:creationId xmlns:a16="http://schemas.microsoft.com/office/drawing/2014/main" id="{B4BD1BC2-11E4-0B4B-29AB-6427C345C7A3}"/>
              </a:ext>
            </a:extLst>
          </p:cNvPr>
          <p:cNvGrpSpPr/>
          <p:nvPr/>
        </p:nvGrpSpPr>
        <p:grpSpPr>
          <a:xfrm>
            <a:off x="7476310" y="1841622"/>
            <a:ext cx="4304563" cy="4414874"/>
            <a:chOff x="7853848" y="1471505"/>
            <a:chExt cx="3680841" cy="3715957"/>
          </a:xfrm>
        </p:grpSpPr>
        <p:pic>
          <p:nvPicPr>
            <p:cNvPr id="9" name="Picture 8">
              <a:extLst>
                <a:ext uri="{FF2B5EF4-FFF2-40B4-BE49-F238E27FC236}">
                  <a16:creationId xmlns:a16="http://schemas.microsoft.com/office/drawing/2014/main" id="{30EBBE7A-07DC-E8D8-1FCC-9182EE1EF73D}"/>
                </a:ext>
              </a:extLst>
            </p:cNvPr>
            <p:cNvPicPr>
              <a:picLocks noChangeAspect="1"/>
            </p:cNvPicPr>
            <p:nvPr/>
          </p:nvPicPr>
          <p:blipFill>
            <a:blip r:embed="rId3"/>
            <a:stretch>
              <a:fillRect/>
            </a:stretch>
          </p:blipFill>
          <p:spPr>
            <a:xfrm>
              <a:off x="7853848" y="3225103"/>
              <a:ext cx="3680841" cy="1962359"/>
            </a:xfrm>
            <a:prstGeom prst="rect">
              <a:avLst/>
            </a:prstGeom>
          </p:spPr>
        </p:pic>
        <p:pic>
          <p:nvPicPr>
            <p:cNvPr id="13" name="Picture 12">
              <a:extLst>
                <a:ext uri="{FF2B5EF4-FFF2-40B4-BE49-F238E27FC236}">
                  <a16:creationId xmlns:a16="http://schemas.microsoft.com/office/drawing/2014/main" id="{AD0B2CD6-C5F2-2184-F1FD-3E82CC8D365B}"/>
                </a:ext>
              </a:extLst>
            </p:cNvPr>
            <p:cNvPicPr>
              <a:picLocks noChangeAspect="1"/>
            </p:cNvPicPr>
            <p:nvPr/>
          </p:nvPicPr>
          <p:blipFill>
            <a:blip r:embed="rId4"/>
            <a:stretch>
              <a:fillRect/>
            </a:stretch>
          </p:blipFill>
          <p:spPr>
            <a:xfrm>
              <a:off x="7853849" y="1471505"/>
              <a:ext cx="3673413" cy="1753598"/>
            </a:xfrm>
            <a:prstGeom prst="rect">
              <a:avLst/>
            </a:prstGeom>
          </p:spPr>
        </p:pic>
      </p:grpSp>
      <p:sp>
        <p:nvSpPr>
          <p:cNvPr id="4" name="Rectangle 3">
            <a:extLst>
              <a:ext uri="{FF2B5EF4-FFF2-40B4-BE49-F238E27FC236}">
                <a16:creationId xmlns:a16="http://schemas.microsoft.com/office/drawing/2014/main" id="{10F4BEF3-EA86-5E51-9E94-14C727F08DBE}"/>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D80E7C-4B3B-2AF6-61E3-8C8B0E25CFD3}"/>
              </a:ext>
              <a:ext uri="{C183D7F6-B498-43B3-948B-1728B52AA6E4}">
                <adec:decorative xmlns:adec="http://schemas.microsoft.com/office/drawing/2017/decorative" val="1"/>
              </a:ext>
            </a:extLst>
          </p:cNvPr>
          <p:cNvSpPr/>
          <p:nvPr/>
        </p:nvSpPr>
        <p:spPr>
          <a:xfrm>
            <a:off x="5638800" y="224090"/>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6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AC398-3B9C-145F-148F-D829F4CDAED5}"/>
              </a:ext>
              <a:ext uri="{C183D7F6-B498-43B3-948B-1728B52AA6E4}">
                <adec:decorative xmlns:adec="http://schemas.microsoft.com/office/drawing/2017/decorative" val="1"/>
              </a:ext>
            </a:extLst>
          </p:cNvPr>
          <p:cNvSpPr/>
          <p:nvPr/>
        </p:nvSpPr>
        <p:spPr>
          <a:xfrm>
            <a:off x="5549900" y="178165"/>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475343" y="298359"/>
            <a:ext cx="5620657" cy="1325563"/>
          </a:xfrm>
        </p:spPr>
        <p:txBody>
          <a:bodyPr/>
          <a:lstStyle/>
          <a:p>
            <a:r>
              <a:rPr lang="en-GB" dirty="0">
                <a:solidFill>
                  <a:schemeClr val="bg1"/>
                </a:solidFill>
                <a:latin typeface="Aharoni" panose="02010803020104030203" pitchFamily="2" charset="-79"/>
                <a:cs typeface="Aharoni" panose="02010803020104030203" pitchFamily="2" charset="-79"/>
              </a:rPr>
              <a:t>Why is play important?</a:t>
            </a:r>
          </a:p>
        </p:txBody>
      </p:sp>
      <p:graphicFrame>
        <p:nvGraphicFramePr>
          <p:cNvPr id="6" name="Diagram 5">
            <a:extLst>
              <a:ext uri="{FF2B5EF4-FFF2-40B4-BE49-F238E27FC236}">
                <a16:creationId xmlns:a16="http://schemas.microsoft.com/office/drawing/2014/main" id="{78B1E8C8-AB2E-5C9C-1114-F3AFD9B875B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2983852"/>
              </p:ext>
            </p:extLst>
          </p:nvPr>
        </p:nvGraphicFramePr>
        <p:xfrm>
          <a:off x="2032000" y="298360"/>
          <a:ext cx="9321800" cy="5839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B530B04-32EF-4389-644F-758B7452DCCA}"/>
              </a:ext>
            </a:extLst>
          </p:cNvPr>
          <p:cNvSpPr txBox="1"/>
          <p:nvPr/>
        </p:nvSpPr>
        <p:spPr>
          <a:xfrm>
            <a:off x="6692900" y="6374974"/>
            <a:ext cx="5722257" cy="369332"/>
          </a:xfrm>
          <a:prstGeom prst="rect">
            <a:avLst/>
          </a:prstGeom>
          <a:noFill/>
        </p:spPr>
        <p:txBody>
          <a:bodyPr wrap="square" rtlCol="0">
            <a:spAutoFit/>
          </a:bodyPr>
          <a:lstStyle/>
          <a:p>
            <a:r>
              <a:rPr lang="en-GB" dirty="0">
                <a:solidFill>
                  <a:schemeClr val="bg1"/>
                </a:solidFill>
              </a:rPr>
              <a:t>(Van </a:t>
            </a:r>
            <a:r>
              <a:rPr lang="en-GB" dirty="0" err="1">
                <a:solidFill>
                  <a:schemeClr val="bg1"/>
                </a:solidFill>
              </a:rPr>
              <a:t>Vleet</a:t>
            </a:r>
            <a:r>
              <a:rPr lang="en-GB" dirty="0">
                <a:solidFill>
                  <a:schemeClr val="bg1"/>
                </a:solidFill>
              </a:rPr>
              <a:t> &amp; Feeney, 2015; </a:t>
            </a:r>
            <a:r>
              <a:rPr lang="en-GB" dirty="0" err="1">
                <a:solidFill>
                  <a:schemeClr val="bg1"/>
                </a:solidFill>
              </a:rPr>
              <a:t>Koeners</a:t>
            </a:r>
            <a:r>
              <a:rPr lang="en-GB" dirty="0">
                <a:solidFill>
                  <a:schemeClr val="bg1"/>
                </a:solidFill>
              </a:rPr>
              <a:t> and Francis, 2020) </a:t>
            </a:r>
          </a:p>
        </p:txBody>
      </p:sp>
      <p:sp>
        <p:nvSpPr>
          <p:cNvPr id="3" name="Rectangle 2">
            <a:extLst>
              <a:ext uri="{FF2B5EF4-FFF2-40B4-BE49-F238E27FC236}">
                <a16:creationId xmlns:a16="http://schemas.microsoft.com/office/drawing/2014/main" id="{5747E137-831F-9AD1-1AE1-219B65B6A22A}"/>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85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216036" y="430065"/>
            <a:ext cx="3372622" cy="1325563"/>
          </a:xfrm>
        </p:spPr>
        <p:txBody>
          <a:bodyPr>
            <a:normAutofit fontScale="90000"/>
          </a:bodyPr>
          <a:lstStyle/>
          <a:p>
            <a:r>
              <a:rPr lang="en-GB" dirty="0">
                <a:solidFill>
                  <a:schemeClr val="bg1"/>
                </a:solidFill>
                <a:latin typeface="Aharoni" panose="02010803020104030203" pitchFamily="2" charset="-79"/>
                <a:cs typeface="Aharoni" panose="02010803020104030203" pitchFamily="2" charset="-79"/>
              </a:rPr>
              <a:t>Why is play important in HE?</a:t>
            </a:r>
          </a:p>
        </p:txBody>
      </p:sp>
      <p:sp>
        <p:nvSpPr>
          <p:cNvPr id="10" name="TextBox 9">
            <a:extLst>
              <a:ext uri="{FF2B5EF4-FFF2-40B4-BE49-F238E27FC236}">
                <a16:creationId xmlns:a16="http://schemas.microsoft.com/office/drawing/2014/main" id="{82D445C1-5282-4C60-F902-97D4262734AD}"/>
              </a:ext>
            </a:extLst>
          </p:cNvPr>
          <p:cNvSpPr txBox="1"/>
          <p:nvPr/>
        </p:nvSpPr>
        <p:spPr>
          <a:xfrm>
            <a:off x="9434015" y="6237027"/>
            <a:ext cx="2876265" cy="369332"/>
          </a:xfrm>
          <a:prstGeom prst="rect">
            <a:avLst/>
          </a:prstGeom>
          <a:noFill/>
        </p:spPr>
        <p:txBody>
          <a:bodyPr wrap="square">
            <a:spAutoFit/>
          </a:bodyPr>
          <a:lstStyle/>
          <a:p>
            <a:r>
              <a:rPr lang="en-GB" dirty="0">
                <a:solidFill>
                  <a:schemeClr val="bg1"/>
                </a:solidFill>
              </a:rPr>
              <a:t>(</a:t>
            </a:r>
            <a:r>
              <a:rPr lang="en-GB" dirty="0" err="1">
                <a:solidFill>
                  <a:schemeClr val="bg1"/>
                </a:solidFill>
              </a:rPr>
              <a:t>Koeners</a:t>
            </a:r>
            <a:r>
              <a:rPr lang="en-GB" dirty="0">
                <a:solidFill>
                  <a:schemeClr val="bg1"/>
                </a:solidFill>
              </a:rPr>
              <a:t> &amp; Francis, 2020) </a:t>
            </a:r>
          </a:p>
        </p:txBody>
      </p:sp>
      <p:graphicFrame>
        <p:nvGraphicFramePr>
          <p:cNvPr id="11" name="Diagram 10">
            <a:extLst>
              <a:ext uri="{FF2B5EF4-FFF2-40B4-BE49-F238E27FC236}">
                <a16:creationId xmlns:a16="http://schemas.microsoft.com/office/drawing/2014/main" id="{DA63BF66-BDC7-2AC5-2085-195F4FA2CE1A}"/>
              </a:ext>
            </a:extLst>
          </p:cNvPr>
          <p:cNvGraphicFramePr/>
          <p:nvPr>
            <p:extLst>
              <p:ext uri="{D42A27DB-BD31-4B8C-83A1-F6EECF244321}">
                <p14:modId xmlns:p14="http://schemas.microsoft.com/office/powerpoint/2010/main" val="1141424106"/>
              </p:ext>
            </p:extLst>
          </p:nvPr>
        </p:nvGraphicFramePr>
        <p:xfrm>
          <a:off x="3588658" y="4781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651DFC0-75C5-CE61-35E1-A5D64780AD3B}"/>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ECC1A5-B0C3-19E7-0A7E-254ED1F37BD1}"/>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58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216036" y="478192"/>
            <a:ext cx="3372622" cy="1325563"/>
          </a:xfrm>
        </p:spPr>
        <p:txBody>
          <a:bodyPr/>
          <a:lstStyle/>
          <a:p>
            <a:r>
              <a:rPr lang="en-GB" dirty="0">
                <a:solidFill>
                  <a:schemeClr val="bg1"/>
                </a:solidFill>
                <a:latin typeface="Aharoni" panose="02010803020104030203" pitchFamily="2" charset="-79"/>
                <a:cs typeface="Aharoni" panose="02010803020104030203" pitchFamily="2" charset="-79"/>
              </a:rPr>
              <a:t>Why is play important?</a:t>
            </a:r>
          </a:p>
        </p:txBody>
      </p:sp>
      <p:sp>
        <p:nvSpPr>
          <p:cNvPr id="10" name="TextBox 9">
            <a:extLst>
              <a:ext uri="{FF2B5EF4-FFF2-40B4-BE49-F238E27FC236}">
                <a16:creationId xmlns:a16="http://schemas.microsoft.com/office/drawing/2014/main" id="{82D445C1-5282-4C60-F902-97D4262734AD}"/>
              </a:ext>
            </a:extLst>
          </p:cNvPr>
          <p:cNvSpPr txBox="1"/>
          <p:nvPr/>
        </p:nvSpPr>
        <p:spPr>
          <a:xfrm>
            <a:off x="9434015" y="6237027"/>
            <a:ext cx="2876265" cy="369332"/>
          </a:xfrm>
          <a:prstGeom prst="rect">
            <a:avLst/>
          </a:prstGeom>
          <a:noFill/>
        </p:spPr>
        <p:txBody>
          <a:bodyPr wrap="square">
            <a:spAutoFit/>
          </a:bodyPr>
          <a:lstStyle/>
          <a:p>
            <a:r>
              <a:rPr lang="en-GB" sz="1800" dirty="0">
                <a:solidFill>
                  <a:schemeClr val="bg1"/>
                </a:solidFill>
              </a:rPr>
              <a:t>(Brown &amp; Vaughan, 2009)</a:t>
            </a:r>
            <a:endParaRPr lang="en-GB" dirty="0">
              <a:solidFill>
                <a:schemeClr val="bg1"/>
              </a:solidFill>
            </a:endParaRPr>
          </a:p>
        </p:txBody>
      </p:sp>
      <p:sp>
        <p:nvSpPr>
          <p:cNvPr id="2" name="Speech Bubble: Rectangle with Corners Rounded 1">
            <a:extLst>
              <a:ext uri="{FF2B5EF4-FFF2-40B4-BE49-F238E27FC236}">
                <a16:creationId xmlns:a16="http://schemas.microsoft.com/office/drawing/2014/main" id="{3BC6D212-F294-111B-E311-5E98ED8DD98A}"/>
              </a:ext>
            </a:extLst>
          </p:cNvPr>
          <p:cNvSpPr/>
          <p:nvPr/>
        </p:nvSpPr>
        <p:spPr>
          <a:xfrm>
            <a:off x="3835021" y="709684"/>
            <a:ext cx="7820167" cy="4872250"/>
          </a:xfrm>
          <a:prstGeom prst="wedgeRoundRectCallout">
            <a:avLst>
              <a:gd name="adj1" fmla="val -36540"/>
              <a:gd name="adj2" fmla="val 66982"/>
              <a:gd name="adj3" fmla="val 16667"/>
            </a:avLst>
          </a:prstGeom>
          <a:solidFill>
            <a:srgbClr val="00AAE6"/>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rgbClr val="002060"/>
                </a:solidFill>
              </a:rPr>
              <a:t>“At their best, play and work, when integrated, make sense of our world and ourselves.”</a:t>
            </a:r>
          </a:p>
        </p:txBody>
      </p:sp>
      <p:sp>
        <p:nvSpPr>
          <p:cNvPr id="5" name="Speech Bubble: Rectangle with Corners Rounded 4">
            <a:extLst>
              <a:ext uri="{FF2B5EF4-FFF2-40B4-BE49-F238E27FC236}">
                <a16:creationId xmlns:a16="http://schemas.microsoft.com/office/drawing/2014/main" id="{546EEF03-BB40-23CF-67BE-6FF6874A4C33}"/>
              </a:ext>
            </a:extLst>
          </p:cNvPr>
          <p:cNvSpPr/>
          <p:nvPr/>
        </p:nvSpPr>
        <p:spPr>
          <a:xfrm>
            <a:off x="3973774" y="709684"/>
            <a:ext cx="7820167" cy="4872250"/>
          </a:xfrm>
          <a:prstGeom prst="wedgeRoundRectCallout">
            <a:avLst>
              <a:gd name="adj1" fmla="val -36540"/>
              <a:gd name="adj2" fmla="val 66982"/>
              <a:gd name="adj3" fmla="val 16667"/>
            </a:avLst>
          </a:prstGeom>
          <a:solidFill>
            <a:srgbClr val="FFFF00"/>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rgbClr val="002060"/>
                </a:solidFill>
              </a:rPr>
              <a:t>“At their best, play and work, when integrated, make sense of our world and ourselves.”</a:t>
            </a:r>
          </a:p>
        </p:txBody>
      </p:sp>
      <p:sp>
        <p:nvSpPr>
          <p:cNvPr id="3" name="Rectangle 2">
            <a:extLst>
              <a:ext uri="{FF2B5EF4-FFF2-40B4-BE49-F238E27FC236}">
                <a16:creationId xmlns:a16="http://schemas.microsoft.com/office/drawing/2014/main" id="{0095DFA0-AD76-CF38-118A-BC7B7758D555}"/>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BB5095-0446-AE86-0A8D-3E8EA69FB531}"/>
              </a:ext>
              <a:ext uri="{C183D7F6-B498-43B3-948B-1728B52AA6E4}">
                <adec:decorative xmlns:adec="http://schemas.microsoft.com/office/drawing/2017/decorative" val="1"/>
              </a:ext>
            </a:extLst>
          </p:cNvPr>
          <p:cNvSpPr/>
          <p:nvPr/>
        </p:nvSpPr>
        <p:spPr>
          <a:xfrm>
            <a:off x="56769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15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632637" y="167609"/>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…but isn’t play ‘childish’?</a:t>
            </a:r>
          </a:p>
        </p:txBody>
      </p:sp>
      <p:pic>
        <p:nvPicPr>
          <p:cNvPr id="4" name="Picture 3" descr="Photo of a slide showing various research paradigms">
            <a:extLst>
              <a:ext uri="{FF2B5EF4-FFF2-40B4-BE49-F238E27FC236}">
                <a16:creationId xmlns:a16="http://schemas.microsoft.com/office/drawing/2014/main" id="{FB2FB4DE-E82A-23B8-0CFA-D6A406699B3A}"/>
              </a:ext>
            </a:extLst>
          </p:cNvPr>
          <p:cNvPicPr>
            <a:picLocks noChangeAspect="1"/>
          </p:cNvPicPr>
          <p:nvPr/>
        </p:nvPicPr>
        <p:blipFill>
          <a:blip r:embed="rId3"/>
          <a:stretch>
            <a:fillRect/>
          </a:stretch>
        </p:blipFill>
        <p:spPr>
          <a:xfrm rot="20959400">
            <a:off x="521894" y="1854941"/>
            <a:ext cx="5368543" cy="3728310"/>
          </a:xfrm>
          <a:prstGeom prst="rect">
            <a:avLst/>
          </a:prstGeom>
        </p:spPr>
      </p:pic>
      <p:pic>
        <p:nvPicPr>
          <p:cNvPr id="8" name="Picture 7" descr="Photo of adults walking outside in a green space">
            <a:extLst>
              <a:ext uri="{FF2B5EF4-FFF2-40B4-BE49-F238E27FC236}">
                <a16:creationId xmlns:a16="http://schemas.microsoft.com/office/drawing/2014/main" id="{FFA19A6A-A804-01BA-AA1F-9C8236E1FBDB}"/>
              </a:ext>
            </a:extLst>
          </p:cNvPr>
          <p:cNvPicPr>
            <a:picLocks noChangeAspect="1"/>
          </p:cNvPicPr>
          <p:nvPr/>
        </p:nvPicPr>
        <p:blipFill>
          <a:blip r:embed="rId4"/>
          <a:stretch>
            <a:fillRect/>
          </a:stretch>
        </p:blipFill>
        <p:spPr>
          <a:xfrm>
            <a:off x="5110229" y="1603837"/>
            <a:ext cx="6674388" cy="4566268"/>
          </a:xfrm>
          <a:prstGeom prst="rect">
            <a:avLst/>
          </a:prstGeom>
        </p:spPr>
      </p:pic>
      <p:sp>
        <p:nvSpPr>
          <p:cNvPr id="3" name="Rectangle 2">
            <a:extLst>
              <a:ext uri="{FF2B5EF4-FFF2-40B4-BE49-F238E27FC236}">
                <a16:creationId xmlns:a16="http://schemas.microsoft.com/office/drawing/2014/main" id="{4162E51E-3FD6-4A3D-CA87-3D42F790A8A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473B76-0DCF-C626-3BED-20283A9DD281}"/>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26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6885C-F17D-89F1-1F20-8AC21994A5C0}"/>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501691" y="47942"/>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How do we play in HE?</a:t>
            </a:r>
          </a:p>
        </p:txBody>
      </p:sp>
      <p:pic>
        <p:nvPicPr>
          <p:cNvPr id="5" name="Picture 4" descr="A drawing of stick figures with yellow arrows showing how knowledge is passed from person to person. Drawing has the title 'social Constructivism' ">
            <a:extLst>
              <a:ext uri="{FF2B5EF4-FFF2-40B4-BE49-F238E27FC236}">
                <a16:creationId xmlns:a16="http://schemas.microsoft.com/office/drawing/2014/main" id="{F6E66B8C-7B04-7075-45A0-68F9538F16A4}"/>
              </a:ext>
            </a:extLst>
          </p:cNvPr>
          <p:cNvPicPr>
            <a:picLocks noChangeAspect="1"/>
          </p:cNvPicPr>
          <p:nvPr/>
        </p:nvPicPr>
        <p:blipFill>
          <a:blip r:embed="rId3"/>
          <a:stretch>
            <a:fillRect/>
          </a:stretch>
        </p:blipFill>
        <p:spPr>
          <a:xfrm rot="20894793">
            <a:off x="395140" y="1405341"/>
            <a:ext cx="3704656" cy="2910286"/>
          </a:xfrm>
          <a:prstGeom prst="rect">
            <a:avLst/>
          </a:prstGeom>
        </p:spPr>
      </p:pic>
      <p:pic>
        <p:nvPicPr>
          <p:cNvPr id="9" name="Picture 8" descr="Two stick notes. One shows a stick figure approaching a brick wall. The other shows the figure smashing down the brick wall with a mallet.">
            <a:extLst>
              <a:ext uri="{FF2B5EF4-FFF2-40B4-BE49-F238E27FC236}">
                <a16:creationId xmlns:a16="http://schemas.microsoft.com/office/drawing/2014/main" id="{1AFFF179-C702-841C-9311-C3B9F0DD9C79}"/>
              </a:ext>
            </a:extLst>
          </p:cNvPr>
          <p:cNvPicPr>
            <a:picLocks noChangeAspect="1"/>
          </p:cNvPicPr>
          <p:nvPr/>
        </p:nvPicPr>
        <p:blipFill rotWithShape="1">
          <a:blip r:embed="rId4">
            <a:extLst>
              <a:ext uri="{28A0092B-C50C-407E-A947-70E740481C1C}">
                <a14:useLocalDpi xmlns:a14="http://schemas.microsoft.com/office/drawing/2010/main" val="0"/>
              </a:ext>
            </a:extLst>
          </a:blip>
          <a:srcRect t="5399" r="6942" b="8474"/>
          <a:stretch/>
        </p:blipFill>
        <p:spPr>
          <a:xfrm rot="16434223">
            <a:off x="7771711" y="-77512"/>
            <a:ext cx="2883595" cy="4744571"/>
          </a:xfrm>
          <a:prstGeom prst="rect">
            <a:avLst/>
          </a:prstGeom>
        </p:spPr>
      </p:pic>
      <p:pic>
        <p:nvPicPr>
          <p:cNvPr id="11" name="Picture 10" descr="A sketch of stick figures holding protest boards to represent critical theory">
            <a:extLst>
              <a:ext uri="{FF2B5EF4-FFF2-40B4-BE49-F238E27FC236}">
                <a16:creationId xmlns:a16="http://schemas.microsoft.com/office/drawing/2014/main" id="{E802B509-86CE-C1A7-8596-C9607FCED0F4}"/>
              </a:ext>
            </a:extLst>
          </p:cNvPr>
          <p:cNvPicPr>
            <a:picLocks noChangeAspect="1"/>
          </p:cNvPicPr>
          <p:nvPr/>
        </p:nvPicPr>
        <p:blipFill rotWithShape="1">
          <a:blip r:embed="rId5">
            <a:extLst>
              <a:ext uri="{28A0092B-C50C-407E-A947-70E740481C1C}">
                <a14:useLocalDpi xmlns:a14="http://schemas.microsoft.com/office/drawing/2010/main" val="0"/>
              </a:ext>
            </a:extLst>
          </a:blip>
          <a:srcRect t="10913" b="44636"/>
          <a:stretch/>
        </p:blipFill>
        <p:spPr>
          <a:xfrm rot="21281064">
            <a:off x="8645230" y="3617715"/>
            <a:ext cx="3369903" cy="2663016"/>
          </a:xfrm>
          <a:prstGeom prst="rect">
            <a:avLst/>
          </a:prstGeom>
        </p:spPr>
      </p:pic>
      <p:pic>
        <p:nvPicPr>
          <p:cNvPr id="13" name="Picture 12" descr="A sketch of two stick figures doing a scientific experiment to represent positivism">
            <a:extLst>
              <a:ext uri="{FF2B5EF4-FFF2-40B4-BE49-F238E27FC236}">
                <a16:creationId xmlns:a16="http://schemas.microsoft.com/office/drawing/2014/main" id="{24EE44B6-870B-7ABD-1948-4CAE76B9C7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65376">
            <a:off x="4326227" y="3740694"/>
            <a:ext cx="3691643" cy="2768733"/>
          </a:xfrm>
          <a:prstGeom prst="rect">
            <a:avLst/>
          </a:prstGeom>
        </p:spPr>
      </p:pic>
      <p:sp>
        <p:nvSpPr>
          <p:cNvPr id="14" name="TextBox 13">
            <a:extLst>
              <a:ext uri="{FF2B5EF4-FFF2-40B4-BE49-F238E27FC236}">
                <a16:creationId xmlns:a16="http://schemas.microsoft.com/office/drawing/2014/main" id="{5FAA5E63-62E6-683C-CBDF-B131A2709E48}"/>
              </a:ext>
            </a:extLst>
          </p:cNvPr>
          <p:cNvSpPr txBox="1"/>
          <p:nvPr/>
        </p:nvSpPr>
        <p:spPr>
          <a:xfrm>
            <a:off x="1138381" y="4662438"/>
            <a:ext cx="2532594" cy="400110"/>
          </a:xfrm>
          <a:prstGeom prst="rect">
            <a:avLst/>
          </a:prstGeom>
          <a:noFill/>
        </p:spPr>
        <p:txBody>
          <a:bodyPr wrap="square" rtlCol="0">
            <a:spAutoFit/>
          </a:bodyPr>
          <a:lstStyle/>
          <a:p>
            <a:r>
              <a:rPr lang="en-GB" sz="2000" b="1" dirty="0">
                <a:solidFill>
                  <a:schemeClr val="bg1"/>
                </a:solidFill>
              </a:rPr>
              <a:t>Social Constructivism</a:t>
            </a:r>
          </a:p>
        </p:txBody>
      </p:sp>
      <p:sp>
        <p:nvSpPr>
          <p:cNvPr id="15" name="TextBox 14">
            <a:extLst>
              <a:ext uri="{FF2B5EF4-FFF2-40B4-BE49-F238E27FC236}">
                <a16:creationId xmlns:a16="http://schemas.microsoft.com/office/drawing/2014/main" id="{B32E9B73-DF7F-1ECA-CA9E-CED0614299A3}"/>
              </a:ext>
            </a:extLst>
          </p:cNvPr>
          <p:cNvSpPr txBox="1"/>
          <p:nvPr/>
        </p:nvSpPr>
        <p:spPr>
          <a:xfrm>
            <a:off x="5275281" y="3200771"/>
            <a:ext cx="1641435" cy="400110"/>
          </a:xfrm>
          <a:prstGeom prst="rect">
            <a:avLst/>
          </a:prstGeom>
          <a:noFill/>
        </p:spPr>
        <p:txBody>
          <a:bodyPr wrap="square" rtlCol="0">
            <a:spAutoFit/>
          </a:bodyPr>
          <a:lstStyle/>
          <a:p>
            <a:r>
              <a:rPr lang="en-GB" sz="2000" b="1" dirty="0">
                <a:solidFill>
                  <a:schemeClr val="bg1"/>
                </a:solidFill>
              </a:rPr>
              <a:t>Positivism</a:t>
            </a:r>
          </a:p>
        </p:txBody>
      </p:sp>
      <p:sp>
        <p:nvSpPr>
          <p:cNvPr id="16" name="TextBox 15">
            <a:extLst>
              <a:ext uri="{FF2B5EF4-FFF2-40B4-BE49-F238E27FC236}">
                <a16:creationId xmlns:a16="http://schemas.microsoft.com/office/drawing/2014/main" id="{5A2AE563-36CD-95A1-532A-631B5B50FFC8}"/>
              </a:ext>
            </a:extLst>
          </p:cNvPr>
          <p:cNvSpPr txBox="1"/>
          <p:nvPr/>
        </p:nvSpPr>
        <p:spPr>
          <a:xfrm>
            <a:off x="9088778" y="437888"/>
            <a:ext cx="1241403" cy="400110"/>
          </a:xfrm>
          <a:prstGeom prst="rect">
            <a:avLst/>
          </a:prstGeom>
          <a:noFill/>
        </p:spPr>
        <p:txBody>
          <a:bodyPr wrap="square" rtlCol="0">
            <a:spAutoFit/>
          </a:bodyPr>
          <a:lstStyle/>
          <a:p>
            <a:r>
              <a:rPr lang="en-GB" sz="2000" b="1" dirty="0">
                <a:solidFill>
                  <a:schemeClr val="bg1"/>
                </a:solidFill>
              </a:rPr>
              <a:t>Critical</a:t>
            </a:r>
          </a:p>
        </p:txBody>
      </p:sp>
      <p:sp>
        <p:nvSpPr>
          <p:cNvPr id="4" name="Rectangle 3">
            <a:extLst>
              <a:ext uri="{FF2B5EF4-FFF2-40B4-BE49-F238E27FC236}">
                <a16:creationId xmlns:a16="http://schemas.microsoft.com/office/drawing/2014/main" id="{0FDF1FA9-1DA8-51D7-D9EE-5BBC893E9508}"/>
              </a:ext>
              <a:ext uri="{C183D7F6-B498-43B3-948B-1728B52AA6E4}">
                <adec:decorative xmlns:adec="http://schemas.microsoft.com/office/drawing/2017/decorative" val="1"/>
              </a:ext>
            </a:extLst>
          </p:cNvPr>
          <p:cNvSpPr/>
          <p:nvPr/>
        </p:nvSpPr>
        <p:spPr>
          <a:xfrm>
            <a:off x="5638799"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081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How does play support inclusivity?</a:t>
            </a:r>
          </a:p>
        </p:txBody>
      </p:sp>
      <p:sp>
        <p:nvSpPr>
          <p:cNvPr id="3" name="Content Placeholder 2">
            <a:extLst>
              <a:ext uri="{FF2B5EF4-FFF2-40B4-BE49-F238E27FC236}">
                <a16:creationId xmlns:a16="http://schemas.microsoft.com/office/drawing/2014/main" id="{FE6D0BF2-F145-EB41-3CA6-B6AC3F827930}"/>
              </a:ext>
            </a:extLst>
          </p:cNvPr>
          <p:cNvSpPr>
            <a:spLocks noGrp="1"/>
          </p:cNvSpPr>
          <p:nvPr>
            <p:ph idx="1"/>
          </p:nvPr>
        </p:nvSpPr>
        <p:spPr/>
        <p:txBody>
          <a:bodyPr>
            <a:normAutofit fontScale="92500" lnSpcReduction="10000"/>
          </a:bodyPr>
          <a:lstStyle/>
          <a:p>
            <a:pPr>
              <a:buClr>
                <a:srgbClr val="FFFF00"/>
              </a:buClr>
              <a:buFont typeface="Wingdings" panose="05000000000000000000" pitchFamily="2" charset="2"/>
              <a:buChar char="q"/>
            </a:pPr>
            <a:r>
              <a:rPr lang="en-GB" dirty="0">
                <a:solidFill>
                  <a:schemeClr val="bg1"/>
                </a:solidFill>
              </a:rPr>
              <a:t>Supports the principles of Universal Design for Learning (UDL) – provides multiple ways of Engagement, Representation and Action &amp; Expression (CAST, 2023)</a:t>
            </a:r>
          </a:p>
          <a:p>
            <a:pPr>
              <a:buClr>
                <a:srgbClr val="FFFF00"/>
              </a:buClr>
              <a:buFont typeface="Wingdings" panose="05000000000000000000" pitchFamily="2" charset="2"/>
              <a:buChar char="q"/>
            </a:pPr>
            <a:endParaRPr lang="en-GB" dirty="0">
              <a:solidFill>
                <a:schemeClr val="bg1"/>
              </a:solidFill>
            </a:endParaRPr>
          </a:p>
          <a:p>
            <a:pPr>
              <a:buClr>
                <a:srgbClr val="FFFF00"/>
              </a:buClr>
              <a:buFont typeface="Wingdings" panose="05000000000000000000" pitchFamily="2" charset="2"/>
              <a:buChar char="q"/>
            </a:pPr>
            <a:r>
              <a:rPr lang="en-GB" dirty="0">
                <a:solidFill>
                  <a:schemeClr val="bg1"/>
                </a:solidFill>
              </a:rPr>
              <a:t>If something is fun it increases dopamine, which aids concentration, mood and executive functioning (</a:t>
            </a:r>
            <a:r>
              <a:rPr lang="en-GB" dirty="0" err="1">
                <a:solidFill>
                  <a:schemeClr val="bg1"/>
                </a:solidFill>
              </a:rPr>
              <a:t>Hosenbocus</a:t>
            </a:r>
            <a:r>
              <a:rPr lang="en-GB" dirty="0">
                <a:solidFill>
                  <a:schemeClr val="bg1"/>
                </a:solidFill>
              </a:rPr>
              <a:t> &amp; Chahal, 2012; Shaw et al., 2014)</a:t>
            </a:r>
          </a:p>
          <a:p>
            <a:pPr>
              <a:buClr>
                <a:srgbClr val="FFFF00"/>
              </a:buClr>
              <a:buFont typeface="Wingdings" panose="05000000000000000000" pitchFamily="2" charset="2"/>
              <a:buChar char="q"/>
            </a:pPr>
            <a:endParaRPr lang="en-GB" dirty="0">
              <a:solidFill>
                <a:schemeClr val="bg1"/>
              </a:solidFill>
            </a:endParaRPr>
          </a:p>
          <a:p>
            <a:pPr>
              <a:buClr>
                <a:srgbClr val="FFFF00"/>
              </a:buClr>
              <a:buFont typeface="Wingdings" panose="05000000000000000000" pitchFamily="2" charset="2"/>
              <a:buChar char="q"/>
            </a:pPr>
            <a:r>
              <a:rPr lang="en-GB" dirty="0">
                <a:solidFill>
                  <a:schemeClr val="bg1"/>
                </a:solidFill>
              </a:rPr>
              <a:t>Develops social skills and helps us understand the world around us (</a:t>
            </a:r>
            <a:r>
              <a:rPr lang="en-GB" dirty="0" err="1">
                <a:solidFill>
                  <a:schemeClr val="bg1"/>
                </a:solidFill>
              </a:rPr>
              <a:t>Koeners</a:t>
            </a:r>
            <a:r>
              <a:rPr lang="en-GB" dirty="0">
                <a:solidFill>
                  <a:schemeClr val="bg1"/>
                </a:solidFill>
              </a:rPr>
              <a:t> &amp; Francis, 2020) </a:t>
            </a:r>
          </a:p>
          <a:p>
            <a:pPr>
              <a:buClr>
                <a:srgbClr val="FFFF00"/>
              </a:buClr>
              <a:buFont typeface="Wingdings" panose="05000000000000000000" pitchFamily="2" charset="2"/>
              <a:buChar char="q"/>
            </a:pPr>
            <a:endParaRPr lang="en-GB" dirty="0">
              <a:solidFill>
                <a:schemeClr val="bg1"/>
              </a:solidFill>
            </a:endParaRPr>
          </a:p>
          <a:p>
            <a:pPr>
              <a:buClr>
                <a:srgbClr val="FFFF00"/>
              </a:buClr>
              <a:buFont typeface="Wingdings" panose="05000000000000000000" pitchFamily="2" charset="2"/>
              <a:buChar char="q"/>
            </a:pPr>
            <a:r>
              <a:rPr lang="en-GB" dirty="0">
                <a:solidFill>
                  <a:schemeClr val="bg1"/>
                </a:solidFill>
              </a:rPr>
              <a:t>Storytelling is an important part of many cultures (Bisht, 2017)</a:t>
            </a:r>
          </a:p>
          <a:p>
            <a:pPr marL="0" indent="0">
              <a:buNone/>
            </a:pPr>
            <a:endParaRPr lang="en-GB" dirty="0">
              <a:solidFill>
                <a:schemeClr val="bg1"/>
              </a:solidFill>
            </a:endParaRPr>
          </a:p>
          <a:p>
            <a:pPr marL="0" indent="0">
              <a:buNone/>
            </a:pPr>
            <a:endParaRPr lang="en-GB" dirty="0">
              <a:solidFill>
                <a:schemeClr val="bg1"/>
              </a:solidFill>
            </a:endParaRPr>
          </a:p>
        </p:txBody>
      </p:sp>
      <p:sp>
        <p:nvSpPr>
          <p:cNvPr id="4" name="Rectangle 3">
            <a:extLst>
              <a:ext uri="{FF2B5EF4-FFF2-40B4-BE49-F238E27FC236}">
                <a16:creationId xmlns:a16="http://schemas.microsoft.com/office/drawing/2014/main" id="{5291CF25-1F1F-BAC2-64D8-70FC6D945A67}"/>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83630D-1505-3115-35EF-2CD643542AD5}"/>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73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What other ways could we incorporate play into HE?</a:t>
            </a:r>
          </a:p>
        </p:txBody>
      </p:sp>
      <p:pic>
        <p:nvPicPr>
          <p:cNvPr id="5" name="Picture 4" descr="Assorted colorful toy blocks">
            <a:extLst>
              <a:ext uri="{FF2B5EF4-FFF2-40B4-BE49-F238E27FC236}">
                <a16:creationId xmlns:a16="http://schemas.microsoft.com/office/drawing/2014/main" id="{180DDDF9-EB9A-D5BC-7DB9-14865712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71" y="2437151"/>
            <a:ext cx="3591593" cy="2394156"/>
          </a:xfrm>
          <a:prstGeom prst="rect">
            <a:avLst/>
          </a:prstGeom>
        </p:spPr>
      </p:pic>
      <p:pic>
        <p:nvPicPr>
          <p:cNvPr id="7" name="Picture 6" descr="Multicolored pens">
            <a:extLst>
              <a:ext uri="{FF2B5EF4-FFF2-40B4-BE49-F238E27FC236}">
                <a16:creationId xmlns:a16="http://schemas.microsoft.com/office/drawing/2014/main" id="{DB111931-05B1-F38F-EAC5-961BA350B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213" y="2437151"/>
            <a:ext cx="3591593" cy="2394395"/>
          </a:xfrm>
          <a:prstGeom prst="rect">
            <a:avLst/>
          </a:prstGeom>
        </p:spPr>
      </p:pic>
      <p:pic>
        <p:nvPicPr>
          <p:cNvPr id="9" name="Picture 8" descr="A picture containing candy, colors, fabric">
            <a:extLst>
              <a:ext uri="{FF2B5EF4-FFF2-40B4-BE49-F238E27FC236}">
                <a16:creationId xmlns:a16="http://schemas.microsoft.com/office/drawing/2014/main" id="{343B20D5-A2F7-C8A5-3350-3E4080CA9E6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82750" y="2421740"/>
            <a:ext cx="3594745" cy="2394156"/>
          </a:xfrm>
          <a:prstGeom prst="rect">
            <a:avLst/>
          </a:prstGeom>
        </p:spPr>
      </p:pic>
      <p:sp>
        <p:nvSpPr>
          <p:cNvPr id="10" name="TextBox 9">
            <a:extLst>
              <a:ext uri="{FF2B5EF4-FFF2-40B4-BE49-F238E27FC236}">
                <a16:creationId xmlns:a16="http://schemas.microsoft.com/office/drawing/2014/main" id="{8185AEDB-9100-3C60-9FF1-6ABBC4ED7E4B}"/>
              </a:ext>
            </a:extLst>
          </p:cNvPr>
          <p:cNvSpPr txBox="1"/>
          <p:nvPr/>
        </p:nvSpPr>
        <p:spPr>
          <a:xfrm>
            <a:off x="7196920" y="6872247"/>
            <a:ext cx="3775879" cy="230832"/>
          </a:xfrm>
          <a:prstGeom prst="rect">
            <a:avLst/>
          </a:prstGeom>
          <a:noFill/>
        </p:spPr>
        <p:txBody>
          <a:bodyPr wrap="square" rtlCol="0">
            <a:spAutoFit/>
          </a:bodyPr>
          <a:lstStyle/>
          <a:p>
            <a:r>
              <a:rPr lang="en-GB" sz="900">
                <a:hlinkClick r:id="rId6" tooltip="https://www.kellysclassroomonline.com/2018/07/how-to-make-your-own-playdough.html"/>
              </a:rPr>
              <a:t>This Photo</a:t>
            </a:r>
            <a:r>
              <a:rPr lang="en-GB" sz="900"/>
              <a:t> by Unknown Author is licensed under </a:t>
            </a:r>
            <a:r>
              <a:rPr lang="en-GB" sz="900">
                <a:hlinkClick r:id="rId7" tooltip="https://creativecommons.org/licenses/by-nc-nd/3.0/"/>
              </a:rPr>
              <a:t>CC BY-NC-ND</a:t>
            </a:r>
            <a:endParaRPr lang="en-GB" sz="900"/>
          </a:p>
        </p:txBody>
      </p:sp>
      <p:sp>
        <p:nvSpPr>
          <p:cNvPr id="3" name="Rectangle 2">
            <a:extLst>
              <a:ext uri="{FF2B5EF4-FFF2-40B4-BE49-F238E27FC236}">
                <a16:creationId xmlns:a16="http://schemas.microsoft.com/office/drawing/2014/main" id="{B434923F-FE1F-36A8-8AA2-05BFBE538783}"/>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C48F48-2204-4E6C-6169-D731B9724399}"/>
              </a:ext>
              <a:ext uri="{C183D7F6-B498-43B3-948B-1728B52AA6E4}">
                <adec:decorative xmlns:adec="http://schemas.microsoft.com/office/drawing/2017/decorative" val="1"/>
              </a:ext>
            </a:extLst>
          </p:cNvPr>
          <p:cNvSpPr/>
          <p:nvPr/>
        </p:nvSpPr>
        <p:spPr>
          <a:xfrm>
            <a:off x="5638800" y="236914"/>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72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FC70-F764-A69D-1FBA-86898374C10E}"/>
              </a:ext>
            </a:extLst>
          </p:cNvPr>
          <p:cNvSpPr>
            <a:spLocks noGrp="1"/>
          </p:cNvSpPr>
          <p:nvPr>
            <p:ph type="title"/>
          </p:nvPr>
        </p:nvSpPr>
        <p:spPr>
          <a:xfrm>
            <a:off x="838200" y="2636615"/>
            <a:ext cx="10515600" cy="2852737"/>
          </a:xfrm>
        </p:spPr>
        <p:txBody>
          <a:bodyPr>
            <a:normAutofit fontScale="90000"/>
          </a:bodyPr>
          <a:lstStyle/>
          <a:p>
            <a:r>
              <a:rPr lang="en-GB" sz="19900" dirty="0">
                <a:solidFill>
                  <a:schemeClr val="bg1"/>
                </a:solidFill>
                <a:latin typeface="Aharoni" panose="02010803020104030203" pitchFamily="2" charset="-79"/>
                <a:cs typeface="Aharoni" panose="02010803020104030203" pitchFamily="2" charset="-79"/>
              </a:rPr>
              <a:t>Active Learning</a:t>
            </a:r>
            <a:endParaRPr lang="en-GB" dirty="0">
              <a:solidFill>
                <a:schemeClr val="bg1"/>
              </a:solidFill>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541858B9-C476-2FED-5C29-A73419497A2C}"/>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9758A9-588B-3494-9602-840923E4FC0A}"/>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838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D3854-AF36-9620-3BFD-CC5D2667A103}"/>
              </a:ext>
              <a:ext uri="{C183D7F6-B498-43B3-948B-1728B52AA6E4}">
                <adec:decorative xmlns:adec="http://schemas.microsoft.com/office/drawing/2017/decorative" val="1"/>
              </a:ext>
            </a:extLst>
          </p:cNvPr>
          <p:cNvSpPr/>
          <p:nvPr/>
        </p:nvSpPr>
        <p:spPr>
          <a:xfrm>
            <a:off x="5638799" y="182121"/>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normAutofit fontScale="90000"/>
          </a:bodyPr>
          <a:lstStyle/>
          <a:p>
            <a:r>
              <a:rPr lang="en-GB" sz="6000" dirty="0">
                <a:solidFill>
                  <a:schemeClr val="bg1"/>
                </a:solidFill>
                <a:latin typeface="Aharoni" panose="02010803020104030203" pitchFamily="2" charset="-79"/>
                <a:cs typeface="Aharoni" panose="02010803020104030203" pitchFamily="2" charset="-79"/>
              </a:rPr>
              <a:t>Active Learning in Early Years Education</a:t>
            </a:r>
          </a:p>
        </p:txBody>
      </p:sp>
      <p:sp>
        <p:nvSpPr>
          <p:cNvPr id="3" name="Content Placeholder 2">
            <a:extLst>
              <a:ext uri="{FF2B5EF4-FFF2-40B4-BE49-F238E27FC236}">
                <a16:creationId xmlns:a16="http://schemas.microsoft.com/office/drawing/2014/main" id="{FE6D0BF2-F145-EB41-3CA6-B6AC3F827930}"/>
              </a:ext>
            </a:extLst>
          </p:cNvPr>
          <p:cNvSpPr>
            <a:spLocks noGrp="1"/>
          </p:cNvSpPr>
          <p:nvPr>
            <p:ph idx="1"/>
          </p:nvPr>
        </p:nvSpPr>
        <p:spPr>
          <a:xfrm>
            <a:off x="838200" y="2155211"/>
            <a:ext cx="5889171" cy="3344252"/>
          </a:xfrm>
        </p:spPr>
        <p:txBody>
          <a:bodyPr>
            <a:normAutofit fontScale="92500"/>
          </a:bodyPr>
          <a:lstStyle/>
          <a:p>
            <a:pPr marL="0" indent="0">
              <a:buNone/>
            </a:pPr>
            <a:r>
              <a:rPr lang="en-GB" sz="4400" b="1" dirty="0">
                <a:solidFill>
                  <a:schemeClr val="bg1"/>
                </a:solidFill>
              </a:rPr>
              <a:t>Active learning </a:t>
            </a:r>
            <a:r>
              <a:rPr lang="en-GB" sz="4400" dirty="0">
                <a:solidFill>
                  <a:schemeClr val="bg1"/>
                </a:solidFill>
              </a:rPr>
              <a:t>- children concentrate and </a:t>
            </a:r>
            <a:r>
              <a:rPr lang="en-GB" sz="4400" b="1" dirty="0">
                <a:solidFill>
                  <a:srgbClr val="00B0F0"/>
                </a:solidFill>
              </a:rPr>
              <a:t>keep on trying</a:t>
            </a:r>
            <a:r>
              <a:rPr lang="en-GB" sz="4400" dirty="0">
                <a:solidFill>
                  <a:schemeClr val="bg1"/>
                </a:solidFill>
              </a:rPr>
              <a:t> if they encounter</a:t>
            </a:r>
          </a:p>
          <a:p>
            <a:pPr marL="0" indent="0">
              <a:buNone/>
            </a:pPr>
            <a:r>
              <a:rPr lang="en-GB" sz="4400" dirty="0">
                <a:solidFill>
                  <a:schemeClr val="bg1"/>
                </a:solidFill>
              </a:rPr>
              <a:t>difficulties, and enjoy achievements </a:t>
            </a:r>
          </a:p>
        </p:txBody>
      </p:sp>
      <p:sp>
        <p:nvSpPr>
          <p:cNvPr id="7" name="TextBox 6">
            <a:extLst>
              <a:ext uri="{FF2B5EF4-FFF2-40B4-BE49-F238E27FC236}">
                <a16:creationId xmlns:a16="http://schemas.microsoft.com/office/drawing/2014/main" id="{E46BD930-9150-21D4-8009-8279C9E636A1}"/>
              </a:ext>
            </a:extLst>
          </p:cNvPr>
          <p:cNvSpPr txBox="1"/>
          <p:nvPr/>
        </p:nvSpPr>
        <p:spPr>
          <a:xfrm>
            <a:off x="942702" y="5499463"/>
            <a:ext cx="5153297" cy="461665"/>
          </a:xfrm>
          <a:prstGeom prst="rect">
            <a:avLst/>
          </a:prstGeom>
          <a:noFill/>
        </p:spPr>
        <p:txBody>
          <a:bodyPr wrap="square" rtlCol="0">
            <a:spAutoFit/>
          </a:bodyPr>
          <a:lstStyle/>
          <a:p>
            <a:r>
              <a:rPr lang="en-GB" sz="2400" dirty="0">
                <a:solidFill>
                  <a:schemeClr val="bg1"/>
                </a:solidFill>
              </a:rPr>
              <a:t>Department for Education, 2021: 16</a:t>
            </a:r>
          </a:p>
        </p:txBody>
      </p:sp>
      <p:grpSp>
        <p:nvGrpSpPr>
          <p:cNvPr id="14" name="Group 13" descr="Department for Education - Statutory framework for the early years foundation stage. Setting the standards for learning, development and care for children from birth to five">
            <a:extLst>
              <a:ext uri="{FF2B5EF4-FFF2-40B4-BE49-F238E27FC236}">
                <a16:creationId xmlns:a16="http://schemas.microsoft.com/office/drawing/2014/main" id="{B4BD1BC2-11E4-0B4B-29AB-6427C345C7A3}"/>
              </a:ext>
            </a:extLst>
          </p:cNvPr>
          <p:cNvGrpSpPr/>
          <p:nvPr/>
        </p:nvGrpSpPr>
        <p:grpSpPr>
          <a:xfrm>
            <a:off x="7476310" y="1841622"/>
            <a:ext cx="4304563" cy="4414874"/>
            <a:chOff x="7853848" y="1471505"/>
            <a:chExt cx="3680841" cy="3715957"/>
          </a:xfrm>
        </p:grpSpPr>
        <p:pic>
          <p:nvPicPr>
            <p:cNvPr id="9" name="Picture 8">
              <a:extLst>
                <a:ext uri="{FF2B5EF4-FFF2-40B4-BE49-F238E27FC236}">
                  <a16:creationId xmlns:a16="http://schemas.microsoft.com/office/drawing/2014/main" id="{30EBBE7A-07DC-E8D8-1FCC-9182EE1EF73D}"/>
                </a:ext>
              </a:extLst>
            </p:cNvPr>
            <p:cNvPicPr>
              <a:picLocks noChangeAspect="1"/>
            </p:cNvPicPr>
            <p:nvPr/>
          </p:nvPicPr>
          <p:blipFill>
            <a:blip r:embed="rId3"/>
            <a:stretch>
              <a:fillRect/>
            </a:stretch>
          </p:blipFill>
          <p:spPr>
            <a:xfrm>
              <a:off x="7853848" y="3225103"/>
              <a:ext cx="3680841" cy="1962359"/>
            </a:xfrm>
            <a:prstGeom prst="rect">
              <a:avLst/>
            </a:prstGeom>
          </p:spPr>
        </p:pic>
        <p:pic>
          <p:nvPicPr>
            <p:cNvPr id="13" name="Picture 12">
              <a:extLst>
                <a:ext uri="{FF2B5EF4-FFF2-40B4-BE49-F238E27FC236}">
                  <a16:creationId xmlns:a16="http://schemas.microsoft.com/office/drawing/2014/main" id="{AD0B2CD6-C5F2-2184-F1FD-3E82CC8D365B}"/>
                </a:ext>
              </a:extLst>
            </p:cNvPr>
            <p:cNvPicPr>
              <a:picLocks noChangeAspect="1"/>
            </p:cNvPicPr>
            <p:nvPr/>
          </p:nvPicPr>
          <p:blipFill>
            <a:blip r:embed="rId4"/>
            <a:stretch>
              <a:fillRect/>
            </a:stretch>
          </p:blipFill>
          <p:spPr>
            <a:xfrm>
              <a:off x="7853849" y="1471505"/>
              <a:ext cx="3673413" cy="1753598"/>
            </a:xfrm>
            <a:prstGeom prst="rect">
              <a:avLst/>
            </a:prstGeom>
          </p:spPr>
        </p:pic>
      </p:grpSp>
      <p:sp>
        <p:nvSpPr>
          <p:cNvPr id="4" name="Rectangle 3">
            <a:extLst>
              <a:ext uri="{FF2B5EF4-FFF2-40B4-BE49-F238E27FC236}">
                <a16:creationId xmlns:a16="http://schemas.microsoft.com/office/drawing/2014/main" id="{083EBEE4-1072-DA85-640F-508F3C7AC06C}"/>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5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526A9-F83D-6F44-7C48-3475B1A5948B}"/>
              </a:ext>
            </a:extLst>
          </p:cNvPr>
          <p:cNvSpPr txBox="1">
            <a:spLocks noGrp="1"/>
          </p:cNvSpPr>
          <p:nvPr>
            <p:ph type="title" idx="4294967295"/>
          </p:nvPr>
        </p:nvSpPr>
        <p:spPr>
          <a:xfrm>
            <a:off x="623366" y="178121"/>
            <a:ext cx="11224059" cy="76502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j-lt"/>
                <a:ea typeface="+mj-ea"/>
                <a:cs typeface="Calibri Light"/>
              </a:rPr>
              <a:t>Who are we?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Photo of Esther Cummins">
            <a:extLst>
              <a:ext uri="{FF2B5EF4-FFF2-40B4-BE49-F238E27FC236}">
                <a16:creationId xmlns:a16="http://schemas.microsoft.com/office/drawing/2014/main" id="{4A04B53C-E0F0-0F30-3F05-F086518D39CC}"/>
              </a:ext>
            </a:extLst>
          </p:cNvPr>
          <p:cNvPicPr>
            <a:picLocks noChangeAspect="1"/>
          </p:cNvPicPr>
          <p:nvPr/>
        </p:nvPicPr>
        <p:blipFill rotWithShape="1">
          <a:blip r:embed="rId3"/>
          <a:srcRect l="49785" t="32401" r="18954" b="8662"/>
          <a:stretch/>
        </p:blipFill>
        <p:spPr>
          <a:xfrm>
            <a:off x="7652553" y="944912"/>
            <a:ext cx="3858782" cy="3940602"/>
          </a:xfrm>
          <a:prstGeom prst="rect">
            <a:avLst/>
          </a:prstGeom>
        </p:spPr>
      </p:pic>
      <p:sp>
        <p:nvSpPr>
          <p:cNvPr id="3" name="Content Placeholder 2">
            <a:extLst>
              <a:ext uri="{FF2B5EF4-FFF2-40B4-BE49-F238E27FC236}">
                <a16:creationId xmlns:a16="http://schemas.microsoft.com/office/drawing/2014/main" id="{204910F2-5E29-3B57-953F-88F8B3B79F7A}"/>
              </a:ext>
            </a:extLst>
          </p:cNvPr>
          <p:cNvSpPr txBox="1">
            <a:spLocks/>
          </p:cNvSpPr>
          <p:nvPr/>
        </p:nvSpPr>
        <p:spPr>
          <a:xfrm>
            <a:off x="7332957" y="4998520"/>
            <a:ext cx="4514468" cy="1525769"/>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cs typeface="Calibri" panose="020F0502020204030204"/>
              </a:rPr>
              <a:t>Esther Cummins</a:t>
            </a:r>
          </a:p>
          <a:p>
            <a:pPr marL="0" indent="0">
              <a:buNone/>
            </a:pPr>
            <a:r>
              <a:rPr lang="en-US" dirty="0">
                <a:solidFill>
                  <a:schemeClr val="bg1"/>
                </a:solidFill>
                <a:cs typeface="Calibri" panose="020F0502020204030204"/>
              </a:rPr>
              <a:t>Course Leader MA Education (online) (</a:t>
            </a:r>
          </a:p>
          <a:p>
            <a:pPr marL="0" indent="0">
              <a:buNone/>
            </a:pPr>
            <a:r>
              <a:rPr lang="en-US" dirty="0">
                <a:solidFill>
                  <a:schemeClr val="bg1"/>
                </a:solidFill>
                <a:cs typeface="Calibri" panose="020F0502020204030204"/>
                <a:hlinkClick r:id="rId4">
                  <a:extLst>
                    <a:ext uri="{A12FA001-AC4F-418D-AE19-62706E023703}">
                      <ahyp:hlinkClr xmlns:ahyp="http://schemas.microsoft.com/office/drawing/2018/hyperlinkcolor" val="tx"/>
                    </a:ext>
                  </a:extLst>
                </a:hlinkClick>
              </a:rPr>
              <a:t>Esther.cummins@falmouth.ac.uk</a:t>
            </a:r>
            <a:r>
              <a:rPr lang="en-US" dirty="0">
                <a:solidFill>
                  <a:schemeClr val="bg1"/>
                </a:solidFill>
                <a:cs typeface="Calibri" panose="020F0502020204030204"/>
              </a:rPr>
              <a:t> </a:t>
            </a:r>
          </a:p>
        </p:txBody>
      </p:sp>
      <p:pic>
        <p:nvPicPr>
          <p:cNvPr id="8" name="Picture 2" descr="Photo of Beth Sennett">
            <a:extLst>
              <a:ext uri="{FF2B5EF4-FFF2-40B4-BE49-F238E27FC236}">
                <a16:creationId xmlns:a16="http://schemas.microsoft.com/office/drawing/2014/main" id="{276AAF0F-40CC-49B1-A961-7A6CAC3AE670}"/>
              </a:ext>
            </a:extLst>
          </p:cNvPr>
          <p:cNvPicPr>
            <a:picLocks noChangeAspect="1"/>
          </p:cNvPicPr>
          <p:nvPr/>
        </p:nvPicPr>
        <p:blipFill>
          <a:blip r:embed="rId5"/>
          <a:stretch>
            <a:fillRect/>
          </a:stretch>
        </p:blipFill>
        <p:spPr>
          <a:xfrm>
            <a:off x="834892" y="943141"/>
            <a:ext cx="3893387" cy="3936519"/>
          </a:xfrm>
          <a:prstGeom prst="rect">
            <a:avLst/>
          </a:prstGeom>
        </p:spPr>
      </p:pic>
      <p:sp>
        <p:nvSpPr>
          <p:cNvPr id="9" name="Content Placeholder 2">
            <a:extLst>
              <a:ext uri="{FF2B5EF4-FFF2-40B4-BE49-F238E27FC236}">
                <a16:creationId xmlns:a16="http://schemas.microsoft.com/office/drawing/2014/main" id="{ECB36CE8-F10A-FE64-F6A8-7740EE1CC612}"/>
              </a:ext>
            </a:extLst>
          </p:cNvPr>
          <p:cNvSpPr txBox="1">
            <a:spLocks/>
          </p:cNvSpPr>
          <p:nvPr/>
        </p:nvSpPr>
        <p:spPr>
          <a:xfrm>
            <a:off x="820013" y="5142293"/>
            <a:ext cx="4514468" cy="1525769"/>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cs typeface="Calibri" panose="020F0502020204030204"/>
              </a:rPr>
              <a:t>Beth Sennett</a:t>
            </a:r>
          </a:p>
          <a:p>
            <a:pPr marL="0" indent="0">
              <a:buNone/>
            </a:pPr>
            <a:r>
              <a:rPr lang="en-US" dirty="0">
                <a:solidFill>
                  <a:schemeClr val="bg1"/>
                </a:solidFill>
                <a:cs typeface="Calibri" panose="020F0502020204030204"/>
              </a:rPr>
              <a:t>Learning Designer &amp; Specialist Study Skills Tutor</a:t>
            </a:r>
          </a:p>
          <a:p>
            <a:pPr marL="0" indent="0">
              <a:buNone/>
            </a:pPr>
            <a:r>
              <a:rPr lang="en-US" dirty="0">
                <a:solidFill>
                  <a:schemeClr val="bg1"/>
                </a:solidFill>
                <a:cs typeface="Calibri" panose="020F0502020204030204"/>
                <a:hlinkClick r:id="rId6">
                  <a:extLst>
                    <a:ext uri="{A12FA001-AC4F-418D-AE19-62706E023703}">
                      <ahyp:hlinkClr xmlns:ahyp="http://schemas.microsoft.com/office/drawing/2018/hyperlinkcolor" val="tx"/>
                    </a:ext>
                  </a:extLst>
                </a:hlinkClick>
              </a:rPr>
              <a:t>Beth.sennett@falmouth.ac.uk</a:t>
            </a:r>
            <a:r>
              <a:rPr lang="en-US" dirty="0">
                <a:solidFill>
                  <a:schemeClr val="bg1"/>
                </a:solidFill>
                <a:cs typeface="Calibri" panose="020F0502020204030204"/>
              </a:rPr>
              <a:t> </a:t>
            </a:r>
            <a:endParaRPr lang="en-US" dirty="0">
              <a:solidFill>
                <a:schemeClr val="bg1"/>
              </a:solidFill>
            </a:endParaRPr>
          </a:p>
        </p:txBody>
      </p:sp>
      <p:sp>
        <p:nvSpPr>
          <p:cNvPr id="5" name="TextBox 4">
            <a:extLst>
              <a:ext uri="{FF2B5EF4-FFF2-40B4-BE49-F238E27FC236}">
                <a16:creationId xmlns:a16="http://schemas.microsoft.com/office/drawing/2014/main" id="{75D4E197-3778-AB41-DD37-F1F33EC2F12D}"/>
              </a:ext>
            </a:extLst>
          </p:cNvPr>
          <p:cNvSpPr txBox="1"/>
          <p:nvPr/>
        </p:nvSpPr>
        <p:spPr>
          <a:xfrm>
            <a:off x="5017168" y="2225842"/>
            <a:ext cx="2315789" cy="1200329"/>
          </a:xfrm>
          <a:prstGeom prst="rect">
            <a:avLst/>
          </a:prstGeom>
          <a:solidFill>
            <a:schemeClr val="accent1"/>
          </a:solidFill>
        </p:spPr>
        <p:txBody>
          <a:bodyPr wrap="square" rtlCol="0">
            <a:spAutoFit/>
          </a:bodyPr>
          <a:lstStyle/>
          <a:p>
            <a:r>
              <a:rPr lang="en-US" sz="2400" dirty="0">
                <a:solidFill>
                  <a:schemeClr val="bg1"/>
                </a:solidFill>
                <a:cs typeface="Calibri" panose="020F0502020204030204"/>
              </a:rPr>
              <a:t>Previous Infant and EYFS Teachers</a:t>
            </a:r>
            <a:endParaRPr lang="en-GB" sz="2400" dirty="0"/>
          </a:p>
        </p:txBody>
      </p:sp>
      <p:sp>
        <p:nvSpPr>
          <p:cNvPr id="6" name="Rectangle 5">
            <a:extLst>
              <a:ext uri="{FF2B5EF4-FFF2-40B4-BE49-F238E27FC236}">
                <a16:creationId xmlns:a16="http://schemas.microsoft.com/office/drawing/2014/main" id="{5FB5917E-FACE-9108-AC1A-AC4223FF1F21}"/>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08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216036" y="794715"/>
            <a:ext cx="2936238" cy="1325563"/>
          </a:xfrm>
        </p:spPr>
        <p:txBody>
          <a:bodyPr>
            <a:normAutofit fontScale="90000"/>
          </a:bodyPr>
          <a:lstStyle/>
          <a:p>
            <a:r>
              <a:rPr lang="en-GB" dirty="0">
                <a:solidFill>
                  <a:schemeClr val="bg1"/>
                </a:solidFill>
                <a:latin typeface="Aharoni" panose="02010803020104030203" pitchFamily="2" charset="-79"/>
                <a:cs typeface="Aharoni" panose="02010803020104030203" pitchFamily="2" charset="-79"/>
              </a:rPr>
              <a:t>What is active learning?</a:t>
            </a:r>
          </a:p>
        </p:txBody>
      </p:sp>
      <p:sp>
        <p:nvSpPr>
          <p:cNvPr id="10" name="TextBox 9">
            <a:extLst>
              <a:ext uri="{FF2B5EF4-FFF2-40B4-BE49-F238E27FC236}">
                <a16:creationId xmlns:a16="http://schemas.microsoft.com/office/drawing/2014/main" id="{82D445C1-5282-4C60-F902-97D4262734AD}"/>
              </a:ext>
            </a:extLst>
          </p:cNvPr>
          <p:cNvSpPr txBox="1"/>
          <p:nvPr/>
        </p:nvSpPr>
        <p:spPr>
          <a:xfrm>
            <a:off x="9092639" y="6237027"/>
            <a:ext cx="2876265" cy="369332"/>
          </a:xfrm>
          <a:prstGeom prst="rect">
            <a:avLst/>
          </a:prstGeom>
          <a:noFill/>
        </p:spPr>
        <p:txBody>
          <a:bodyPr wrap="square">
            <a:spAutoFit/>
          </a:bodyPr>
          <a:lstStyle/>
          <a:p>
            <a:r>
              <a:rPr lang="en-GB" sz="1800" dirty="0">
                <a:solidFill>
                  <a:schemeClr val="bg1"/>
                </a:solidFill>
              </a:rPr>
              <a:t>(</a:t>
            </a:r>
            <a:r>
              <a:rPr lang="en-GB" b="0" i="0" dirty="0" err="1">
                <a:solidFill>
                  <a:schemeClr val="bg1"/>
                </a:solidFill>
                <a:effectLst/>
                <a:latin typeface="Calibri Light" panose="020F0302020204030204" pitchFamily="34" charset="0"/>
              </a:rPr>
              <a:t>Messeyanni</a:t>
            </a:r>
            <a:r>
              <a:rPr lang="en-GB" b="0" i="0" dirty="0">
                <a:solidFill>
                  <a:schemeClr val="bg1"/>
                </a:solidFill>
                <a:effectLst/>
                <a:latin typeface="Calibri Light" panose="020F0302020204030204" pitchFamily="34" charset="0"/>
              </a:rPr>
              <a:t> et al.,2018: xvii</a:t>
            </a:r>
            <a:r>
              <a:rPr lang="en-GB" sz="1800" dirty="0">
                <a:solidFill>
                  <a:schemeClr val="bg1"/>
                </a:solidFill>
              </a:rPr>
              <a:t>)</a:t>
            </a:r>
            <a:endParaRPr lang="en-GB" dirty="0">
              <a:solidFill>
                <a:schemeClr val="bg1"/>
              </a:solidFill>
            </a:endParaRPr>
          </a:p>
        </p:txBody>
      </p:sp>
      <p:grpSp>
        <p:nvGrpSpPr>
          <p:cNvPr id="3" name="Group 2">
            <a:extLst>
              <a:ext uri="{FF2B5EF4-FFF2-40B4-BE49-F238E27FC236}">
                <a16:creationId xmlns:a16="http://schemas.microsoft.com/office/drawing/2014/main" id="{A8ECB56B-B70A-F305-02E1-23103F39696A}"/>
              </a:ext>
            </a:extLst>
          </p:cNvPr>
          <p:cNvGrpSpPr/>
          <p:nvPr/>
        </p:nvGrpSpPr>
        <p:grpSpPr>
          <a:xfrm>
            <a:off x="3054685" y="555631"/>
            <a:ext cx="4729748" cy="1868637"/>
            <a:chOff x="0" y="6813"/>
            <a:chExt cx="8128000" cy="767520"/>
          </a:xfrm>
          <a:scene3d>
            <a:camera prst="orthographicFront"/>
            <a:lightRig rig="flat" dir="t"/>
          </a:scene3d>
        </p:grpSpPr>
        <p:sp>
          <p:nvSpPr>
            <p:cNvPr id="4" name="Rectangle: Rounded Corners 3">
              <a:extLst>
                <a:ext uri="{FF2B5EF4-FFF2-40B4-BE49-F238E27FC236}">
                  <a16:creationId xmlns:a16="http://schemas.microsoft.com/office/drawing/2014/main" id="{90305978-A868-35ED-4927-7F6540AA0854}"/>
                </a:ext>
              </a:extLst>
            </p:cNvPr>
            <p:cNvSpPr/>
            <p:nvPr/>
          </p:nvSpPr>
          <p:spPr>
            <a:xfrm>
              <a:off x="0" y="6813"/>
              <a:ext cx="8128000" cy="767520"/>
            </a:xfrm>
            <a:prstGeom prst="roundRect">
              <a:avLst/>
            </a:prstGeom>
            <a:solidFill>
              <a:srgbClr val="00AAE6"/>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7FF71FE1-1B1A-F430-AAF2-7AD0E487776F}"/>
                </a:ext>
              </a:extLst>
            </p:cNvPr>
            <p:cNvSpPr txBox="1"/>
            <p:nvPr/>
          </p:nvSpPr>
          <p:spPr>
            <a:xfrm>
              <a:off x="37467" y="44280"/>
              <a:ext cx="8053066" cy="69258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4400" kern="1200" dirty="0"/>
                <a:t>Active rather than passive</a:t>
              </a:r>
            </a:p>
          </p:txBody>
        </p:sp>
      </p:grpSp>
      <p:grpSp>
        <p:nvGrpSpPr>
          <p:cNvPr id="8" name="Group 7">
            <a:extLst>
              <a:ext uri="{FF2B5EF4-FFF2-40B4-BE49-F238E27FC236}">
                <a16:creationId xmlns:a16="http://schemas.microsoft.com/office/drawing/2014/main" id="{215FC942-0F0A-951D-3FAE-1B2104038F1E}"/>
              </a:ext>
            </a:extLst>
          </p:cNvPr>
          <p:cNvGrpSpPr/>
          <p:nvPr/>
        </p:nvGrpSpPr>
        <p:grpSpPr>
          <a:xfrm>
            <a:off x="5015831" y="2776003"/>
            <a:ext cx="6233695" cy="3299944"/>
            <a:chOff x="0" y="6042"/>
            <a:chExt cx="8128000" cy="850992"/>
          </a:xfrm>
          <a:scene3d>
            <a:camera prst="orthographicFront"/>
            <a:lightRig rig="flat" dir="t"/>
          </a:scene3d>
        </p:grpSpPr>
        <p:sp>
          <p:nvSpPr>
            <p:cNvPr id="9" name="Rectangle: Rounded Corners 8">
              <a:extLst>
                <a:ext uri="{FF2B5EF4-FFF2-40B4-BE49-F238E27FC236}">
                  <a16:creationId xmlns:a16="http://schemas.microsoft.com/office/drawing/2014/main" id="{78B3A23E-FAB1-DB9E-EAB4-FBA22DADFDF4}"/>
                </a:ext>
              </a:extLst>
            </p:cNvPr>
            <p:cNvSpPr/>
            <p:nvPr/>
          </p:nvSpPr>
          <p:spPr>
            <a:xfrm>
              <a:off x="0" y="6042"/>
              <a:ext cx="8128000" cy="850992"/>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C4EDD8DE-11C4-F14A-55C4-D5591A116799}"/>
                </a:ext>
              </a:extLst>
            </p:cNvPr>
            <p:cNvSpPr txBox="1"/>
            <p:nvPr/>
          </p:nvSpPr>
          <p:spPr>
            <a:xfrm>
              <a:off x="41542" y="47584"/>
              <a:ext cx="8044916" cy="7679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3200" dirty="0">
                  <a:solidFill>
                    <a:schemeClr val="bg1"/>
                  </a:solidFill>
                </a:rPr>
                <a:t>For example:</a:t>
              </a:r>
            </a:p>
            <a:p>
              <a:pPr marL="0" lvl="0" indent="0" algn="l" defTabSz="1066800">
                <a:lnSpc>
                  <a:spcPct val="90000"/>
                </a:lnSpc>
                <a:spcBef>
                  <a:spcPct val="0"/>
                </a:spcBef>
                <a:spcAft>
                  <a:spcPct val="35000"/>
                </a:spcAft>
                <a:buNone/>
              </a:pPr>
              <a:r>
                <a:rPr lang="en-GB" sz="3200" kern="1200" dirty="0">
                  <a:solidFill>
                    <a:schemeClr val="bg1"/>
                  </a:solidFill>
                </a:rPr>
                <a:t> engaging in discussion rather than sitting and listening</a:t>
              </a:r>
            </a:p>
            <a:p>
              <a:pPr marL="0" lvl="0" indent="0" algn="l" defTabSz="1066800">
                <a:lnSpc>
                  <a:spcPct val="90000"/>
                </a:lnSpc>
                <a:spcBef>
                  <a:spcPct val="0"/>
                </a:spcBef>
                <a:spcAft>
                  <a:spcPct val="35000"/>
                </a:spcAft>
                <a:buNone/>
              </a:pPr>
              <a:r>
                <a:rPr lang="en-GB" sz="3200" dirty="0">
                  <a:solidFill>
                    <a:schemeClr val="bg1"/>
                  </a:solidFill>
                </a:rPr>
                <a:t>Physically manipulating objects</a:t>
              </a:r>
              <a:endParaRPr lang="en-GB" sz="3200" kern="1200" dirty="0">
                <a:solidFill>
                  <a:schemeClr val="bg1"/>
                </a:solidFill>
              </a:endParaRPr>
            </a:p>
          </p:txBody>
        </p:sp>
      </p:grpSp>
      <p:sp>
        <p:nvSpPr>
          <p:cNvPr id="2" name="Rectangle 1">
            <a:extLst>
              <a:ext uri="{FF2B5EF4-FFF2-40B4-BE49-F238E27FC236}">
                <a16:creationId xmlns:a16="http://schemas.microsoft.com/office/drawing/2014/main" id="{00F5374C-9B97-E966-0A78-7CFEBF077AA4}"/>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9DCE55-0A15-3D3C-52B7-7BEA2EA7089D}"/>
              </a:ext>
              <a:ext uri="{C183D7F6-B498-43B3-948B-1728B52AA6E4}">
                <adec:decorative xmlns:adec="http://schemas.microsoft.com/office/drawing/2017/decorative" val="1"/>
              </a:ext>
            </a:extLst>
          </p:cNvPr>
          <p:cNvSpPr/>
          <p:nvPr/>
        </p:nvSpPr>
        <p:spPr>
          <a:xfrm>
            <a:off x="5664200" y="183636"/>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263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325764" y="1026832"/>
            <a:ext cx="3372622" cy="1325563"/>
          </a:xfrm>
        </p:spPr>
        <p:txBody>
          <a:bodyPr>
            <a:normAutofit fontScale="90000"/>
          </a:bodyPr>
          <a:lstStyle/>
          <a:p>
            <a:r>
              <a:rPr lang="en-GB" dirty="0">
                <a:solidFill>
                  <a:schemeClr val="bg1"/>
                </a:solidFill>
                <a:latin typeface="Aharoni" panose="02010803020104030203" pitchFamily="2" charset="-79"/>
                <a:cs typeface="Aharoni" panose="02010803020104030203" pitchFamily="2" charset="-79"/>
              </a:rPr>
              <a:t>Why is active learning important?</a:t>
            </a:r>
          </a:p>
        </p:txBody>
      </p:sp>
      <p:sp>
        <p:nvSpPr>
          <p:cNvPr id="10" name="TextBox 9">
            <a:extLst>
              <a:ext uri="{FF2B5EF4-FFF2-40B4-BE49-F238E27FC236}">
                <a16:creationId xmlns:a16="http://schemas.microsoft.com/office/drawing/2014/main" id="{82D445C1-5282-4C60-F902-97D4262734AD}"/>
              </a:ext>
            </a:extLst>
          </p:cNvPr>
          <p:cNvSpPr txBox="1"/>
          <p:nvPr/>
        </p:nvSpPr>
        <p:spPr>
          <a:xfrm>
            <a:off x="7827265" y="6237027"/>
            <a:ext cx="4483016" cy="369332"/>
          </a:xfrm>
          <a:prstGeom prst="rect">
            <a:avLst/>
          </a:prstGeom>
          <a:noFill/>
        </p:spPr>
        <p:txBody>
          <a:bodyPr wrap="square">
            <a:spAutoFit/>
          </a:bodyPr>
          <a:lstStyle/>
          <a:p>
            <a:r>
              <a:rPr lang="en-GB" dirty="0">
                <a:solidFill>
                  <a:schemeClr val="bg1"/>
                </a:solidFill>
              </a:rPr>
              <a:t>(</a:t>
            </a:r>
            <a:r>
              <a:rPr lang="en-GB" b="0" i="0" dirty="0" err="1">
                <a:solidFill>
                  <a:schemeClr val="bg1"/>
                </a:solidFill>
                <a:effectLst/>
                <a:latin typeface="Calibri Light" panose="020F0302020204030204" pitchFamily="34" charset="0"/>
              </a:rPr>
              <a:t>Messeyanni</a:t>
            </a:r>
            <a:r>
              <a:rPr lang="en-GB" b="0" i="0" dirty="0">
                <a:solidFill>
                  <a:schemeClr val="bg1"/>
                </a:solidFill>
                <a:effectLst/>
                <a:latin typeface="Calibri Light" panose="020F0302020204030204" pitchFamily="34" charset="0"/>
              </a:rPr>
              <a:t> et al.,2018; </a:t>
            </a:r>
            <a:r>
              <a:rPr lang="en-US" b="0" i="0" dirty="0" err="1">
                <a:solidFill>
                  <a:schemeClr val="bg1"/>
                </a:solidFill>
                <a:effectLst/>
                <a:latin typeface="WordVisi_MSFontService"/>
              </a:rPr>
              <a:t>Mizokami</a:t>
            </a:r>
            <a:r>
              <a:rPr lang="en-US" dirty="0">
                <a:solidFill>
                  <a:schemeClr val="bg1"/>
                </a:solidFill>
                <a:latin typeface="WordVisi_MSFontService"/>
              </a:rPr>
              <a:t>, </a:t>
            </a:r>
            <a:r>
              <a:rPr lang="en-US" b="0" i="0" dirty="0">
                <a:solidFill>
                  <a:schemeClr val="bg1"/>
                </a:solidFill>
                <a:effectLst/>
                <a:latin typeface="WordVisi_MSFontService"/>
              </a:rPr>
              <a:t>2018)</a:t>
            </a:r>
            <a:endParaRPr lang="en-GB" dirty="0">
              <a:solidFill>
                <a:schemeClr val="bg1"/>
              </a:solidFill>
            </a:endParaRPr>
          </a:p>
        </p:txBody>
      </p:sp>
      <p:graphicFrame>
        <p:nvGraphicFramePr>
          <p:cNvPr id="11" name="Diagram 10">
            <a:extLst>
              <a:ext uri="{FF2B5EF4-FFF2-40B4-BE49-F238E27FC236}">
                <a16:creationId xmlns:a16="http://schemas.microsoft.com/office/drawing/2014/main" id="{DA63BF66-BDC7-2AC5-2085-195F4FA2CE1A}"/>
              </a:ext>
            </a:extLst>
          </p:cNvPr>
          <p:cNvGraphicFramePr/>
          <p:nvPr>
            <p:extLst>
              <p:ext uri="{D42A27DB-BD31-4B8C-83A1-F6EECF244321}">
                <p14:modId xmlns:p14="http://schemas.microsoft.com/office/powerpoint/2010/main" val="670205955"/>
              </p:ext>
            </p:extLst>
          </p:nvPr>
        </p:nvGraphicFramePr>
        <p:xfrm>
          <a:off x="358865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2E927FB1-3429-013D-EE4C-93F729306EFB}"/>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20B882-35E6-BB68-8E1E-D1D6287DAF83}"/>
              </a:ext>
              <a:ext uri="{C183D7F6-B498-43B3-948B-1728B52AA6E4}">
                <adec:decorative xmlns:adec="http://schemas.microsoft.com/office/drawing/2017/decorative" val="1"/>
              </a:ext>
            </a:extLst>
          </p:cNvPr>
          <p:cNvSpPr/>
          <p:nvPr/>
        </p:nvSpPr>
        <p:spPr>
          <a:xfrm>
            <a:off x="5638800" y="20295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65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A0F-6EE7-7B6D-0072-815EF298D8E2}"/>
              </a:ext>
            </a:extLst>
          </p:cNvPr>
          <p:cNvSpPr>
            <a:spLocks noGrp="1"/>
          </p:cNvSpPr>
          <p:nvPr>
            <p:ph type="title"/>
          </p:nvPr>
        </p:nvSpPr>
        <p:spPr/>
        <p:txBody>
          <a:bodyPr/>
          <a:lstStyle/>
          <a:p>
            <a:r>
              <a:rPr lang="en-GB" dirty="0"/>
              <a:t>bell hooks (2010)</a:t>
            </a:r>
          </a:p>
        </p:txBody>
      </p:sp>
      <p:grpSp>
        <p:nvGrpSpPr>
          <p:cNvPr id="4" name="Group 3">
            <a:extLst>
              <a:ext uri="{FF2B5EF4-FFF2-40B4-BE49-F238E27FC236}">
                <a16:creationId xmlns:a16="http://schemas.microsoft.com/office/drawing/2014/main" id="{D074C566-D4B4-CDF7-A192-77CC7921B643}"/>
              </a:ext>
              <a:ext uri="{C183D7F6-B498-43B3-948B-1728B52AA6E4}">
                <adec:decorative xmlns:adec="http://schemas.microsoft.com/office/drawing/2017/decorative" val="1"/>
              </a:ext>
            </a:extLst>
          </p:cNvPr>
          <p:cNvGrpSpPr/>
          <p:nvPr/>
        </p:nvGrpSpPr>
        <p:grpSpPr>
          <a:xfrm>
            <a:off x="482221" y="541705"/>
            <a:ext cx="7958920" cy="5006362"/>
            <a:chOff x="3835021" y="709684"/>
            <a:chExt cx="7958920" cy="5006362"/>
          </a:xfrm>
        </p:grpSpPr>
        <p:sp>
          <p:nvSpPr>
            <p:cNvPr id="5" name="Speech Bubble: Rectangle with Corners Rounded 4">
              <a:extLst>
                <a:ext uri="{FF2B5EF4-FFF2-40B4-BE49-F238E27FC236}">
                  <a16:creationId xmlns:a16="http://schemas.microsoft.com/office/drawing/2014/main" id="{C38563E0-C5C9-4860-53F1-FB8E5FDC1F46}"/>
                </a:ext>
              </a:extLst>
            </p:cNvPr>
            <p:cNvSpPr/>
            <p:nvPr/>
          </p:nvSpPr>
          <p:spPr>
            <a:xfrm>
              <a:off x="3835021" y="709684"/>
              <a:ext cx="7820167" cy="4872250"/>
            </a:xfrm>
            <a:prstGeom prst="wedgeRoundRectCallout">
              <a:avLst>
                <a:gd name="adj1" fmla="val -36540"/>
                <a:gd name="adj2" fmla="val 66982"/>
                <a:gd name="adj3" fmla="val 16667"/>
              </a:avLst>
            </a:prstGeom>
            <a:solidFill>
              <a:srgbClr val="FFFF00"/>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rgbClr val="002060"/>
                  </a:solidFill>
                </a:rPr>
                <a:t>“At their best, play and work, when integrated, make sense of our world and ourselves.”</a:t>
              </a:r>
            </a:p>
          </p:txBody>
        </p:sp>
        <p:sp>
          <p:nvSpPr>
            <p:cNvPr id="6" name="Speech Bubble: Rectangle with Corners Rounded 5">
              <a:extLst>
                <a:ext uri="{FF2B5EF4-FFF2-40B4-BE49-F238E27FC236}">
                  <a16:creationId xmlns:a16="http://schemas.microsoft.com/office/drawing/2014/main" id="{EEA77495-D512-81AE-D365-A3CE2E73C77B}"/>
                </a:ext>
              </a:extLst>
            </p:cNvPr>
            <p:cNvSpPr/>
            <p:nvPr/>
          </p:nvSpPr>
          <p:spPr>
            <a:xfrm>
              <a:off x="3973774" y="843796"/>
              <a:ext cx="7820167" cy="4872250"/>
            </a:xfrm>
            <a:prstGeom prst="wedgeRoundRectCallout">
              <a:avLst>
                <a:gd name="adj1" fmla="val -36540"/>
                <a:gd name="adj2" fmla="val 66982"/>
                <a:gd name="adj3" fmla="val 16667"/>
              </a:avLst>
            </a:prstGeom>
            <a:solidFill>
              <a:srgbClr val="FF3399"/>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bg1"/>
                  </a:solidFill>
                </a:rPr>
                <a:t>“…in many ways the lecture is the teaching moment that most promotes passivity and discourages participation from learners.”</a:t>
              </a:r>
            </a:p>
          </p:txBody>
        </p:sp>
      </p:grpSp>
      <p:sp>
        <p:nvSpPr>
          <p:cNvPr id="9" name="Title 1">
            <a:extLst>
              <a:ext uri="{FF2B5EF4-FFF2-40B4-BE49-F238E27FC236}">
                <a16:creationId xmlns:a16="http://schemas.microsoft.com/office/drawing/2014/main" id="{ADC3298F-67F8-1E36-C289-9EF5F57B837F}"/>
              </a:ext>
            </a:extLst>
          </p:cNvPr>
          <p:cNvSpPr txBox="1">
            <a:spLocks/>
          </p:cNvSpPr>
          <p:nvPr/>
        </p:nvSpPr>
        <p:spPr>
          <a:xfrm>
            <a:off x="8579894" y="2103437"/>
            <a:ext cx="34314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chemeClr val="bg1"/>
                </a:solidFill>
                <a:latin typeface="Aharoni" panose="02010803020104030203" pitchFamily="2" charset="-79"/>
                <a:cs typeface="Aharoni" panose="02010803020104030203" pitchFamily="2" charset="-79"/>
              </a:rPr>
              <a:t>bell hooks (2010:64)</a:t>
            </a:r>
          </a:p>
        </p:txBody>
      </p:sp>
      <p:sp>
        <p:nvSpPr>
          <p:cNvPr id="3" name="Rectangle 2">
            <a:extLst>
              <a:ext uri="{FF2B5EF4-FFF2-40B4-BE49-F238E27FC236}">
                <a16:creationId xmlns:a16="http://schemas.microsoft.com/office/drawing/2014/main" id="{669DA593-66DC-04DF-6A08-DCB843C39E62}"/>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216128-BBDB-BF8F-5854-2ABE53C21A32}"/>
              </a:ext>
              <a:ext uri="{C183D7F6-B498-43B3-948B-1728B52AA6E4}">
                <adec:decorative xmlns:adec="http://schemas.microsoft.com/office/drawing/2017/decorative" val="1"/>
              </a:ext>
            </a:extLst>
          </p:cNvPr>
          <p:cNvSpPr/>
          <p:nvPr/>
        </p:nvSpPr>
        <p:spPr>
          <a:xfrm>
            <a:off x="5702300" y="190231"/>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669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240881" y="1881061"/>
            <a:ext cx="4120104" cy="1325563"/>
          </a:xfrm>
        </p:spPr>
        <p:txBody>
          <a:bodyPr>
            <a:noAutofit/>
          </a:bodyPr>
          <a:lstStyle/>
          <a:p>
            <a:r>
              <a:rPr lang="en-GB" sz="4800" dirty="0">
                <a:solidFill>
                  <a:schemeClr val="bg1"/>
                </a:solidFill>
                <a:latin typeface="Aharoni" panose="02010803020104030203" pitchFamily="2" charset="-79"/>
                <a:cs typeface="Aharoni" panose="02010803020104030203" pitchFamily="2" charset="-79"/>
              </a:rPr>
              <a:t>Making learning active in HE</a:t>
            </a:r>
          </a:p>
        </p:txBody>
      </p:sp>
      <p:graphicFrame>
        <p:nvGraphicFramePr>
          <p:cNvPr id="6" name="Diagram 5">
            <a:extLst>
              <a:ext uri="{FF2B5EF4-FFF2-40B4-BE49-F238E27FC236}">
                <a16:creationId xmlns:a16="http://schemas.microsoft.com/office/drawing/2014/main" id="{78B1E8C8-AB2E-5C9C-1114-F3AFD9B875B1}"/>
              </a:ext>
            </a:extLst>
          </p:cNvPr>
          <p:cNvGraphicFramePr/>
          <p:nvPr>
            <p:extLst>
              <p:ext uri="{D42A27DB-BD31-4B8C-83A1-F6EECF244321}">
                <p14:modId xmlns:p14="http://schemas.microsoft.com/office/powerpoint/2010/main" val="3258960844"/>
              </p:ext>
            </p:extLst>
          </p:nvPr>
        </p:nvGraphicFramePr>
        <p:xfrm>
          <a:off x="3005015" y="286637"/>
          <a:ext cx="9321800" cy="5839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B530B04-32EF-4389-644F-758B7452DCCA}"/>
              </a:ext>
            </a:extLst>
          </p:cNvPr>
          <p:cNvSpPr txBox="1"/>
          <p:nvPr/>
        </p:nvSpPr>
        <p:spPr>
          <a:xfrm>
            <a:off x="10151208" y="6386697"/>
            <a:ext cx="5722257" cy="369332"/>
          </a:xfrm>
          <a:prstGeom prst="rect">
            <a:avLst/>
          </a:prstGeom>
          <a:noFill/>
        </p:spPr>
        <p:txBody>
          <a:bodyPr wrap="square" rtlCol="0">
            <a:spAutoFit/>
          </a:bodyPr>
          <a:lstStyle/>
          <a:p>
            <a:r>
              <a:rPr lang="en-GB" dirty="0">
                <a:solidFill>
                  <a:schemeClr val="bg1"/>
                </a:solidFill>
              </a:rPr>
              <a:t>(</a:t>
            </a:r>
            <a:r>
              <a:rPr lang="en-GB" dirty="0" err="1">
                <a:solidFill>
                  <a:schemeClr val="bg1"/>
                </a:solidFill>
              </a:rPr>
              <a:t>Brame</a:t>
            </a:r>
            <a:r>
              <a:rPr lang="en-GB" dirty="0">
                <a:solidFill>
                  <a:schemeClr val="bg1"/>
                </a:solidFill>
              </a:rPr>
              <a:t>, 2016) </a:t>
            </a:r>
          </a:p>
        </p:txBody>
      </p:sp>
      <p:sp>
        <p:nvSpPr>
          <p:cNvPr id="3" name="Rectangle 2">
            <a:extLst>
              <a:ext uri="{FF2B5EF4-FFF2-40B4-BE49-F238E27FC236}">
                <a16:creationId xmlns:a16="http://schemas.microsoft.com/office/drawing/2014/main" id="{FB6CFD12-6699-29E2-1E9D-7482D2627A4A}"/>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FD1982-6122-207A-DA44-356597361017}"/>
              </a:ext>
              <a:ext uri="{C183D7F6-B498-43B3-948B-1728B52AA6E4}">
                <adec:decorative xmlns:adec="http://schemas.microsoft.com/office/drawing/2017/decorative" val="1"/>
              </a:ext>
            </a:extLst>
          </p:cNvPr>
          <p:cNvSpPr/>
          <p:nvPr/>
        </p:nvSpPr>
        <p:spPr>
          <a:xfrm>
            <a:off x="5638800" y="221261"/>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97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F8A833-768E-8649-4728-4DB97B905417}"/>
              </a:ext>
              <a:ext uri="{C183D7F6-B498-43B3-948B-1728B52AA6E4}">
                <adec:decorative xmlns:adec="http://schemas.microsoft.com/office/drawing/2017/decorative" val="1"/>
              </a:ext>
            </a:extLst>
          </p:cNvPr>
          <p:cNvSpPr/>
          <p:nvPr/>
        </p:nvSpPr>
        <p:spPr>
          <a:xfrm>
            <a:off x="5676900" y="212356"/>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892B776-31E9-A225-61BD-971CDC792820}"/>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328096" y="80368"/>
            <a:ext cx="4828440" cy="2814384"/>
          </a:xfrm>
        </p:spPr>
        <p:txBody>
          <a:bodyPr>
            <a:normAutofit/>
          </a:bodyPr>
          <a:lstStyle/>
          <a:p>
            <a:r>
              <a:rPr lang="en-GB" dirty="0">
                <a:solidFill>
                  <a:schemeClr val="bg1"/>
                </a:solidFill>
                <a:latin typeface="Aharoni" panose="02010803020104030203" pitchFamily="2" charset="-79"/>
                <a:cs typeface="Aharoni" panose="02010803020104030203" pitchFamily="2" charset="-79"/>
              </a:rPr>
              <a:t>Active learning: Differentiation &amp; Scaffolding</a:t>
            </a:r>
          </a:p>
        </p:txBody>
      </p:sp>
      <p:pic>
        <p:nvPicPr>
          <p:cNvPr id="5" name="Picture 4" descr="Three circles, on on top of the other. The first circle in the middle says 'Learner can do unaided'. The second larger circle says 'Learner can do with guidance. The third largest circle says 'Learner can't do'">
            <a:extLst>
              <a:ext uri="{FF2B5EF4-FFF2-40B4-BE49-F238E27FC236}">
                <a16:creationId xmlns:a16="http://schemas.microsoft.com/office/drawing/2014/main" id="{88F21ADE-4EB0-3E36-EEA9-73E1C27A8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185" y="251657"/>
            <a:ext cx="6328611" cy="6328611"/>
          </a:xfrm>
          <a:prstGeom prst="rect">
            <a:avLst/>
          </a:prstGeom>
        </p:spPr>
      </p:pic>
      <p:sp>
        <p:nvSpPr>
          <p:cNvPr id="6" name="TextBox 5">
            <a:extLst>
              <a:ext uri="{FF2B5EF4-FFF2-40B4-BE49-F238E27FC236}">
                <a16:creationId xmlns:a16="http://schemas.microsoft.com/office/drawing/2014/main" id="{B90A0F3D-D616-568C-C766-E82164C2509D}"/>
              </a:ext>
            </a:extLst>
          </p:cNvPr>
          <p:cNvSpPr txBox="1"/>
          <p:nvPr/>
        </p:nvSpPr>
        <p:spPr>
          <a:xfrm>
            <a:off x="7777295" y="2723464"/>
            <a:ext cx="1672389" cy="1384995"/>
          </a:xfrm>
          <a:prstGeom prst="rect">
            <a:avLst/>
          </a:prstGeom>
          <a:noFill/>
        </p:spPr>
        <p:txBody>
          <a:bodyPr wrap="square" rtlCol="0">
            <a:spAutoFit/>
          </a:bodyPr>
          <a:lstStyle/>
          <a:p>
            <a:pPr algn="ctr"/>
            <a:r>
              <a:rPr lang="en-GB" sz="2800" b="1" dirty="0">
                <a:solidFill>
                  <a:schemeClr val="bg1"/>
                </a:solidFill>
              </a:rPr>
              <a:t>Learner can do unaided</a:t>
            </a:r>
          </a:p>
        </p:txBody>
      </p:sp>
      <p:sp>
        <p:nvSpPr>
          <p:cNvPr id="7" name="TextBox 6">
            <a:extLst>
              <a:ext uri="{FF2B5EF4-FFF2-40B4-BE49-F238E27FC236}">
                <a16:creationId xmlns:a16="http://schemas.microsoft.com/office/drawing/2014/main" id="{2D937D90-3B33-1C47-3251-08F99DC254B3}"/>
              </a:ext>
            </a:extLst>
          </p:cNvPr>
          <p:cNvSpPr txBox="1"/>
          <p:nvPr/>
        </p:nvSpPr>
        <p:spPr>
          <a:xfrm>
            <a:off x="7387390" y="1676539"/>
            <a:ext cx="2767262" cy="830997"/>
          </a:xfrm>
          <a:prstGeom prst="rect">
            <a:avLst/>
          </a:prstGeom>
          <a:noFill/>
        </p:spPr>
        <p:txBody>
          <a:bodyPr wrap="square" rtlCol="0">
            <a:spAutoFit/>
          </a:bodyPr>
          <a:lstStyle/>
          <a:p>
            <a:r>
              <a:rPr lang="en-GB" sz="2400" b="1" dirty="0">
                <a:solidFill>
                  <a:srgbClr val="002060"/>
                </a:solidFill>
              </a:rPr>
              <a:t>Learner can do with guidance (ZPD)</a:t>
            </a:r>
          </a:p>
        </p:txBody>
      </p:sp>
      <p:sp>
        <p:nvSpPr>
          <p:cNvPr id="9" name="TextBox 8">
            <a:extLst>
              <a:ext uri="{FF2B5EF4-FFF2-40B4-BE49-F238E27FC236}">
                <a16:creationId xmlns:a16="http://schemas.microsoft.com/office/drawing/2014/main" id="{ACB7A341-59B0-9107-9356-C04BEBBD09BC}"/>
              </a:ext>
            </a:extLst>
          </p:cNvPr>
          <p:cNvSpPr txBox="1"/>
          <p:nvPr/>
        </p:nvSpPr>
        <p:spPr>
          <a:xfrm>
            <a:off x="7479632" y="5722790"/>
            <a:ext cx="2767262" cy="461665"/>
          </a:xfrm>
          <a:prstGeom prst="rect">
            <a:avLst/>
          </a:prstGeom>
          <a:noFill/>
        </p:spPr>
        <p:txBody>
          <a:bodyPr wrap="square" rtlCol="0">
            <a:spAutoFit/>
          </a:bodyPr>
          <a:lstStyle/>
          <a:p>
            <a:r>
              <a:rPr lang="en-GB" sz="2400" b="1" dirty="0">
                <a:solidFill>
                  <a:srgbClr val="002060"/>
                </a:solidFill>
              </a:rPr>
              <a:t>Learner cannot do</a:t>
            </a:r>
          </a:p>
        </p:txBody>
      </p:sp>
      <p:sp>
        <p:nvSpPr>
          <p:cNvPr id="10" name="TextBox 9">
            <a:extLst>
              <a:ext uri="{FF2B5EF4-FFF2-40B4-BE49-F238E27FC236}">
                <a16:creationId xmlns:a16="http://schemas.microsoft.com/office/drawing/2014/main" id="{C047B020-F2FC-CAB0-02B1-EC3EBE09B66A}"/>
              </a:ext>
            </a:extLst>
          </p:cNvPr>
          <p:cNvSpPr txBox="1"/>
          <p:nvPr/>
        </p:nvSpPr>
        <p:spPr>
          <a:xfrm>
            <a:off x="156411" y="6184455"/>
            <a:ext cx="2033336" cy="369332"/>
          </a:xfrm>
          <a:prstGeom prst="rect">
            <a:avLst/>
          </a:prstGeom>
          <a:noFill/>
        </p:spPr>
        <p:txBody>
          <a:bodyPr wrap="square" rtlCol="0">
            <a:spAutoFit/>
          </a:bodyPr>
          <a:lstStyle/>
          <a:p>
            <a:r>
              <a:rPr lang="en-GB" dirty="0">
                <a:solidFill>
                  <a:schemeClr val="bg1"/>
                </a:solidFill>
              </a:rPr>
              <a:t>(Vygotsky, 1978)</a:t>
            </a:r>
          </a:p>
        </p:txBody>
      </p:sp>
      <p:grpSp>
        <p:nvGrpSpPr>
          <p:cNvPr id="13" name="Group 12">
            <a:extLst>
              <a:ext uri="{FF2B5EF4-FFF2-40B4-BE49-F238E27FC236}">
                <a16:creationId xmlns:a16="http://schemas.microsoft.com/office/drawing/2014/main" id="{26EF3857-76C9-4441-31BF-038504BD6508}"/>
              </a:ext>
            </a:extLst>
          </p:cNvPr>
          <p:cNvGrpSpPr/>
          <p:nvPr/>
        </p:nvGrpSpPr>
        <p:grpSpPr>
          <a:xfrm>
            <a:off x="156411" y="2723463"/>
            <a:ext cx="5292771" cy="3147947"/>
            <a:chOff x="156411" y="2723463"/>
            <a:chExt cx="5292771" cy="3147947"/>
          </a:xfrm>
        </p:grpSpPr>
        <p:sp>
          <p:nvSpPr>
            <p:cNvPr id="11" name="Thought Bubble: Cloud 10">
              <a:extLst>
                <a:ext uri="{FF2B5EF4-FFF2-40B4-BE49-F238E27FC236}">
                  <a16:creationId xmlns:a16="http://schemas.microsoft.com/office/drawing/2014/main" id="{B0E3E180-CEF7-4E04-43A6-0B09D6AEE398}"/>
                </a:ext>
              </a:extLst>
            </p:cNvPr>
            <p:cNvSpPr/>
            <p:nvPr/>
          </p:nvSpPr>
          <p:spPr>
            <a:xfrm>
              <a:off x="156411" y="2723463"/>
              <a:ext cx="5292771" cy="3147947"/>
            </a:xfrm>
            <a:prstGeom prst="cloudCallout">
              <a:avLst>
                <a:gd name="adj1" fmla="val -38791"/>
                <a:gd name="adj2" fmla="val 54091"/>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endParaRPr>
            </a:p>
          </p:txBody>
        </p:sp>
        <p:sp>
          <p:nvSpPr>
            <p:cNvPr id="12" name="TextBox 11">
              <a:extLst>
                <a:ext uri="{FF2B5EF4-FFF2-40B4-BE49-F238E27FC236}">
                  <a16:creationId xmlns:a16="http://schemas.microsoft.com/office/drawing/2014/main" id="{F6F4ED69-5E3B-F841-42A8-C461BE87F580}"/>
                </a:ext>
              </a:extLst>
            </p:cNvPr>
            <p:cNvSpPr txBox="1"/>
            <p:nvPr/>
          </p:nvSpPr>
          <p:spPr>
            <a:xfrm>
              <a:off x="931448" y="3171702"/>
              <a:ext cx="4225088" cy="2062103"/>
            </a:xfrm>
            <a:prstGeom prst="rect">
              <a:avLst/>
            </a:prstGeom>
            <a:noFill/>
          </p:spPr>
          <p:txBody>
            <a:bodyPr wrap="square" rtlCol="0">
              <a:spAutoFit/>
            </a:bodyPr>
            <a:lstStyle/>
            <a:p>
              <a:r>
                <a:rPr lang="en-GB" sz="3200" dirty="0">
                  <a:solidFill>
                    <a:srgbClr val="002060"/>
                  </a:solidFill>
                </a:rPr>
                <a:t>What do students need to know in order to understand what I’m about to teach them? </a:t>
              </a:r>
            </a:p>
          </p:txBody>
        </p:sp>
      </p:grpSp>
      <p:sp>
        <p:nvSpPr>
          <p:cNvPr id="14" name="TextBox 13">
            <a:extLst>
              <a:ext uri="{FF2B5EF4-FFF2-40B4-BE49-F238E27FC236}">
                <a16:creationId xmlns:a16="http://schemas.microsoft.com/office/drawing/2014/main" id="{6069BCB9-6421-C889-D6CE-331FDDEC8FF0}"/>
              </a:ext>
            </a:extLst>
          </p:cNvPr>
          <p:cNvSpPr txBox="1"/>
          <p:nvPr/>
        </p:nvSpPr>
        <p:spPr>
          <a:xfrm>
            <a:off x="235851" y="2507536"/>
            <a:ext cx="5033981" cy="3539430"/>
          </a:xfrm>
          <a:prstGeom prst="rect">
            <a:avLst/>
          </a:prstGeom>
          <a:solidFill>
            <a:srgbClr val="00B0F0"/>
          </a:solidFill>
        </p:spPr>
        <p:txBody>
          <a:bodyPr wrap="square" rtlCol="0">
            <a:spAutoFit/>
          </a:bodyPr>
          <a:lstStyle/>
          <a:p>
            <a:r>
              <a:rPr lang="en-GB" sz="3200" b="0" i="0" dirty="0">
                <a:solidFill>
                  <a:srgbClr val="002060"/>
                </a:solidFill>
                <a:effectLst/>
                <a:latin typeface="Calibri" panose="020F0502020204030204" pitchFamily="34" charset="0"/>
              </a:rPr>
              <a:t>"In planning and guiding what children learn, practitioners must reflect on the different rates at which children are developing and adjust their practice appropriately." </a:t>
            </a:r>
            <a:r>
              <a:rPr lang="en-GB" sz="2000" b="0" i="0" dirty="0">
                <a:solidFill>
                  <a:srgbClr val="002060"/>
                </a:solidFill>
                <a:effectLst/>
                <a:latin typeface="Calibri" panose="020F0502020204030204" pitchFamily="34" charset="0"/>
              </a:rPr>
              <a:t>(</a:t>
            </a:r>
            <a:r>
              <a:rPr lang="en-GB" sz="2000" dirty="0">
                <a:solidFill>
                  <a:srgbClr val="002060"/>
                </a:solidFill>
              </a:rPr>
              <a:t>DfE, 2021)</a:t>
            </a:r>
            <a:endParaRPr lang="en-GB" sz="3200" dirty="0">
              <a:solidFill>
                <a:srgbClr val="002060"/>
              </a:solidFill>
            </a:endParaRPr>
          </a:p>
        </p:txBody>
      </p:sp>
    </p:spTree>
    <p:extLst>
      <p:ext uri="{BB962C8B-B14F-4D97-AF65-F5344CB8AC3E}">
        <p14:creationId xmlns:p14="http://schemas.microsoft.com/office/powerpoint/2010/main" val="1659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620745" y="0"/>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Active reading (or the ‘joy’ of reading)</a:t>
            </a:r>
          </a:p>
        </p:txBody>
      </p:sp>
      <p:sp>
        <p:nvSpPr>
          <p:cNvPr id="4" name="TextBox 3">
            <a:extLst>
              <a:ext uri="{FF2B5EF4-FFF2-40B4-BE49-F238E27FC236}">
                <a16:creationId xmlns:a16="http://schemas.microsoft.com/office/drawing/2014/main" id="{DD27C17A-F4A6-8D8D-7FD3-BB0F26EE0F78}"/>
              </a:ext>
            </a:extLst>
          </p:cNvPr>
          <p:cNvSpPr txBox="1"/>
          <p:nvPr/>
        </p:nvSpPr>
        <p:spPr>
          <a:xfrm>
            <a:off x="425046" y="1712966"/>
            <a:ext cx="5295816" cy="3785652"/>
          </a:xfrm>
          <a:prstGeom prst="rect">
            <a:avLst/>
          </a:prstGeom>
          <a:noFill/>
        </p:spPr>
        <p:txBody>
          <a:bodyPr wrap="square">
            <a:spAutoFit/>
          </a:bodyPr>
          <a:lstStyle/>
          <a:p>
            <a:r>
              <a:rPr lang="en-GB" sz="4000" dirty="0">
                <a:solidFill>
                  <a:schemeClr val="bg1"/>
                </a:solidFill>
              </a:rPr>
              <a:t>"What texts teach is a process of discovery for readers, not a programme of instruction for teachers."</a:t>
            </a:r>
          </a:p>
        </p:txBody>
      </p:sp>
      <p:pic>
        <p:nvPicPr>
          <p:cNvPr id="2050" name="Picture 2" descr="Rosie's Walk by Pat Hutchins (9780370324463/Board book) | LoveReading4Kids">
            <a:extLst>
              <a:ext uri="{FF2B5EF4-FFF2-40B4-BE49-F238E27FC236}">
                <a16:creationId xmlns:a16="http://schemas.microsoft.com/office/drawing/2014/main" id="{3C635E12-6D8F-3809-3BCE-26341B67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545" y="1712966"/>
            <a:ext cx="5888409" cy="44015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3A9920-9F2A-4B49-F89B-8731A155A7E2}"/>
              </a:ext>
            </a:extLst>
          </p:cNvPr>
          <p:cNvSpPr txBox="1"/>
          <p:nvPr/>
        </p:nvSpPr>
        <p:spPr>
          <a:xfrm>
            <a:off x="9659815" y="6210936"/>
            <a:ext cx="6096000" cy="369332"/>
          </a:xfrm>
          <a:prstGeom prst="rect">
            <a:avLst/>
          </a:prstGeom>
          <a:noFill/>
        </p:spPr>
        <p:txBody>
          <a:bodyPr wrap="square">
            <a:spAutoFit/>
          </a:bodyPr>
          <a:lstStyle/>
          <a:p>
            <a:r>
              <a:rPr lang="en-GB" sz="1800" dirty="0">
                <a:solidFill>
                  <a:schemeClr val="bg1"/>
                </a:solidFill>
              </a:rPr>
              <a:t>Meek, 1988: 19-20</a:t>
            </a:r>
            <a:endParaRPr lang="en-GB" dirty="0"/>
          </a:p>
        </p:txBody>
      </p:sp>
      <p:sp>
        <p:nvSpPr>
          <p:cNvPr id="3" name="Rectangle 2">
            <a:extLst>
              <a:ext uri="{FF2B5EF4-FFF2-40B4-BE49-F238E27FC236}">
                <a16:creationId xmlns:a16="http://schemas.microsoft.com/office/drawing/2014/main" id="{13701AA3-C5C9-0260-0E71-034A4E7DF1F2}"/>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1D8225-F149-799F-9F15-BCE55019E3EC}"/>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588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3CB3-76B1-FC53-6705-09BCDDC89858}"/>
              </a:ext>
            </a:extLst>
          </p:cNvPr>
          <p:cNvSpPr>
            <a:spLocks noGrp="1"/>
          </p:cNvSpPr>
          <p:nvPr>
            <p:ph type="title"/>
          </p:nvPr>
        </p:nvSpPr>
        <p:spPr>
          <a:xfrm>
            <a:off x="319930" y="671556"/>
            <a:ext cx="4560584" cy="1128068"/>
          </a:xfrm>
        </p:spPr>
        <p:txBody>
          <a:bodyPr vert="horz" lIns="91440" tIns="45720" rIns="91440" bIns="45720" rtlCol="0" anchor="ctr">
            <a:normAutofit fontScale="90000"/>
          </a:bodyPr>
          <a:lstStyle/>
          <a:p>
            <a:r>
              <a:rPr lang="en-US" sz="5400" b="1" dirty="0">
                <a:solidFill>
                  <a:schemeClr val="bg1"/>
                </a:solidFill>
                <a:latin typeface="Aharoni" panose="02010803020104030203" pitchFamily="2" charset="-79"/>
                <a:cs typeface="Aharoni" panose="02010803020104030203" pitchFamily="2" charset="-79"/>
              </a:rPr>
              <a:t>Active reading</a:t>
            </a:r>
          </a:p>
        </p:txBody>
      </p:sp>
      <p:sp>
        <p:nvSpPr>
          <p:cNvPr id="4" name="TextBox 3">
            <a:extLst>
              <a:ext uri="{FF2B5EF4-FFF2-40B4-BE49-F238E27FC236}">
                <a16:creationId xmlns:a16="http://schemas.microsoft.com/office/drawing/2014/main" id="{4962735A-71A7-C1A2-B5AA-CDAC7329BD94}"/>
              </a:ext>
            </a:extLst>
          </p:cNvPr>
          <p:cNvSpPr txBox="1"/>
          <p:nvPr/>
        </p:nvSpPr>
        <p:spPr>
          <a:xfrm>
            <a:off x="319930" y="1799624"/>
            <a:ext cx="5425410" cy="475023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nSpc>
                <a:spcPct val="90000"/>
              </a:lnSpc>
              <a:spcAft>
                <a:spcPts val="600"/>
              </a:spcAft>
            </a:pPr>
            <a:r>
              <a:rPr lang="en-US" sz="3900" dirty="0">
                <a:solidFill>
                  <a:schemeClr val="bg1"/>
                </a:solidFill>
              </a:rPr>
              <a:t>"The act of study should not be measured by the number of pages read in one night or the quantity of books read in a semester. To study is not to consume ideas, but to create and re-create them."</a:t>
            </a:r>
            <a:endParaRPr lang="en-US" sz="3900" dirty="0">
              <a:solidFill>
                <a:schemeClr val="bg1"/>
              </a:solidFill>
              <a:cs typeface="Calibri" panose="020F0502020204030204"/>
            </a:endParaRPr>
          </a:p>
          <a:p>
            <a:pPr indent="-228600">
              <a:lnSpc>
                <a:spcPct val="90000"/>
              </a:lnSpc>
              <a:spcAft>
                <a:spcPts val="600"/>
              </a:spcAft>
              <a:buFont typeface="Arial" panose="020B0604020202020204" pitchFamily="34" charset="0"/>
              <a:buChar char="•"/>
            </a:pPr>
            <a:endParaRPr lang="en-US" sz="2000" dirty="0">
              <a:solidFill>
                <a:schemeClr val="bg1"/>
              </a:solidFill>
            </a:endParaRPr>
          </a:p>
          <a:p>
            <a:pPr>
              <a:lnSpc>
                <a:spcPct val="90000"/>
              </a:lnSpc>
              <a:spcAft>
                <a:spcPts val="600"/>
              </a:spcAft>
            </a:pPr>
            <a:r>
              <a:rPr lang="en-US" sz="2000" dirty="0">
                <a:solidFill>
                  <a:schemeClr val="bg1"/>
                </a:solidFill>
              </a:rPr>
              <a:t>(Freire, 1985)</a:t>
            </a:r>
            <a:endParaRPr lang="en-US" sz="2000" dirty="0">
              <a:solidFill>
                <a:schemeClr val="bg1"/>
              </a:solidFill>
              <a:cs typeface="Calibri" panose="020F0502020204030204"/>
            </a:endParaRPr>
          </a:p>
        </p:txBody>
      </p:sp>
      <p:pic>
        <p:nvPicPr>
          <p:cNvPr id="3" name="Picture 3" descr="Image of a student lying against a wall reading a book">
            <a:extLst>
              <a:ext uri="{FF2B5EF4-FFF2-40B4-BE49-F238E27FC236}">
                <a16:creationId xmlns:a16="http://schemas.microsoft.com/office/drawing/2014/main" id="{1EBA74A7-AB90-DE36-2EC2-8D7E97998089}"/>
              </a:ext>
            </a:extLst>
          </p:cNvPr>
          <p:cNvPicPr>
            <a:picLocks noChangeAspect="1"/>
          </p:cNvPicPr>
          <p:nvPr/>
        </p:nvPicPr>
        <p:blipFill rotWithShape="1">
          <a:blip r:embed="rId3"/>
          <a:srcRect l="9055" r="2744"/>
          <a:stretch/>
        </p:blipFill>
        <p:spPr>
          <a:xfrm>
            <a:off x="5977788" y="799352"/>
            <a:ext cx="5425410" cy="5259296"/>
          </a:xfrm>
          <a:prstGeom prst="rect">
            <a:avLst/>
          </a:prstGeom>
        </p:spPr>
      </p:pic>
      <p:sp>
        <p:nvSpPr>
          <p:cNvPr id="5" name="Rectangle 4">
            <a:extLst>
              <a:ext uri="{FF2B5EF4-FFF2-40B4-BE49-F238E27FC236}">
                <a16:creationId xmlns:a16="http://schemas.microsoft.com/office/drawing/2014/main" id="{663D1A5A-47FC-6283-D2A2-C9C3F1F56920}"/>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3B3052-8E95-CBA0-96C2-4BC8A9BEA4B2}"/>
              </a:ext>
              <a:ext uri="{C183D7F6-B498-43B3-948B-1728B52AA6E4}">
                <adec:decorative xmlns:adec="http://schemas.microsoft.com/office/drawing/2017/decorative" val="1"/>
              </a:ext>
            </a:extLst>
          </p:cNvPr>
          <p:cNvSpPr/>
          <p:nvPr/>
        </p:nvSpPr>
        <p:spPr>
          <a:xfrm>
            <a:off x="5745340" y="179267"/>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85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What other ways could we incorporate active learning into HE?</a:t>
            </a:r>
          </a:p>
        </p:txBody>
      </p:sp>
      <p:sp>
        <p:nvSpPr>
          <p:cNvPr id="3" name="Rectangle 2">
            <a:extLst>
              <a:ext uri="{FF2B5EF4-FFF2-40B4-BE49-F238E27FC236}">
                <a16:creationId xmlns:a16="http://schemas.microsoft.com/office/drawing/2014/main" id="{B434923F-FE1F-36A8-8AA2-05BFBE538783}"/>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C48F48-2204-4E6C-6169-D731B9724399}"/>
              </a:ext>
              <a:ext uri="{C183D7F6-B498-43B3-948B-1728B52AA6E4}">
                <adec:decorative xmlns:adec="http://schemas.microsoft.com/office/drawing/2017/decorative" val="1"/>
              </a:ext>
            </a:extLst>
          </p:cNvPr>
          <p:cNvSpPr/>
          <p:nvPr/>
        </p:nvSpPr>
        <p:spPr>
          <a:xfrm>
            <a:off x="5638800" y="236914"/>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ople brainstorming on a whiteboard">
            <a:extLst>
              <a:ext uri="{FF2B5EF4-FFF2-40B4-BE49-F238E27FC236}">
                <a16:creationId xmlns:a16="http://schemas.microsoft.com/office/drawing/2014/main" id="{FF397366-CC38-6BF8-499D-BD1635726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76" y="2082800"/>
            <a:ext cx="5786524" cy="3909502"/>
          </a:xfrm>
          <a:prstGeom prst="rect">
            <a:avLst/>
          </a:prstGeom>
        </p:spPr>
      </p:pic>
      <p:pic>
        <p:nvPicPr>
          <p:cNvPr id="12" name="Picture 11" descr="Three university student women talking and smiling while seated">
            <a:extLst>
              <a:ext uri="{FF2B5EF4-FFF2-40B4-BE49-F238E27FC236}">
                <a16:creationId xmlns:a16="http://schemas.microsoft.com/office/drawing/2014/main" id="{3D469B1F-CBE2-AF44-0B52-92D5E4D31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602" y="1726827"/>
            <a:ext cx="3175998" cy="4621448"/>
          </a:xfrm>
          <a:prstGeom prst="rect">
            <a:avLst/>
          </a:prstGeom>
        </p:spPr>
      </p:pic>
    </p:spTree>
    <p:extLst>
      <p:ext uri="{BB962C8B-B14F-4D97-AF65-F5344CB8AC3E}">
        <p14:creationId xmlns:p14="http://schemas.microsoft.com/office/powerpoint/2010/main" val="1492337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ACDC6D-39BB-1514-B489-632B857DEE25}"/>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EFC70-F764-A69D-1FBA-86898374C10E}"/>
              </a:ext>
            </a:extLst>
          </p:cNvPr>
          <p:cNvSpPr>
            <a:spLocks noGrp="1"/>
          </p:cNvSpPr>
          <p:nvPr>
            <p:ph type="title"/>
          </p:nvPr>
        </p:nvSpPr>
        <p:spPr>
          <a:xfrm>
            <a:off x="838200" y="3429000"/>
            <a:ext cx="10515600" cy="2852737"/>
          </a:xfrm>
        </p:spPr>
        <p:txBody>
          <a:bodyPr>
            <a:noAutofit/>
          </a:bodyPr>
          <a:lstStyle/>
          <a:p>
            <a:r>
              <a:rPr lang="en-GB" sz="14900" dirty="0">
                <a:solidFill>
                  <a:schemeClr val="bg1"/>
                </a:solidFill>
                <a:latin typeface="Aharoni" panose="02010803020104030203" pitchFamily="2" charset="-79"/>
                <a:cs typeface="Aharoni" panose="02010803020104030203" pitchFamily="2" charset="-79"/>
              </a:rPr>
              <a:t>Creative and Critical thinking</a:t>
            </a:r>
            <a:endParaRPr lang="en-GB" sz="4800" dirty="0">
              <a:solidFill>
                <a:schemeClr val="bg1"/>
              </a:solidFill>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BDC9DE6D-3408-1BCD-BB56-4A6251881738}"/>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9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4AA797-4394-D934-37F1-A64BC4DEDA8F}"/>
              </a:ext>
              <a:ext uri="{C183D7F6-B498-43B3-948B-1728B52AA6E4}">
                <adec:decorative xmlns:adec="http://schemas.microsoft.com/office/drawing/2017/decorative" val="1"/>
              </a:ext>
            </a:extLst>
          </p:cNvPr>
          <p:cNvSpPr/>
          <p:nvPr/>
        </p:nvSpPr>
        <p:spPr>
          <a:xfrm>
            <a:off x="5727700" y="224090"/>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normAutofit fontScale="90000"/>
          </a:bodyPr>
          <a:lstStyle/>
          <a:p>
            <a:r>
              <a:rPr lang="en-GB" sz="6000" dirty="0">
                <a:solidFill>
                  <a:schemeClr val="bg1"/>
                </a:solidFill>
                <a:latin typeface="Aharoni" panose="02010803020104030203" pitchFamily="2" charset="-79"/>
                <a:cs typeface="Aharoni" panose="02010803020104030203" pitchFamily="2" charset="-79"/>
              </a:rPr>
              <a:t>Creative &amp; Critical Thinking in Early Years Education</a:t>
            </a:r>
          </a:p>
        </p:txBody>
      </p:sp>
      <p:sp>
        <p:nvSpPr>
          <p:cNvPr id="3" name="Content Placeholder 2">
            <a:extLst>
              <a:ext uri="{FF2B5EF4-FFF2-40B4-BE49-F238E27FC236}">
                <a16:creationId xmlns:a16="http://schemas.microsoft.com/office/drawing/2014/main" id="{FE6D0BF2-F145-EB41-3CA6-B6AC3F827930}"/>
              </a:ext>
            </a:extLst>
          </p:cNvPr>
          <p:cNvSpPr>
            <a:spLocks noGrp="1"/>
          </p:cNvSpPr>
          <p:nvPr>
            <p:ph idx="1"/>
          </p:nvPr>
        </p:nvSpPr>
        <p:spPr>
          <a:xfrm>
            <a:off x="942703" y="1979364"/>
            <a:ext cx="6137031" cy="3553927"/>
          </a:xfrm>
        </p:spPr>
        <p:txBody>
          <a:bodyPr>
            <a:normAutofit fontScale="92500"/>
          </a:bodyPr>
          <a:lstStyle/>
          <a:p>
            <a:pPr marL="0" indent="0">
              <a:buNone/>
            </a:pPr>
            <a:r>
              <a:rPr lang="en-GB" sz="4400" b="1" dirty="0">
                <a:solidFill>
                  <a:schemeClr val="bg1"/>
                </a:solidFill>
              </a:rPr>
              <a:t>creating and thinking critically </a:t>
            </a:r>
            <a:r>
              <a:rPr lang="en-GB" sz="4400" dirty="0">
                <a:solidFill>
                  <a:schemeClr val="bg1"/>
                </a:solidFill>
              </a:rPr>
              <a:t>- children </a:t>
            </a:r>
            <a:r>
              <a:rPr lang="en-GB" sz="4400" b="1" dirty="0">
                <a:solidFill>
                  <a:srgbClr val="00B0F0"/>
                </a:solidFill>
              </a:rPr>
              <a:t>have and develop their own ideas</a:t>
            </a:r>
            <a:r>
              <a:rPr lang="en-GB" sz="4400" dirty="0">
                <a:solidFill>
                  <a:schemeClr val="bg1"/>
                </a:solidFill>
              </a:rPr>
              <a:t>, make links between ideas, and develop strategies for </a:t>
            </a:r>
            <a:r>
              <a:rPr lang="en-GB" sz="4400" b="1" dirty="0">
                <a:solidFill>
                  <a:srgbClr val="00B0F0"/>
                </a:solidFill>
              </a:rPr>
              <a:t>doing things </a:t>
            </a:r>
          </a:p>
        </p:txBody>
      </p:sp>
      <p:sp>
        <p:nvSpPr>
          <p:cNvPr id="7" name="TextBox 6">
            <a:extLst>
              <a:ext uri="{FF2B5EF4-FFF2-40B4-BE49-F238E27FC236}">
                <a16:creationId xmlns:a16="http://schemas.microsoft.com/office/drawing/2014/main" id="{E46BD930-9150-21D4-8009-8279C9E636A1}"/>
              </a:ext>
            </a:extLst>
          </p:cNvPr>
          <p:cNvSpPr txBox="1"/>
          <p:nvPr/>
        </p:nvSpPr>
        <p:spPr>
          <a:xfrm>
            <a:off x="942703" y="6041493"/>
            <a:ext cx="5153297" cy="461665"/>
          </a:xfrm>
          <a:prstGeom prst="rect">
            <a:avLst/>
          </a:prstGeom>
          <a:noFill/>
        </p:spPr>
        <p:txBody>
          <a:bodyPr wrap="square" rtlCol="0">
            <a:spAutoFit/>
          </a:bodyPr>
          <a:lstStyle/>
          <a:p>
            <a:r>
              <a:rPr lang="en-GB" sz="2400" dirty="0">
                <a:solidFill>
                  <a:schemeClr val="bg1"/>
                </a:solidFill>
              </a:rPr>
              <a:t>Department for Education, 2021: 16</a:t>
            </a:r>
          </a:p>
        </p:txBody>
      </p:sp>
      <p:grpSp>
        <p:nvGrpSpPr>
          <p:cNvPr id="14" name="Group 13" descr="Department for Education - Statutory framework for the early years foundation stage. Setting the standards for learning, development and care for children from birth to five">
            <a:extLst>
              <a:ext uri="{FF2B5EF4-FFF2-40B4-BE49-F238E27FC236}">
                <a16:creationId xmlns:a16="http://schemas.microsoft.com/office/drawing/2014/main" id="{B4BD1BC2-11E4-0B4B-29AB-6427C345C7A3}"/>
              </a:ext>
            </a:extLst>
          </p:cNvPr>
          <p:cNvGrpSpPr/>
          <p:nvPr/>
        </p:nvGrpSpPr>
        <p:grpSpPr>
          <a:xfrm>
            <a:off x="7476310" y="1841622"/>
            <a:ext cx="4304563" cy="4414874"/>
            <a:chOff x="7853848" y="1471505"/>
            <a:chExt cx="3680841" cy="3715957"/>
          </a:xfrm>
        </p:grpSpPr>
        <p:pic>
          <p:nvPicPr>
            <p:cNvPr id="9" name="Picture 8">
              <a:extLst>
                <a:ext uri="{FF2B5EF4-FFF2-40B4-BE49-F238E27FC236}">
                  <a16:creationId xmlns:a16="http://schemas.microsoft.com/office/drawing/2014/main" id="{30EBBE7A-07DC-E8D8-1FCC-9182EE1EF73D}"/>
                </a:ext>
              </a:extLst>
            </p:cNvPr>
            <p:cNvPicPr>
              <a:picLocks noChangeAspect="1"/>
            </p:cNvPicPr>
            <p:nvPr/>
          </p:nvPicPr>
          <p:blipFill>
            <a:blip r:embed="rId3"/>
            <a:stretch>
              <a:fillRect/>
            </a:stretch>
          </p:blipFill>
          <p:spPr>
            <a:xfrm>
              <a:off x="7853848" y="3225103"/>
              <a:ext cx="3680841" cy="1962359"/>
            </a:xfrm>
            <a:prstGeom prst="rect">
              <a:avLst/>
            </a:prstGeom>
          </p:spPr>
        </p:pic>
        <p:pic>
          <p:nvPicPr>
            <p:cNvPr id="13" name="Picture 12">
              <a:extLst>
                <a:ext uri="{FF2B5EF4-FFF2-40B4-BE49-F238E27FC236}">
                  <a16:creationId xmlns:a16="http://schemas.microsoft.com/office/drawing/2014/main" id="{AD0B2CD6-C5F2-2184-F1FD-3E82CC8D365B}"/>
                </a:ext>
              </a:extLst>
            </p:cNvPr>
            <p:cNvPicPr>
              <a:picLocks noChangeAspect="1"/>
            </p:cNvPicPr>
            <p:nvPr/>
          </p:nvPicPr>
          <p:blipFill>
            <a:blip r:embed="rId4"/>
            <a:stretch>
              <a:fillRect/>
            </a:stretch>
          </p:blipFill>
          <p:spPr>
            <a:xfrm>
              <a:off x="7853849" y="1471505"/>
              <a:ext cx="3673413" cy="1753598"/>
            </a:xfrm>
            <a:prstGeom prst="rect">
              <a:avLst/>
            </a:prstGeom>
          </p:spPr>
        </p:pic>
      </p:grpSp>
      <p:sp>
        <p:nvSpPr>
          <p:cNvPr id="4" name="Rectangle 3">
            <a:extLst>
              <a:ext uri="{FF2B5EF4-FFF2-40B4-BE49-F238E27FC236}">
                <a16:creationId xmlns:a16="http://schemas.microsoft.com/office/drawing/2014/main" id="{E8776AE2-3B38-C0E9-0CD2-0E84CC87347B}"/>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9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A7EC-2FA9-1E4D-B871-2C176BB58967}"/>
              </a:ext>
            </a:extLst>
          </p:cNvPr>
          <p:cNvSpPr>
            <a:spLocks noGrp="1"/>
          </p:cNvSpPr>
          <p:nvPr>
            <p:ph type="title"/>
          </p:nvPr>
        </p:nvSpPr>
        <p:spPr/>
        <p:txBody>
          <a:bodyPr/>
          <a:lstStyle/>
          <a:p>
            <a:r>
              <a:rPr lang="en-GB" dirty="0">
                <a:solidFill>
                  <a:schemeClr val="bg1"/>
                </a:solidFill>
                <a:latin typeface="Aharoni" panose="02010803020104030203" pitchFamily="2" charset="-79"/>
                <a:cs typeface="Aharoni" panose="02010803020104030203" pitchFamily="2" charset="-79"/>
              </a:rPr>
              <a:t>Outline of Workshop</a:t>
            </a:r>
          </a:p>
        </p:txBody>
      </p:sp>
      <p:sp>
        <p:nvSpPr>
          <p:cNvPr id="3" name="Content Placeholder 2">
            <a:extLst>
              <a:ext uri="{FF2B5EF4-FFF2-40B4-BE49-F238E27FC236}">
                <a16:creationId xmlns:a16="http://schemas.microsoft.com/office/drawing/2014/main" id="{3498AFC7-5307-A5E3-02B7-3191EDBC5721}"/>
              </a:ext>
            </a:extLst>
          </p:cNvPr>
          <p:cNvSpPr>
            <a:spLocks noGrp="1"/>
          </p:cNvSpPr>
          <p:nvPr>
            <p:ph idx="1"/>
          </p:nvPr>
        </p:nvSpPr>
        <p:spPr/>
        <p:txBody>
          <a:bodyPr>
            <a:normAutofit/>
          </a:bodyPr>
          <a:lstStyle/>
          <a:p>
            <a:pPr marL="514350" indent="-514350">
              <a:buFont typeface="+mj-lt"/>
              <a:buAutoNum type="arabicPeriod"/>
            </a:pPr>
            <a:r>
              <a:rPr lang="en-GB" sz="4400" dirty="0">
                <a:solidFill>
                  <a:schemeClr val="bg1"/>
                </a:solidFill>
              </a:rPr>
              <a:t>What are Early Years teaching principles?</a:t>
            </a:r>
          </a:p>
          <a:p>
            <a:pPr marL="514350" indent="-514350">
              <a:buFont typeface="+mj-lt"/>
              <a:buAutoNum type="arabicPeriod"/>
            </a:pPr>
            <a:r>
              <a:rPr lang="en-GB" sz="4400" dirty="0">
                <a:solidFill>
                  <a:schemeClr val="bg1"/>
                </a:solidFill>
              </a:rPr>
              <a:t>Play</a:t>
            </a:r>
          </a:p>
          <a:p>
            <a:pPr marL="514350" indent="-514350">
              <a:buFont typeface="+mj-lt"/>
              <a:buAutoNum type="arabicPeriod"/>
            </a:pPr>
            <a:r>
              <a:rPr lang="en-GB" sz="4400" dirty="0">
                <a:solidFill>
                  <a:schemeClr val="bg1"/>
                </a:solidFill>
              </a:rPr>
              <a:t>Active Learning</a:t>
            </a:r>
          </a:p>
          <a:p>
            <a:pPr marL="514350" indent="-514350">
              <a:buFont typeface="+mj-lt"/>
              <a:buAutoNum type="arabicPeriod"/>
            </a:pPr>
            <a:r>
              <a:rPr lang="en-GB" sz="4400" dirty="0">
                <a:solidFill>
                  <a:schemeClr val="bg1"/>
                </a:solidFill>
              </a:rPr>
              <a:t>Critical &amp; Creative Learning</a:t>
            </a:r>
          </a:p>
          <a:p>
            <a:pPr marL="514350" indent="-514350">
              <a:buFont typeface="+mj-lt"/>
              <a:buAutoNum type="arabicPeriod"/>
            </a:pPr>
            <a:r>
              <a:rPr lang="en-GB" sz="4400" dirty="0">
                <a:solidFill>
                  <a:schemeClr val="bg1"/>
                </a:solidFill>
              </a:rPr>
              <a:t>Love</a:t>
            </a:r>
          </a:p>
          <a:p>
            <a:pPr marL="0" indent="0">
              <a:buNone/>
            </a:pPr>
            <a:endParaRPr lang="en-GB" sz="4400" dirty="0">
              <a:solidFill>
                <a:schemeClr val="bg1"/>
              </a:solidFill>
            </a:endParaRPr>
          </a:p>
        </p:txBody>
      </p:sp>
      <p:sp>
        <p:nvSpPr>
          <p:cNvPr id="4" name="Rectangle 3">
            <a:extLst>
              <a:ext uri="{FF2B5EF4-FFF2-40B4-BE49-F238E27FC236}">
                <a16:creationId xmlns:a16="http://schemas.microsoft.com/office/drawing/2014/main" id="{03E44AAF-ADBC-2E37-E5B8-C6FEC4A8F37C}"/>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E5DF3-8FA5-F6A3-9A07-5184996A6FC7}"/>
              </a:ext>
              <a:ext uri="{C183D7F6-B498-43B3-948B-1728B52AA6E4}">
                <adec:decorative xmlns:adec="http://schemas.microsoft.com/office/drawing/2017/decorative" val="1"/>
              </a:ext>
            </a:extLst>
          </p:cNvPr>
          <p:cNvSpPr/>
          <p:nvPr/>
        </p:nvSpPr>
        <p:spPr>
          <a:xfrm>
            <a:off x="5537200" y="23437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296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658368" y="2949831"/>
            <a:ext cx="4047744" cy="1325563"/>
          </a:xfrm>
        </p:spPr>
        <p:txBody>
          <a:bodyPr>
            <a:normAutofit fontScale="90000"/>
          </a:bodyPr>
          <a:lstStyle/>
          <a:p>
            <a:r>
              <a:rPr lang="en-GB" sz="4400" dirty="0">
                <a:solidFill>
                  <a:schemeClr val="bg1"/>
                </a:solidFill>
              </a:rPr>
              <a:t>“children have and develop their own ideas”</a:t>
            </a:r>
            <a:endParaRPr lang="en-GB" dirty="0">
              <a:solidFill>
                <a:schemeClr val="bg1"/>
              </a:solidFill>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82D445C1-5282-4C60-F902-97D4262734AD}"/>
              </a:ext>
            </a:extLst>
          </p:cNvPr>
          <p:cNvSpPr txBox="1"/>
          <p:nvPr/>
        </p:nvSpPr>
        <p:spPr>
          <a:xfrm>
            <a:off x="10179490" y="6291072"/>
            <a:ext cx="1807009" cy="369332"/>
          </a:xfrm>
          <a:prstGeom prst="rect">
            <a:avLst/>
          </a:prstGeom>
          <a:noFill/>
        </p:spPr>
        <p:txBody>
          <a:bodyPr wrap="square">
            <a:spAutoFit/>
          </a:bodyPr>
          <a:lstStyle/>
          <a:p>
            <a:r>
              <a:rPr lang="en-GB" sz="1800" dirty="0">
                <a:solidFill>
                  <a:schemeClr val="bg1"/>
                </a:solidFill>
              </a:rPr>
              <a:t>(Freire, 1970)</a:t>
            </a:r>
            <a:endParaRPr lang="en-GB" dirty="0">
              <a:solidFill>
                <a:schemeClr val="bg1"/>
              </a:solidFill>
            </a:endParaRPr>
          </a:p>
        </p:txBody>
      </p:sp>
      <p:sp>
        <p:nvSpPr>
          <p:cNvPr id="4" name="Title 1">
            <a:extLst>
              <a:ext uri="{FF2B5EF4-FFF2-40B4-BE49-F238E27FC236}">
                <a16:creationId xmlns:a16="http://schemas.microsoft.com/office/drawing/2014/main" id="{95ADFC7B-284E-A8AE-0759-AD8099ABC2F5}"/>
              </a:ext>
            </a:extLst>
          </p:cNvPr>
          <p:cNvSpPr txBox="1">
            <a:spLocks/>
          </p:cNvSpPr>
          <p:nvPr/>
        </p:nvSpPr>
        <p:spPr>
          <a:xfrm>
            <a:off x="658368" y="518740"/>
            <a:ext cx="34771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haroni" panose="02010803020104030203" pitchFamily="2" charset="-79"/>
                <a:cs typeface="Aharoni" panose="02010803020104030203" pitchFamily="2" charset="-79"/>
              </a:rPr>
              <a:t>Students as teachers</a:t>
            </a:r>
          </a:p>
        </p:txBody>
      </p:sp>
      <p:pic>
        <p:nvPicPr>
          <p:cNvPr id="8" name="Picture 7" descr="A group of students sitting at a table with laptops. A teacher stands. Yellow arrows show how knowledge is being exchanged equally between them ">
            <a:extLst>
              <a:ext uri="{FF2B5EF4-FFF2-40B4-BE49-F238E27FC236}">
                <a16:creationId xmlns:a16="http://schemas.microsoft.com/office/drawing/2014/main" id="{65D66374-3D98-4A1E-6A47-B3AF2DC85B03}"/>
              </a:ext>
            </a:extLst>
          </p:cNvPr>
          <p:cNvPicPr>
            <a:picLocks noChangeAspect="1"/>
          </p:cNvPicPr>
          <p:nvPr/>
        </p:nvPicPr>
        <p:blipFill rotWithShape="1">
          <a:blip r:embed="rId3">
            <a:extLst>
              <a:ext uri="{28A0092B-C50C-407E-A947-70E740481C1C}">
                <a14:useLocalDpi xmlns:a14="http://schemas.microsoft.com/office/drawing/2010/main" val="0"/>
              </a:ext>
            </a:extLst>
          </a:blip>
          <a:srcRect l="52158" t="11326"/>
          <a:stretch/>
        </p:blipFill>
        <p:spPr>
          <a:xfrm>
            <a:off x="5900317" y="417866"/>
            <a:ext cx="5633315" cy="5873206"/>
          </a:xfrm>
          <a:prstGeom prst="rect">
            <a:avLst/>
          </a:prstGeom>
        </p:spPr>
      </p:pic>
      <p:sp>
        <p:nvSpPr>
          <p:cNvPr id="2" name="Rectangle 1">
            <a:extLst>
              <a:ext uri="{FF2B5EF4-FFF2-40B4-BE49-F238E27FC236}">
                <a16:creationId xmlns:a16="http://schemas.microsoft.com/office/drawing/2014/main" id="{E786E5D3-F371-8667-540F-D1C2176A61D4}"/>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EEB5C1-6213-AD68-92C1-5E2A0FAD3F50}"/>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405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368801" y="3193671"/>
            <a:ext cx="3372622" cy="1325563"/>
          </a:xfrm>
        </p:spPr>
        <p:txBody>
          <a:bodyPr>
            <a:normAutofit fontScale="90000"/>
          </a:bodyPr>
          <a:lstStyle/>
          <a:p>
            <a:r>
              <a:rPr lang="en-GB" sz="4400" dirty="0">
                <a:solidFill>
                  <a:schemeClr val="bg1"/>
                </a:solidFill>
              </a:rPr>
              <a:t>“children have and develop their own ideas”</a:t>
            </a:r>
            <a:endParaRPr lang="en-GB" dirty="0">
              <a:solidFill>
                <a:schemeClr val="bg1"/>
              </a:solidFill>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82D445C1-5282-4C60-F902-97D4262734AD}"/>
              </a:ext>
            </a:extLst>
          </p:cNvPr>
          <p:cNvSpPr txBox="1"/>
          <p:nvPr/>
        </p:nvSpPr>
        <p:spPr>
          <a:xfrm>
            <a:off x="10179490" y="6291072"/>
            <a:ext cx="1807009" cy="369332"/>
          </a:xfrm>
          <a:prstGeom prst="rect">
            <a:avLst/>
          </a:prstGeom>
          <a:noFill/>
        </p:spPr>
        <p:txBody>
          <a:bodyPr wrap="square">
            <a:spAutoFit/>
          </a:bodyPr>
          <a:lstStyle/>
          <a:p>
            <a:r>
              <a:rPr lang="en-GB" sz="1800" dirty="0">
                <a:solidFill>
                  <a:schemeClr val="bg1"/>
                </a:solidFill>
              </a:rPr>
              <a:t>(Freire, 1970:89)</a:t>
            </a:r>
            <a:endParaRPr lang="en-GB" dirty="0">
              <a:solidFill>
                <a:schemeClr val="bg1"/>
              </a:solidFill>
            </a:endParaRPr>
          </a:p>
        </p:txBody>
      </p:sp>
      <p:grpSp>
        <p:nvGrpSpPr>
          <p:cNvPr id="3" name="Group 2">
            <a:extLst>
              <a:ext uri="{FF2B5EF4-FFF2-40B4-BE49-F238E27FC236}">
                <a16:creationId xmlns:a16="http://schemas.microsoft.com/office/drawing/2014/main" id="{8305D46D-62D6-C5E7-1357-CCEB6D4EBEBE}"/>
              </a:ext>
              <a:ext uri="{C183D7F6-B498-43B3-948B-1728B52AA6E4}">
                <adec:decorative xmlns:adec="http://schemas.microsoft.com/office/drawing/2017/decorative" val="1"/>
              </a:ext>
            </a:extLst>
          </p:cNvPr>
          <p:cNvGrpSpPr/>
          <p:nvPr/>
        </p:nvGrpSpPr>
        <p:grpSpPr>
          <a:xfrm>
            <a:off x="3880176" y="757546"/>
            <a:ext cx="7958920" cy="5006362"/>
            <a:chOff x="3835021" y="709684"/>
            <a:chExt cx="7958920" cy="5006362"/>
          </a:xfrm>
        </p:grpSpPr>
        <p:sp>
          <p:nvSpPr>
            <p:cNvPr id="2" name="Speech Bubble: Rectangle with Corners Rounded 1">
              <a:extLst>
                <a:ext uri="{FF2B5EF4-FFF2-40B4-BE49-F238E27FC236}">
                  <a16:creationId xmlns:a16="http://schemas.microsoft.com/office/drawing/2014/main" id="{3BC6D212-F294-111B-E311-5E98ED8DD98A}"/>
                </a:ext>
              </a:extLst>
            </p:cNvPr>
            <p:cNvSpPr/>
            <p:nvPr/>
          </p:nvSpPr>
          <p:spPr>
            <a:xfrm>
              <a:off x="3835021" y="709684"/>
              <a:ext cx="7820167" cy="4872250"/>
            </a:xfrm>
            <a:prstGeom prst="wedgeRoundRectCallout">
              <a:avLst>
                <a:gd name="adj1" fmla="val -36540"/>
                <a:gd name="adj2" fmla="val 66982"/>
                <a:gd name="adj3" fmla="val 16667"/>
              </a:avLst>
            </a:prstGeom>
            <a:solidFill>
              <a:srgbClr val="FFFF00"/>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rgbClr val="002060"/>
                  </a:solidFill>
                </a:rPr>
                <a:t>“At their best, play and work, when integrated, make sense of our world and ourselves.”</a:t>
              </a:r>
            </a:p>
          </p:txBody>
        </p:sp>
        <p:sp>
          <p:nvSpPr>
            <p:cNvPr id="5" name="Speech Bubble: Rectangle with Corners Rounded 4">
              <a:extLst>
                <a:ext uri="{FF2B5EF4-FFF2-40B4-BE49-F238E27FC236}">
                  <a16:creationId xmlns:a16="http://schemas.microsoft.com/office/drawing/2014/main" id="{546EEF03-BB40-23CF-67BE-6FF6874A4C33}"/>
                </a:ext>
              </a:extLst>
            </p:cNvPr>
            <p:cNvSpPr/>
            <p:nvPr/>
          </p:nvSpPr>
          <p:spPr>
            <a:xfrm>
              <a:off x="3973774" y="843796"/>
              <a:ext cx="7820167" cy="4872250"/>
            </a:xfrm>
            <a:prstGeom prst="wedgeRoundRectCallout">
              <a:avLst>
                <a:gd name="adj1" fmla="val -36540"/>
                <a:gd name="adj2" fmla="val 66982"/>
                <a:gd name="adj3" fmla="val 16667"/>
              </a:avLst>
            </a:prstGeom>
            <a:solidFill>
              <a:srgbClr val="FF3399"/>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800" dirty="0">
                <a:solidFill>
                  <a:srgbClr val="002060"/>
                </a:solidFill>
              </a:endParaRPr>
            </a:p>
            <a:p>
              <a:pPr algn="ctr"/>
              <a:endParaRPr lang="en-GB" sz="3800" dirty="0">
                <a:solidFill>
                  <a:srgbClr val="002060"/>
                </a:solidFill>
              </a:endParaRPr>
            </a:p>
            <a:p>
              <a:pPr algn="ctr"/>
              <a:r>
                <a:rPr lang="en-GB" sz="3800" dirty="0">
                  <a:solidFill>
                    <a:srgbClr val="002060"/>
                  </a:solidFill>
                </a:rPr>
                <a:t>“I cannot think for others or without others, nor can others think for me … it is only as [students] rethink their assumptions in action that they can change. Producing and acting upon their own ideas - not consuming those of others…”</a:t>
              </a:r>
            </a:p>
            <a:p>
              <a:pPr algn="ctr"/>
              <a:r>
                <a:rPr lang="en-GB" sz="3200" dirty="0">
                  <a:solidFill>
                    <a:srgbClr val="002060"/>
                  </a:solidFill>
                </a:rPr>
                <a:t> </a:t>
              </a:r>
            </a:p>
            <a:p>
              <a:pPr algn="ctr"/>
              <a:endParaRPr lang="en-GB" sz="3200" dirty="0">
                <a:solidFill>
                  <a:srgbClr val="002060"/>
                </a:solidFill>
              </a:endParaRPr>
            </a:p>
          </p:txBody>
        </p:sp>
      </p:grpSp>
      <p:sp>
        <p:nvSpPr>
          <p:cNvPr id="4" name="Title 1">
            <a:extLst>
              <a:ext uri="{FF2B5EF4-FFF2-40B4-BE49-F238E27FC236}">
                <a16:creationId xmlns:a16="http://schemas.microsoft.com/office/drawing/2014/main" id="{95ADFC7B-284E-A8AE-0759-AD8099ABC2F5}"/>
              </a:ext>
            </a:extLst>
          </p:cNvPr>
          <p:cNvSpPr txBox="1">
            <a:spLocks/>
          </p:cNvSpPr>
          <p:nvPr/>
        </p:nvSpPr>
        <p:spPr>
          <a:xfrm>
            <a:off x="264301" y="491018"/>
            <a:ext cx="34771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haroni" panose="02010803020104030203" pitchFamily="2" charset="-79"/>
                <a:cs typeface="Aharoni" panose="02010803020104030203" pitchFamily="2" charset="-79"/>
              </a:rPr>
              <a:t>Students as teachers</a:t>
            </a:r>
          </a:p>
        </p:txBody>
      </p:sp>
      <p:sp>
        <p:nvSpPr>
          <p:cNvPr id="7" name="Rectangle 6">
            <a:extLst>
              <a:ext uri="{FF2B5EF4-FFF2-40B4-BE49-F238E27FC236}">
                <a16:creationId xmlns:a16="http://schemas.microsoft.com/office/drawing/2014/main" id="{CAC47942-D461-CCD2-3557-BE49A30A30B2}"/>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A7B562-BD21-CF9F-AD17-8ACF81C7EB22}"/>
              </a:ext>
              <a:ext uri="{C183D7F6-B498-43B3-948B-1728B52AA6E4}">
                <adec:decorative xmlns:adec="http://schemas.microsoft.com/office/drawing/2017/decorative" val="1"/>
              </a:ext>
            </a:extLst>
          </p:cNvPr>
          <p:cNvSpPr/>
          <p:nvPr/>
        </p:nvSpPr>
        <p:spPr>
          <a:xfrm>
            <a:off x="5715000" y="18122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62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16269C-1BF6-7A88-46DA-E978B9307CB7}"/>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CE735-18D6-EFED-8F61-C5BF0AF22666}"/>
              </a:ext>
            </a:extLst>
          </p:cNvPr>
          <p:cNvSpPr>
            <a:spLocks noGrp="1"/>
          </p:cNvSpPr>
          <p:nvPr>
            <p:ph type="title"/>
          </p:nvPr>
        </p:nvSpPr>
        <p:spPr>
          <a:xfrm>
            <a:off x="2373487" y="0"/>
            <a:ext cx="3090333" cy="1325563"/>
          </a:xfrm>
        </p:spPr>
        <p:txBody>
          <a:bodyPr>
            <a:normAutofit/>
          </a:bodyPr>
          <a:lstStyle/>
          <a:p>
            <a:r>
              <a:rPr lang="en-GB" sz="44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Pedagogy</a:t>
            </a:r>
            <a:endParaRPr lang="en-GB" dirty="0">
              <a:latin typeface="Aharoni" panose="02010803020104030203" pitchFamily="2" charset="-79"/>
              <a:cs typeface="Aharoni" panose="02010803020104030203" pitchFamily="2" charset="-79"/>
            </a:endParaRPr>
          </a:p>
        </p:txBody>
      </p:sp>
      <p:graphicFrame>
        <p:nvGraphicFramePr>
          <p:cNvPr id="4" name="Diagram 3">
            <a:extLst>
              <a:ext uri="{FF2B5EF4-FFF2-40B4-BE49-F238E27FC236}">
                <a16:creationId xmlns:a16="http://schemas.microsoft.com/office/drawing/2014/main" id="{59DDC33D-7A94-4761-763C-E988AF2F1A83}"/>
              </a:ext>
            </a:extLst>
          </p:cNvPr>
          <p:cNvGraphicFramePr/>
          <p:nvPr>
            <p:extLst>
              <p:ext uri="{D42A27DB-BD31-4B8C-83A1-F6EECF244321}">
                <p14:modId xmlns:p14="http://schemas.microsoft.com/office/powerpoint/2010/main" val="1920103813"/>
              </p:ext>
            </p:extLst>
          </p:nvPr>
        </p:nvGraphicFramePr>
        <p:xfrm>
          <a:off x="2032000" y="110631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3D705C8-5D55-029F-67AA-9977D1549A86}"/>
              </a:ext>
            </a:extLst>
          </p:cNvPr>
          <p:cNvSpPr txBox="1"/>
          <p:nvPr/>
        </p:nvSpPr>
        <p:spPr>
          <a:xfrm>
            <a:off x="10035822" y="6340311"/>
            <a:ext cx="2020711" cy="369332"/>
          </a:xfrm>
          <a:prstGeom prst="rect">
            <a:avLst/>
          </a:prstGeom>
          <a:noFill/>
        </p:spPr>
        <p:txBody>
          <a:bodyPr wrap="square">
            <a:spAutoFit/>
          </a:bodyPr>
          <a:lstStyle/>
          <a:p>
            <a:r>
              <a:rPr lang="en-US" sz="1800" dirty="0">
                <a:solidFill>
                  <a:schemeClr val="bg1"/>
                </a:solidFill>
                <a:effectLst/>
                <a:latin typeface="Calibri" panose="020F0502020204030204" pitchFamily="34" charset="0"/>
                <a:ea typeface="Calibri" panose="020F0502020204030204" pitchFamily="34" charset="0"/>
              </a:rPr>
              <a:t>Grimmer (2021) </a:t>
            </a:r>
            <a:endParaRPr lang="en-GB" dirty="0"/>
          </a:p>
        </p:txBody>
      </p:sp>
      <p:sp>
        <p:nvSpPr>
          <p:cNvPr id="9" name="Title 1">
            <a:extLst>
              <a:ext uri="{FF2B5EF4-FFF2-40B4-BE49-F238E27FC236}">
                <a16:creationId xmlns:a16="http://schemas.microsoft.com/office/drawing/2014/main" id="{D9E5C1CB-68AD-3769-71B4-B79E31065256}"/>
              </a:ext>
            </a:extLst>
          </p:cNvPr>
          <p:cNvSpPr txBox="1">
            <a:spLocks/>
          </p:cNvSpPr>
          <p:nvPr/>
        </p:nvSpPr>
        <p:spPr>
          <a:xfrm>
            <a:off x="6375399" y="0"/>
            <a:ext cx="3784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haroni" panose="02010803020104030203" pitchFamily="2" charset="-79"/>
                <a:ea typeface="Calibri" panose="020F0502020204030204" pitchFamily="34" charset="0"/>
                <a:cs typeface="Aharoni" panose="02010803020104030203" pitchFamily="2" charset="-79"/>
              </a:rPr>
              <a:t>EY Pedagogy</a:t>
            </a:r>
            <a:endParaRPr lang="en-GB" dirty="0">
              <a:latin typeface="Aharoni" panose="02010803020104030203" pitchFamily="2" charset="-79"/>
              <a:cs typeface="Aharoni" panose="02010803020104030203" pitchFamily="2" charset="-79"/>
            </a:endParaRPr>
          </a:p>
        </p:txBody>
      </p:sp>
      <p:sp>
        <p:nvSpPr>
          <p:cNvPr id="5" name="Rectangle 4">
            <a:extLst>
              <a:ext uri="{FF2B5EF4-FFF2-40B4-BE49-F238E27FC236}">
                <a16:creationId xmlns:a16="http://schemas.microsoft.com/office/drawing/2014/main" id="{21318B30-7184-9105-2235-F900968FE325}"/>
              </a:ext>
              <a:ext uri="{C183D7F6-B498-43B3-948B-1728B52AA6E4}">
                <adec:decorative xmlns:adec="http://schemas.microsoft.com/office/drawing/2017/decorative" val="1"/>
              </a:ext>
            </a:extLst>
          </p:cNvPr>
          <p:cNvSpPr/>
          <p:nvPr/>
        </p:nvSpPr>
        <p:spPr>
          <a:xfrm>
            <a:off x="5638800" y="207002"/>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389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3F7A55-331D-A75B-FFB4-D6ECD76BFC83}"/>
              </a:ext>
            </a:extLst>
          </p:cNvPr>
          <p:cNvSpPr>
            <a:spLocks noGrp="1"/>
          </p:cNvSpPr>
          <p:nvPr>
            <p:ph type="title"/>
          </p:nvPr>
        </p:nvSpPr>
        <p:spPr>
          <a:xfrm>
            <a:off x="8613877" y="1722617"/>
            <a:ext cx="3372622" cy="1325563"/>
          </a:xfrm>
        </p:spPr>
        <p:txBody>
          <a:bodyPr>
            <a:normAutofit fontScale="90000"/>
          </a:bodyPr>
          <a:lstStyle/>
          <a:p>
            <a:r>
              <a:rPr lang="en-GB" dirty="0">
                <a:solidFill>
                  <a:schemeClr val="bg1"/>
                </a:solidFill>
                <a:latin typeface="Aharoni"/>
                <a:cs typeface="Aharoni"/>
              </a:rPr>
              <a:t>CT cannot be done through lecturing alone</a:t>
            </a:r>
            <a:endParaRPr lang="en-GB" dirty="0">
              <a:solidFill>
                <a:schemeClr val="bg1"/>
              </a:solidFill>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82D445C1-5282-4C60-F902-97D4262734AD}"/>
              </a:ext>
            </a:extLst>
          </p:cNvPr>
          <p:cNvSpPr txBox="1"/>
          <p:nvPr/>
        </p:nvSpPr>
        <p:spPr>
          <a:xfrm>
            <a:off x="10179490" y="6291072"/>
            <a:ext cx="1807009" cy="369332"/>
          </a:xfrm>
          <a:prstGeom prst="rect">
            <a:avLst/>
          </a:prstGeom>
          <a:noFill/>
        </p:spPr>
        <p:txBody>
          <a:bodyPr wrap="square">
            <a:spAutoFit/>
          </a:bodyPr>
          <a:lstStyle/>
          <a:p>
            <a:r>
              <a:rPr lang="en-GB" sz="1800" dirty="0">
                <a:solidFill>
                  <a:schemeClr val="bg1"/>
                </a:solidFill>
              </a:rPr>
              <a:t>(</a:t>
            </a:r>
            <a:r>
              <a:rPr lang="en-GB" dirty="0">
                <a:solidFill>
                  <a:schemeClr val="bg1"/>
                </a:solidFill>
              </a:rPr>
              <a:t>Freire, 1970: 62</a:t>
            </a:r>
            <a:r>
              <a:rPr lang="en-GB" sz="1800" dirty="0">
                <a:solidFill>
                  <a:schemeClr val="bg1"/>
                </a:solidFill>
              </a:rPr>
              <a:t>)</a:t>
            </a:r>
            <a:endParaRPr lang="en-GB" dirty="0">
              <a:solidFill>
                <a:schemeClr val="bg1"/>
              </a:solidFill>
            </a:endParaRPr>
          </a:p>
        </p:txBody>
      </p:sp>
      <p:grpSp>
        <p:nvGrpSpPr>
          <p:cNvPr id="3" name="Group 2">
            <a:extLst>
              <a:ext uri="{FF2B5EF4-FFF2-40B4-BE49-F238E27FC236}">
                <a16:creationId xmlns:a16="http://schemas.microsoft.com/office/drawing/2014/main" id="{8305D46D-62D6-C5E7-1357-CCEB6D4EBEBE}"/>
              </a:ext>
              <a:ext uri="{C183D7F6-B498-43B3-948B-1728B52AA6E4}">
                <adec:decorative xmlns:adec="http://schemas.microsoft.com/office/drawing/2017/decorative" val="1"/>
              </a:ext>
            </a:extLst>
          </p:cNvPr>
          <p:cNvGrpSpPr/>
          <p:nvPr/>
        </p:nvGrpSpPr>
        <p:grpSpPr>
          <a:xfrm>
            <a:off x="482221" y="575572"/>
            <a:ext cx="7564499" cy="4813292"/>
            <a:chOff x="3835021" y="709684"/>
            <a:chExt cx="7958920" cy="5006362"/>
          </a:xfrm>
        </p:grpSpPr>
        <p:sp>
          <p:nvSpPr>
            <p:cNvPr id="2" name="Speech Bubble: Rectangle with Corners Rounded 1">
              <a:extLst>
                <a:ext uri="{FF2B5EF4-FFF2-40B4-BE49-F238E27FC236}">
                  <a16:creationId xmlns:a16="http://schemas.microsoft.com/office/drawing/2014/main" id="{3BC6D212-F294-111B-E311-5E98ED8DD98A}"/>
                </a:ext>
              </a:extLst>
            </p:cNvPr>
            <p:cNvSpPr/>
            <p:nvPr/>
          </p:nvSpPr>
          <p:spPr>
            <a:xfrm>
              <a:off x="3835021" y="709684"/>
              <a:ext cx="7820167" cy="4872250"/>
            </a:xfrm>
            <a:prstGeom prst="wedgeRoundRectCallout">
              <a:avLst>
                <a:gd name="adj1" fmla="val -36540"/>
                <a:gd name="adj2" fmla="val 66982"/>
                <a:gd name="adj3" fmla="val 16667"/>
              </a:avLst>
            </a:prstGeom>
            <a:solidFill>
              <a:srgbClr val="FFFF00"/>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rgbClr val="002060"/>
                  </a:solidFill>
                </a:rPr>
                <a:t>“At their best, play and work, when integrated, make sense of our world and ourselves.”</a:t>
              </a:r>
            </a:p>
          </p:txBody>
        </p:sp>
        <p:sp>
          <p:nvSpPr>
            <p:cNvPr id="5" name="Speech Bubble: Rectangle with Corners Rounded 4">
              <a:extLst>
                <a:ext uri="{FF2B5EF4-FFF2-40B4-BE49-F238E27FC236}">
                  <a16:creationId xmlns:a16="http://schemas.microsoft.com/office/drawing/2014/main" id="{546EEF03-BB40-23CF-67BE-6FF6874A4C33}"/>
                </a:ext>
              </a:extLst>
            </p:cNvPr>
            <p:cNvSpPr/>
            <p:nvPr/>
          </p:nvSpPr>
          <p:spPr>
            <a:xfrm>
              <a:off x="3973774" y="843796"/>
              <a:ext cx="7820167" cy="4872250"/>
            </a:xfrm>
            <a:prstGeom prst="wedgeRoundRectCallout">
              <a:avLst>
                <a:gd name="adj1" fmla="val -36540"/>
                <a:gd name="adj2" fmla="val 66982"/>
                <a:gd name="adj3" fmla="val 16667"/>
              </a:avLst>
            </a:prstGeom>
            <a:solidFill>
              <a:srgbClr val="FF3399"/>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rPr>
                <a:t>“Whereas banking education anesthetizes and inhibits creative power, problem-posing education involves a constant unveiling of reality.”</a:t>
              </a:r>
            </a:p>
          </p:txBody>
        </p:sp>
      </p:grpSp>
      <p:sp>
        <p:nvSpPr>
          <p:cNvPr id="4" name="Rectangle 3">
            <a:extLst>
              <a:ext uri="{FF2B5EF4-FFF2-40B4-BE49-F238E27FC236}">
                <a16:creationId xmlns:a16="http://schemas.microsoft.com/office/drawing/2014/main" id="{40CED771-0CA7-2CDB-295D-579B46B6D598}"/>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F57A9E-B8C9-67B8-06F7-7DBAA0EDEAA6}"/>
              </a:ext>
              <a:ext uri="{C183D7F6-B498-43B3-948B-1728B52AA6E4}">
                <adec:decorative xmlns:adec="http://schemas.microsoft.com/office/drawing/2017/decorative" val="1"/>
              </a:ext>
            </a:extLst>
          </p:cNvPr>
          <p:cNvSpPr/>
          <p:nvPr/>
        </p:nvSpPr>
        <p:spPr>
          <a:xfrm>
            <a:off x="5638800" y="226315"/>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62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402044" y="2252441"/>
            <a:ext cx="2956021" cy="1325563"/>
          </a:xfrm>
        </p:spPr>
        <p:txBody>
          <a:bodyPr>
            <a:normAutofit fontScale="90000"/>
          </a:bodyPr>
          <a:lstStyle/>
          <a:p>
            <a:r>
              <a:rPr lang="en-GB" dirty="0">
                <a:solidFill>
                  <a:schemeClr val="bg1"/>
                </a:solidFill>
                <a:latin typeface="Aharoni" panose="02010803020104030203" pitchFamily="2" charset="-79"/>
                <a:cs typeface="Aharoni" panose="02010803020104030203" pitchFamily="2" charset="-79"/>
              </a:rPr>
              <a:t>How do we enable critical and creative thinking in HE?</a:t>
            </a:r>
          </a:p>
        </p:txBody>
      </p:sp>
      <p:graphicFrame>
        <p:nvGraphicFramePr>
          <p:cNvPr id="3" name="Diagram 2">
            <a:extLst>
              <a:ext uri="{FF2B5EF4-FFF2-40B4-BE49-F238E27FC236}">
                <a16:creationId xmlns:a16="http://schemas.microsoft.com/office/drawing/2014/main" id="{5A282A13-B5EC-C4D2-1946-C296060EB8D4}"/>
              </a:ext>
            </a:extLst>
          </p:cNvPr>
          <p:cNvGraphicFramePr/>
          <p:nvPr>
            <p:extLst>
              <p:ext uri="{D42A27DB-BD31-4B8C-83A1-F6EECF244321}">
                <p14:modId xmlns:p14="http://schemas.microsoft.com/office/powerpoint/2010/main" val="1387990752"/>
              </p:ext>
            </p:extLst>
          </p:nvPr>
        </p:nvGraphicFramePr>
        <p:xfrm>
          <a:off x="358865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12D72F0-9C77-893A-84FE-72D356D13E80}"/>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380BA63-2597-E190-484B-D2AAD70CD04A}"/>
              </a:ext>
              <a:ext uri="{C183D7F6-B498-43B3-948B-1728B52AA6E4}">
                <adec:decorative xmlns:adec="http://schemas.microsoft.com/office/drawing/2017/decorative" val="1"/>
              </a:ext>
            </a:extLst>
          </p:cNvPr>
          <p:cNvSpPr/>
          <p:nvPr/>
        </p:nvSpPr>
        <p:spPr>
          <a:xfrm>
            <a:off x="5651500" y="20295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296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838200" y="312873"/>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How does critical and creative thinking support inclusivity?</a:t>
            </a:r>
          </a:p>
        </p:txBody>
      </p:sp>
      <p:sp>
        <p:nvSpPr>
          <p:cNvPr id="3" name="Content Placeholder 2">
            <a:extLst>
              <a:ext uri="{FF2B5EF4-FFF2-40B4-BE49-F238E27FC236}">
                <a16:creationId xmlns:a16="http://schemas.microsoft.com/office/drawing/2014/main" id="{FE6D0BF2-F145-EB41-3CA6-B6AC3F827930}"/>
              </a:ext>
            </a:extLst>
          </p:cNvPr>
          <p:cNvSpPr>
            <a:spLocks noGrp="1"/>
          </p:cNvSpPr>
          <p:nvPr>
            <p:ph idx="1"/>
          </p:nvPr>
        </p:nvSpPr>
        <p:spPr/>
        <p:txBody>
          <a:bodyPr vert="horz" lIns="91440" tIns="45720" rIns="91440" bIns="45720" rtlCol="0" anchor="t">
            <a:normAutofit/>
          </a:bodyPr>
          <a:lstStyle/>
          <a:p>
            <a:pPr>
              <a:buClr>
                <a:srgbClr val="FFFF00"/>
              </a:buClr>
              <a:buFont typeface="Wingdings" panose="05000000000000000000" pitchFamily="2" charset="2"/>
              <a:buChar char="q"/>
            </a:pPr>
            <a:r>
              <a:rPr lang="en-GB" dirty="0">
                <a:solidFill>
                  <a:schemeClr val="bg1"/>
                </a:solidFill>
              </a:rPr>
              <a:t>Critical and creative thinking can be a strength for many previously marginalised neurodivergent students. </a:t>
            </a:r>
          </a:p>
          <a:p>
            <a:pPr>
              <a:buClr>
                <a:srgbClr val="FFFF00"/>
              </a:buClr>
              <a:buFont typeface="Wingdings" panose="05000000000000000000" pitchFamily="2" charset="2"/>
              <a:buChar char="q"/>
            </a:pPr>
            <a:endParaRPr lang="en-GB" dirty="0">
              <a:solidFill>
                <a:schemeClr val="bg1"/>
              </a:solidFill>
            </a:endParaRPr>
          </a:p>
          <a:p>
            <a:pPr>
              <a:buClr>
                <a:srgbClr val="FFFF00"/>
              </a:buClr>
              <a:buFont typeface="Wingdings" panose="05000000000000000000" pitchFamily="2" charset="2"/>
              <a:buChar char="q"/>
            </a:pPr>
            <a:r>
              <a:rPr lang="en-GB" dirty="0">
                <a:solidFill>
                  <a:schemeClr val="bg1"/>
                </a:solidFill>
              </a:rPr>
              <a:t>It can help all marginalised students to recognise and question the oppressive systems and structures they find themselves in (Freire, 1970, Ledwith, 2016)</a:t>
            </a:r>
            <a:endParaRPr lang="en-GB" dirty="0">
              <a:solidFill>
                <a:schemeClr val="bg1"/>
              </a:solidFill>
              <a:cs typeface="Calibri"/>
            </a:endParaRPr>
          </a:p>
          <a:p>
            <a:pPr marL="0" indent="0">
              <a:buNone/>
            </a:pPr>
            <a:endParaRPr lang="en-GB" dirty="0">
              <a:solidFill>
                <a:schemeClr val="bg1"/>
              </a:solidFill>
            </a:endParaRPr>
          </a:p>
          <a:p>
            <a:pPr marL="0" indent="0">
              <a:buNone/>
            </a:pPr>
            <a:endParaRPr lang="en-GB" dirty="0">
              <a:solidFill>
                <a:schemeClr val="bg1"/>
              </a:solidFill>
            </a:endParaRPr>
          </a:p>
        </p:txBody>
      </p:sp>
      <p:sp>
        <p:nvSpPr>
          <p:cNvPr id="4" name="Rectangle 3">
            <a:extLst>
              <a:ext uri="{FF2B5EF4-FFF2-40B4-BE49-F238E27FC236}">
                <a16:creationId xmlns:a16="http://schemas.microsoft.com/office/drawing/2014/main" id="{3CB2BF3D-CD6C-72AF-986D-9E38D6146F2A}"/>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4C65EC-13E8-8852-0CCE-2C234382CD6E}"/>
              </a:ext>
              <a:ext uri="{C183D7F6-B498-43B3-948B-1728B52AA6E4}">
                <adec:decorative xmlns:adec="http://schemas.microsoft.com/office/drawing/2017/decorative" val="1"/>
              </a:ext>
            </a:extLst>
          </p:cNvPr>
          <p:cNvSpPr/>
          <p:nvPr/>
        </p:nvSpPr>
        <p:spPr>
          <a:xfrm>
            <a:off x="5638800" y="201884"/>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260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498D9-8D4A-1C1B-A5BF-2826563CED89}"/>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C396BB7-1558-2425-8C9D-E728C3EB69C5}"/>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C07B-BDE6-61E0-C4AF-6AD40BE87E6C}"/>
              </a:ext>
            </a:extLst>
          </p:cNvPr>
          <p:cNvSpPr>
            <a:spLocks noGrp="1"/>
          </p:cNvSpPr>
          <p:nvPr>
            <p:ph type="title"/>
          </p:nvPr>
        </p:nvSpPr>
        <p:spPr>
          <a:xfrm>
            <a:off x="200526" y="2524542"/>
            <a:ext cx="5390252" cy="1325563"/>
          </a:xfrm>
        </p:spPr>
        <p:txBody>
          <a:bodyPr>
            <a:normAutofit fontScale="90000"/>
          </a:bodyPr>
          <a:lstStyle/>
          <a:p>
            <a:r>
              <a:rPr lang="en-GB" dirty="0">
                <a:solidFill>
                  <a:schemeClr val="bg1"/>
                </a:solidFill>
                <a:latin typeface="Aharoni" panose="02010803020104030203" pitchFamily="2" charset="-79"/>
                <a:cs typeface="Aharoni" panose="02010803020104030203" pitchFamily="2" charset="-79"/>
              </a:rPr>
              <a:t>What other ways could we incorporate more critical &amp; creative thinking into HE?</a:t>
            </a:r>
          </a:p>
        </p:txBody>
      </p:sp>
      <p:pic>
        <p:nvPicPr>
          <p:cNvPr id="8" name="Picture 7" descr="A clipart picture of a brain with brightly coloured lines coming from it">
            <a:extLst>
              <a:ext uri="{FF2B5EF4-FFF2-40B4-BE49-F238E27FC236}">
                <a16:creationId xmlns:a16="http://schemas.microsoft.com/office/drawing/2014/main" id="{731A2B33-7468-53E5-4EF2-CFDE04D81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220" y="312873"/>
            <a:ext cx="6232254" cy="6232254"/>
          </a:xfrm>
          <a:prstGeom prst="rect">
            <a:avLst/>
          </a:prstGeom>
        </p:spPr>
      </p:pic>
    </p:spTree>
    <p:extLst>
      <p:ext uri="{BB962C8B-B14F-4D97-AF65-F5344CB8AC3E}">
        <p14:creationId xmlns:p14="http://schemas.microsoft.com/office/powerpoint/2010/main" val="163717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FC70-F764-A69D-1FBA-86898374C10E}"/>
              </a:ext>
            </a:extLst>
          </p:cNvPr>
          <p:cNvSpPr>
            <a:spLocks noGrp="1"/>
          </p:cNvSpPr>
          <p:nvPr>
            <p:ph type="title"/>
          </p:nvPr>
        </p:nvSpPr>
        <p:spPr>
          <a:xfrm>
            <a:off x="838200" y="2002631"/>
            <a:ext cx="10515600" cy="2852737"/>
          </a:xfrm>
        </p:spPr>
        <p:txBody>
          <a:bodyPr>
            <a:normAutofit fontScale="90000"/>
          </a:bodyPr>
          <a:lstStyle/>
          <a:p>
            <a:r>
              <a:rPr lang="en-GB" sz="19900" dirty="0">
                <a:solidFill>
                  <a:schemeClr val="bg1"/>
                </a:solidFill>
                <a:latin typeface="Aharoni" panose="02010803020104030203" pitchFamily="2" charset="-79"/>
                <a:cs typeface="Aharoni" panose="02010803020104030203" pitchFamily="2" charset="-79"/>
              </a:rPr>
              <a:t>Love</a:t>
            </a:r>
            <a:endParaRPr lang="en-GB" dirty="0">
              <a:solidFill>
                <a:schemeClr val="bg1"/>
              </a:solidFill>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D4D48D6B-656A-2183-F045-F2C4D8FB877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49CB45-77FC-16EA-A8DA-614761D9ED84}"/>
              </a:ext>
              <a:ext uri="{C183D7F6-B498-43B3-948B-1728B52AA6E4}">
                <adec:decorative xmlns:adec="http://schemas.microsoft.com/office/drawing/2017/decorative" val="1"/>
              </a:ext>
            </a:extLst>
          </p:cNvPr>
          <p:cNvSpPr/>
          <p:nvPr/>
        </p:nvSpPr>
        <p:spPr>
          <a:xfrm>
            <a:off x="5638800" y="20295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279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CF60-4FFD-2130-815F-95D4018064A7}"/>
              </a:ext>
            </a:extLst>
          </p:cNvPr>
          <p:cNvSpPr>
            <a:spLocks noGrp="1"/>
          </p:cNvSpPr>
          <p:nvPr>
            <p:ph type="title"/>
          </p:nvPr>
        </p:nvSpPr>
        <p:spPr/>
        <p:txBody>
          <a:bodyPr>
            <a:normAutofit/>
          </a:bodyPr>
          <a:lstStyle/>
          <a:p>
            <a:r>
              <a:rPr lang="en-GB" sz="4800" dirty="0">
                <a:solidFill>
                  <a:schemeClr val="bg1"/>
                </a:solidFill>
                <a:latin typeface="Aharoni" panose="02010803020104030203" pitchFamily="2" charset="-79"/>
                <a:cs typeface="Aharoni" panose="02010803020104030203" pitchFamily="2" charset="-79"/>
              </a:rPr>
              <a:t>Love in Early Years Teaching</a:t>
            </a:r>
          </a:p>
        </p:txBody>
      </p:sp>
      <p:sp>
        <p:nvSpPr>
          <p:cNvPr id="3" name="Content Placeholder 2">
            <a:extLst>
              <a:ext uri="{FF2B5EF4-FFF2-40B4-BE49-F238E27FC236}">
                <a16:creationId xmlns:a16="http://schemas.microsoft.com/office/drawing/2014/main" id="{56038C19-C4C4-0DAF-F90F-B24F4F3FD77A}"/>
              </a:ext>
            </a:extLst>
          </p:cNvPr>
          <p:cNvSpPr>
            <a:spLocks noGrp="1"/>
          </p:cNvSpPr>
          <p:nvPr>
            <p:ph idx="1"/>
          </p:nvPr>
        </p:nvSpPr>
        <p:spPr>
          <a:xfrm>
            <a:off x="5763126" y="1825625"/>
            <a:ext cx="5590674" cy="4351338"/>
          </a:xfrm>
        </p:spPr>
        <p:txBody>
          <a:bodyPr/>
          <a:lstStyle/>
          <a:p>
            <a:pPr marL="0" indent="0">
              <a:buNone/>
            </a:pPr>
            <a:r>
              <a:rPr lang="en-GB" sz="3600" dirty="0">
                <a:solidFill>
                  <a:schemeClr val="bg1"/>
                </a:solidFill>
              </a:rPr>
              <a:t>Early Years pedagogy needs to consider the need for the caring and loving aspect of the teacher's role </a:t>
            </a:r>
            <a:r>
              <a:rPr lang="en-GB" sz="2000" dirty="0">
                <a:solidFill>
                  <a:schemeClr val="bg1"/>
                </a:solidFill>
              </a:rPr>
              <a:t>(Grimmer, 2021)</a:t>
            </a:r>
          </a:p>
          <a:p>
            <a:pPr marL="0" indent="0">
              <a:buNone/>
            </a:pPr>
            <a:endParaRPr lang="en-GB" dirty="0">
              <a:solidFill>
                <a:schemeClr val="bg1"/>
              </a:solidFill>
            </a:endParaRPr>
          </a:p>
        </p:txBody>
      </p:sp>
      <p:pic>
        <p:nvPicPr>
          <p:cNvPr id="5" name="Picture 4" descr="Man holding a red heart">
            <a:extLst>
              <a:ext uri="{FF2B5EF4-FFF2-40B4-BE49-F238E27FC236}">
                <a16:creationId xmlns:a16="http://schemas.microsoft.com/office/drawing/2014/main" id="{1246C601-786A-0EEC-7841-D9AA42F70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69" y="1825625"/>
            <a:ext cx="4926932" cy="3284621"/>
          </a:xfrm>
          <a:prstGeom prst="rect">
            <a:avLst/>
          </a:prstGeom>
        </p:spPr>
      </p:pic>
      <p:sp>
        <p:nvSpPr>
          <p:cNvPr id="4" name="Rectangle 3">
            <a:extLst>
              <a:ext uri="{FF2B5EF4-FFF2-40B4-BE49-F238E27FC236}">
                <a16:creationId xmlns:a16="http://schemas.microsoft.com/office/drawing/2014/main" id="{83F39CE9-1FC3-F5A2-042A-7711A3E1490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5A7A1D-0749-928B-3AAA-B26B9F8A29D4}"/>
              </a:ext>
              <a:ext uri="{C183D7F6-B498-43B3-948B-1728B52AA6E4}">
                <adec:decorative xmlns:adec="http://schemas.microsoft.com/office/drawing/2017/decorative" val="1"/>
              </a:ext>
            </a:extLst>
          </p:cNvPr>
          <p:cNvSpPr/>
          <p:nvPr/>
        </p:nvSpPr>
        <p:spPr>
          <a:xfrm>
            <a:off x="5638800" y="23437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422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12BD-FA2C-B328-0239-172B45AC2F09}"/>
              </a:ext>
            </a:extLst>
          </p:cNvPr>
          <p:cNvSpPr>
            <a:spLocks noGrp="1"/>
          </p:cNvSpPr>
          <p:nvPr>
            <p:ph type="title"/>
          </p:nvPr>
        </p:nvSpPr>
        <p:spPr>
          <a:xfrm>
            <a:off x="536812" y="557631"/>
            <a:ext cx="3204411" cy="1325563"/>
          </a:xfrm>
        </p:spPr>
        <p:txBody>
          <a:bodyPr>
            <a:normAutofit/>
          </a:bodyPr>
          <a:lstStyle/>
          <a:p>
            <a:r>
              <a:rPr lang="en-GB" sz="4800" dirty="0">
                <a:solidFill>
                  <a:schemeClr val="bg1"/>
                </a:solidFill>
                <a:latin typeface="Aharoni" panose="02010803020104030203" pitchFamily="2" charset="-79"/>
                <a:cs typeface="Aharoni" panose="02010803020104030203" pitchFamily="2" charset="-79"/>
              </a:rPr>
              <a:t>Love in HE</a:t>
            </a:r>
          </a:p>
        </p:txBody>
      </p:sp>
      <p:sp>
        <p:nvSpPr>
          <p:cNvPr id="4" name="Speech Bubble: Rectangle with Corners Rounded 3">
            <a:extLst>
              <a:ext uri="{FF2B5EF4-FFF2-40B4-BE49-F238E27FC236}">
                <a16:creationId xmlns:a16="http://schemas.microsoft.com/office/drawing/2014/main" id="{E337BC30-7044-7B77-D710-44B112EE9F6B}"/>
              </a:ext>
            </a:extLst>
          </p:cNvPr>
          <p:cNvSpPr/>
          <p:nvPr/>
        </p:nvSpPr>
        <p:spPr>
          <a:xfrm>
            <a:off x="4415589" y="709683"/>
            <a:ext cx="7239599" cy="5270011"/>
          </a:xfrm>
          <a:prstGeom prst="wedgeRoundRectCallout">
            <a:avLst>
              <a:gd name="adj1" fmla="val -43519"/>
              <a:gd name="adj2" fmla="val 61274"/>
              <a:gd name="adj3" fmla="val 16667"/>
            </a:avLst>
          </a:prstGeom>
          <a:solidFill>
            <a:srgbClr val="00AAE6"/>
          </a:solidFill>
          <a:scene3d>
            <a:camera prst="orthographicFront"/>
            <a:lightRig rig="flood" dir="t"/>
          </a:scene3d>
          <a:sp3d>
            <a:bevelT h="3810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rgbClr val="002060"/>
                </a:solidFill>
              </a:rPr>
              <a:t>“Love in the classroom creates a foundation for learning that embraces and empowers everyone.” </a:t>
            </a:r>
          </a:p>
          <a:p>
            <a:pPr algn="ctr"/>
            <a:r>
              <a:rPr lang="en-GB" sz="3600" dirty="0">
                <a:solidFill>
                  <a:srgbClr val="002060"/>
                </a:solidFill>
              </a:rPr>
              <a:t>(hooks, 2010:159) </a:t>
            </a:r>
            <a:endParaRPr lang="en-GB" sz="4800" dirty="0">
              <a:solidFill>
                <a:srgbClr val="002060"/>
              </a:solidFill>
            </a:endParaRPr>
          </a:p>
          <a:p>
            <a:pPr algn="ctr"/>
            <a:endParaRPr lang="en-GB" sz="5400" dirty="0">
              <a:solidFill>
                <a:srgbClr val="002060"/>
              </a:solidFill>
            </a:endParaRPr>
          </a:p>
        </p:txBody>
      </p:sp>
      <p:sp>
        <p:nvSpPr>
          <p:cNvPr id="3" name="Rectangle 2">
            <a:extLst>
              <a:ext uri="{FF2B5EF4-FFF2-40B4-BE49-F238E27FC236}">
                <a16:creationId xmlns:a16="http://schemas.microsoft.com/office/drawing/2014/main" id="{97546F96-A22C-FA46-BEFD-AB5C290E852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70AC67-CD2A-124C-A9C0-1C97B2E58405}"/>
              </a:ext>
              <a:ext uri="{C183D7F6-B498-43B3-948B-1728B52AA6E4}">
                <adec:decorative xmlns:adec="http://schemas.microsoft.com/office/drawing/2017/decorative" val="1"/>
              </a:ext>
            </a:extLst>
          </p:cNvPr>
          <p:cNvSpPr/>
          <p:nvPr/>
        </p:nvSpPr>
        <p:spPr>
          <a:xfrm>
            <a:off x="5702300" y="21585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061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C57-648A-B64B-E225-D2D378EDC14A}"/>
              </a:ext>
            </a:extLst>
          </p:cNvPr>
          <p:cNvSpPr>
            <a:spLocks noGrp="1"/>
          </p:cNvSpPr>
          <p:nvPr>
            <p:ph type="title"/>
          </p:nvPr>
        </p:nvSpPr>
        <p:spPr>
          <a:xfrm>
            <a:off x="472440" y="1187547"/>
            <a:ext cx="3819144" cy="1325563"/>
          </a:xfrm>
        </p:spPr>
        <p:txBody>
          <a:bodyPr>
            <a:noAutofit/>
          </a:bodyPr>
          <a:lstStyle/>
          <a:p>
            <a:r>
              <a:rPr lang="en-GB" sz="4800" dirty="0">
                <a:solidFill>
                  <a:schemeClr val="bg1"/>
                </a:solidFill>
                <a:latin typeface="Aharoni" panose="02010803020104030203" pitchFamily="2" charset="-79"/>
                <a:cs typeface="Aharoni" panose="02010803020104030203" pitchFamily="2" charset="-79"/>
              </a:rPr>
              <a:t>What are HE Teaching Principles?</a:t>
            </a:r>
          </a:p>
        </p:txBody>
      </p:sp>
      <p:grpSp>
        <p:nvGrpSpPr>
          <p:cNvPr id="7" name="Group 6" descr="Photo of a lecture theatre">
            <a:extLst>
              <a:ext uri="{FF2B5EF4-FFF2-40B4-BE49-F238E27FC236}">
                <a16:creationId xmlns:a16="http://schemas.microsoft.com/office/drawing/2014/main" id="{8C91B8BD-3A52-664B-E5AC-E072500B4EF5}"/>
              </a:ext>
            </a:extLst>
          </p:cNvPr>
          <p:cNvGrpSpPr/>
          <p:nvPr/>
        </p:nvGrpSpPr>
        <p:grpSpPr>
          <a:xfrm>
            <a:off x="4734838" y="814192"/>
            <a:ext cx="7227518" cy="5007180"/>
            <a:chOff x="4734838" y="814192"/>
            <a:chExt cx="7227518" cy="5007180"/>
          </a:xfrm>
        </p:grpSpPr>
        <p:sp>
          <p:nvSpPr>
            <p:cNvPr id="6" name="Rectangle 5">
              <a:extLst>
                <a:ext uri="{FF2B5EF4-FFF2-40B4-BE49-F238E27FC236}">
                  <a16:creationId xmlns:a16="http://schemas.microsoft.com/office/drawing/2014/main" id="{C24B26F0-550A-C499-0EF8-682EB5690981}"/>
                </a:ext>
              </a:extLst>
            </p:cNvPr>
            <p:cNvSpPr/>
            <p:nvPr/>
          </p:nvSpPr>
          <p:spPr>
            <a:xfrm>
              <a:off x="4734838" y="814192"/>
              <a:ext cx="7227518" cy="50071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erial view of empty auditorium">
              <a:extLst>
                <a:ext uri="{FF2B5EF4-FFF2-40B4-BE49-F238E27FC236}">
                  <a16:creationId xmlns:a16="http://schemas.microsoft.com/office/drawing/2014/main" id="{F1BE6076-6DEA-930A-07E6-751BE9DE4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53" y="1061012"/>
              <a:ext cx="6734807" cy="4489871"/>
            </a:xfrm>
            <a:prstGeom prst="rect">
              <a:avLst/>
            </a:prstGeom>
          </p:spPr>
        </p:pic>
      </p:grpSp>
      <p:sp>
        <p:nvSpPr>
          <p:cNvPr id="9" name="TextBox 8">
            <a:extLst>
              <a:ext uri="{FF2B5EF4-FFF2-40B4-BE49-F238E27FC236}">
                <a16:creationId xmlns:a16="http://schemas.microsoft.com/office/drawing/2014/main" id="{30B660C1-33B0-2865-8BB5-DE4B31EEE102}"/>
              </a:ext>
            </a:extLst>
          </p:cNvPr>
          <p:cNvSpPr txBox="1"/>
          <p:nvPr/>
        </p:nvSpPr>
        <p:spPr>
          <a:xfrm>
            <a:off x="4635573" y="5871014"/>
            <a:ext cx="7556427" cy="369332"/>
          </a:xfrm>
          <a:prstGeom prst="rect">
            <a:avLst/>
          </a:prstGeom>
          <a:noFill/>
        </p:spPr>
        <p:txBody>
          <a:bodyPr wrap="square" rtlCol="0">
            <a:spAutoFit/>
          </a:bodyPr>
          <a:lstStyle/>
          <a:p>
            <a:r>
              <a:rPr lang="en-GB" dirty="0">
                <a:solidFill>
                  <a:schemeClr val="bg1"/>
                </a:solidFill>
              </a:rPr>
              <a:t>Figure 1: Lecture Theatre</a:t>
            </a:r>
          </a:p>
        </p:txBody>
      </p:sp>
      <p:sp>
        <p:nvSpPr>
          <p:cNvPr id="3" name="Rectangle 2">
            <a:extLst>
              <a:ext uri="{FF2B5EF4-FFF2-40B4-BE49-F238E27FC236}">
                <a16:creationId xmlns:a16="http://schemas.microsoft.com/office/drawing/2014/main" id="{316E20A4-0D47-9F70-AC3B-E9BB49077860}"/>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44784E-67A0-EB49-6BD4-968BCED93E96}"/>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QR code for Padlet">
            <a:extLst>
              <a:ext uri="{FF2B5EF4-FFF2-40B4-BE49-F238E27FC236}">
                <a16:creationId xmlns:a16="http://schemas.microsoft.com/office/drawing/2014/main" id="{336FE478-671A-9D1A-F03A-234543EAF358}"/>
              </a:ext>
            </a:extLst>
          </p:cNvPr>
          <p:cNvPicPr>
            <a:picLocks noChangeAspect="1"/>
          </p:cNvPicPr>
          <p:nvPr/>
        </p:nvPicPr>
        <p:blipFill>
          <a:blip r:embed="rId4"/>
          <a:stretch>
            <a:fillRect/>
          </a:stretch>
        </p:blipFill>
        <p:spPr>
          <a:xfrm>
            <a:off x="596426" y="3245182"/>
            <a:ext cx="3258418" cy="3279107"/>
          </a:xfrm>
          <a:prstGeom prst="rect">
            <a:avLst/>
          </a:prstGeom>
        </p:spPr>
      </p:pic>
    </p:spTree>
    <p:extLst>
      <p:ext uri="{BB962C8B-B14F-4D97-AF65-F5344CB8AC3E}">
        <p14:creationId xmlns:p14="http://schemas.microsoft.com/office/powerpoint/2010/main" val="3803978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4C61-99D4-9EDC-501D-7B39592AA113}"/>
              </a:ext>
            </a:extLst>
          </p:cNvPr>
          <p:cNvSpPr>
            <a:spLocks noGrp="1"/>
          </p:cNvSpPr>
          <p:nvPr>
            <p:ph type="title"/>
          </p:nvPr>
        </p:nvSpPr>
        <p:spPr>
          <a:xfrm>
            <a:off x="838200" y="218821"/>
            <a:ext cx="10515600" cy="1325563"/>
          </a:xfrm>
        </p:spPr>
        <p:txBody>
          <a:bodyPr/>
          <a:lstStyle/>
          <a:p>
            <a:r>
              <a:rPr lang="en-GB" dirty="0">
                <a:solidFill>
                  <a:schemeClr val="bg1"/>
                </a:solidFill>
                <a:latin typeface="Aharoni" panose="02010803020104030203" pitchFamily="2" charset="-79"/>
                <a:cs typeface="Aharoni" panose="02010803020104030203" pitchFamily="2" charset="-79"/>
              </a:rPr>
              <a:t>Love in HE</a:t>
            </a:r>
          </a:p>
        </p:txBody>
      </p:sp>
      <p:sp>
        <p:nvSpPr>
          <p:cNvPr id="3" name="Content Placeholder 2">
            <a:extLst>
              <a:ext uri="{FF2B5EF4-FFF2-40B4-BE49-F238E27FC236}">
                <a16:creationId xmlns:a16="http://schemas.microsoft.com/office/drawing/2014/main" id="{84A15B0C-FD7D-4E47-E291-4666E9087BF4}"/>
              </a:ext>
            </a:extLst>
          </p:cNvPr>
          <p:cNvSpPr>
            <a:spLocks noGrp="1"/>
          </p:cNvSpPr>
          <p:nvPr>
            <p:ph idx="1"/>
          </p:nvPr>
        </p:nvSpPr>
        <p:spPr>
          <a:xfrm>
            <a:off x="5165397" y="1612585"/>
            <a:ext cx="7026603" cy="4351338"/>
          </a:xfrm>
        </p:spPr>
        <p:txBody>
          <a:bodyPr/>
          <a:lstStyle/>
          <a:p>
            <a:pPr marL="0" indent="0">
              <a:buNone/>
            </a:pPr>
            <a:r>
              <a:rPr lang="en-GB" sz="3600" dirty="0">
                <a:solidFill>
                  <a:schemeClr val="bg1"/>
                </a:solidFill>
              </a:rPr>
              <a:t>“If we refuse to make a place for emotional feelings in the classroom it does not change the reality that the presence of emotional energy over-determines the conditions where learning can occur.”</a:t>
            </a:r>
          </a:p>
          <a:p>
            <a:pPr marL="0" indent="0">
              <a:buNone/>
            </a:pPr>
            <a:r>
              <a:rPr lang="en-GB" dirty="0">
                <a:solidFill>
                  <a:schemeClr val="bg1"/>
                </a:solidFill>
              </a:rPr>
              <a:t> </a:t>
            </a:r>
          </a:p>
          <a:p>
            <a:pPr marL="0" indent="0">
              <a:buNone/>
            </a:pPr>
            <a:r>
              <a:rPr lang="en-GB" dirty="0">
                <a:solidFill>
                  <a:schemeClr val="bg1"/>
                </a:solidFill>
              </a:rPr>
              <a:t>(hooks, 2010: 160) </a:t>
            </a:r>
          </a:p>
        </p:txBody>
      </p:sp>
      <p:pic>
        <p:nvPicPr>
          <p:cNvPr id="5" name="Picture 4" descr="Love heart on white background">
            <a:extLst>
              <a:ext uri="{FF2B5EF4-FFF2-40B4-BE49-F238E27FC236}">
                <a16:creationId xmlns:a16="http://schemas.microsoft.com/office/drawing/2014/main" id="{80A27753-6304-452D-810A-A6C485F97F44}"/>
              </a:ext>
            </a:extLst>
          </p:cNvPr>
          <p:cNvPicPr>
            <a:picLocks noChangeAspect="1"/>
          </p:cNvPicPr>
          <p:nvPr/>
        </p:nvPicPr>
        <p:blipFill rotWithShape="1">
          <a:blip r:embed="rId3">
            <a:extLst>
              <a:ext uri="{28A0092B-C50C-407E-A947-70E740481C1C}">
                <a14:useLocalDpi xmlns:a14="http://schemas.microsoft.com/office/drawing/2010/main" val="0"/>
              </a:ext>
            </a:extLst>
          </a:blip>
          <a:srcRect l="48416" t="15942" r="7531" b="23833"/>
          <a:stretch/>
        </p:blipFill>
        <p:spPr>
          <a:xfrm>
            <a:off x="414527" y="1716949"/>
            <a:ext cx="4286145" cy="3905598"/>
          </a:xfrm>
          <a:prstGeom prst="rect">
            <a:avLst/>
          </a:prstGeom>
        </p:spPr>
      </p:pic>
      <p:sp>
        <p:nvSpPr>
          <p:cNvPr id="4" name="Rectangle 3">
            <a:extLst>
              <a:ext uri="{FF2B5EF4-FFF2-40B4-BE49-F238E27FC236}">
                <a16:creationId xmlns:a16="http://schemas.microsoft.com/office/drawing/2014/main" id="{CFFA10ED-B993-141B-3C68-A0A5ECDD267C}"/>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8D8D6-C6ED-C8C6-832E-7C7642B8B325}"/>
              </a:ext>
              <a:ext uri="{C183D7F6-B498-43B3-948B-1728B52AA6E4}">
                <adec:decorative xmlns:adec="http://schemas.microsoft.com/office/drawing/2017/decorative" val="1"/>
              </a:ext>
            </a:extLst>
          </p:cNvPr>
          <p:cNvSpPr/>
          <p:nvPr/>
        </p:nvSpPr>
        <p:spPr>
          <a:xfrm>
            <a:off x="5727700" y="218821"/>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64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4884-A69F-4D22-A850-2703D8728E33}"/>
              </a:ext>
            </a:extLst>
          </p:cNvPr>
          <p:cNvSpPr>
            <a:spLocks noGrp="1"/>
          </p:cNvSpPr>
          <p:nvPr>
            <p:ph type="title"/>
          </p:nvPr>
        </p:nvSpPr>
        <p:spPr>
          <a:xfrm>
            <a:off x="489858" y="0"/>
            <a:ext cx="7886700" cy="1325563"/>
          </a:xfrm>
        </p:spPr>
        <p:txBody>
          <a:bodyPr>
            <a:normAutofit/>
          </a:bodyPr>
          <a:lstStyle/>
          <a:p>
            <a:r>
              <a:rPr lang="en-GB" sz="4800" b="1" dirty="0">
                <a:solidFill>
                  <a:schemeClr val="bg1"/>
                </a:solidFill>
                <a:latin typeface="Abadi" panose="020F0502020204030204" pitchFamily="34" charset="0"/>
              </a:rPr>
              <a:t>bell hooks (1994:7)</a:t>
            </a:r>
          </a:p>
        </p:txBody>
      </p:sp>
      <p:sp>
        <p:nvSpPr>
          <p:cNvPr id="4" name="Rectangle 3">
            <a:extLst>
              <a:ext uri="{FF2B5EF4-FFF2-40B4-BE49-F238E27FC236}">
                <a16:creationId xmlns:a16="http://schemas.microsoft.com/office/drawing/2014/main" id="{316C6936-E14C-493B-BC65-29E7A8FDC070}"/>
              </a:ext>
            </a:extLst>
          </p:cNvPr>
          <p:cNvSpPr/>
          <p:nvPr/>
        </p:nvSpPr>
        <p:spPr>
          <a:xfrm>
            <a:off x="489858" y="1182231"/>
            <a:ext cx="11397342" cy="4524315"/>
          </a:xfrm>
          <a:prstGeom prst="rect">
            <a:avLst/>
          </a:prstGeom>
        </p:spPr>
        <p:txBody>
          <a:bodyPr wrap="square">
            <a:spAutoFit/>
          </a:bodyPr>
          <a:lstStyle/>
          <a:p>
            <a:r>
              <a:rPr lang="en-US" sz="3200" dirty="0">
                <a:solidFill>
                  <a:schemeClr val="bg1"/>
                </a:solidFill>
              </a:rPr>
              <a:t>"</a:t>
            </a:r>
            <a:r>
              <a:rPr lang="en-US" sz="3200" i="1" dirty="0">
                <a:solidFill>
                  <a:schemeClr val="bg1"/>
                </a:solidFill>
              </a:rPr>
              <a:t>Excitement</a:t>
            </a:r>
            <a:r>
              <a:rPr lang="en-US" sz="3200" dirty="0">
                <a:solidFill>
                  <a:schemeClr val="bg1"/>
                </a:solidFill>
              </a:rPr>
              <a:t> in higher education was viewed as potentially disruptive of the atmosphere of seriousness assumed to be essential to the learning process. To enter classroom settings in colleges and universities with the will to share the desire to encourage excitement, was to transgress.  … Critical reflection on my experience as a student in unexciting classrooms enabled me not only to imagine that the classroom could be exciting but that this excitement could co-exist with and even stimulate serious intellectual and/or academic engagement."</a:t>
            </a:r>
            <a:endParaRPr lang="en-GB" sz="3200" dirty="0">
              <a:solidFill>
                <a:schemeClr val="bg1"/>
              </a:solidFill>
            </a:endParaRPr>
          </a:p>
        </p:txBody>
      </p:sp>
      <p:sp>
        <p:nvSpPr>
          <p:cNvPr id="3" name="Rectangle 2">
            <a:extLst>
              <a:ext uri="{FF2B5EF4-FFF2-40B4-BE49-F238E27FC236}">
                <a16:creationId xmlns:a16="http://schemas.microsoft.com/office/drawing/2014/main" id="{019FB609-2039-578E-5BEB-FE4FF9862403}"/>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0E097F-DA4B-01C2-3FA3-F5504134FD08}"/>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82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2D1F-5C28-6A6F-4D1A-DC876C6C9DAA}"/>
              </a:ext>
            </a:extLst>
          </p:cNvPr>
          <p:cNvSpPr>
            <a:spLocks noGrp="1"/>
          </p:cNvSpPr>
          <p:nvPr>
            <p:ph type="title"/>
          </p:nvPr>
        </p:nvSpPr>
        <p:spPr/>
        <p:txBody>
          <a:bodyPr>
            <a:normAutofit/>
          </a:bodyPr>
          <a:lstStyle/>
          <a:p>
            <a:r>
              <a:rPr lang="en-GB" sz="5400" dirty="0">
                <a:solidFill>
                  <a:schemeClr val="bg1"/>
                </a:solidFill>
                <a:latin typeface="Aharoni" panose="02010803020104030203" pitchFamily="2" charset="-79"/>
                <a:cs typeface="Aharoni" panose="02010803020104030203" pitchFamily="2" charset="-79"/>
              </a:rPr>
              <a:t>References</a:t>
            </a:r>
          </a:p>
        </p:txBody>
      </p:sp>
      <p:sp>
        <p:nvSpPr>
          <p:cNvPr id="3" name="Content Placeholder 2">
            <a:extLst>
              <a:ext uri="{FF2B5EF4-FFF2-40B4-BE49-F238E27FC236}">
                <a16:creationId xmlns:a16="http://schemas.microsoft.com/office/drawing/2014/main" id="{D7CA7251-A6CE-C94A-C6E8-E537CFF11FC8}"/>
              </a:ext>
            </a:extLst>
          </p:cNvPr>
          <p:cNvSpPr>
            <a:spLocks noGrp="1"/>
          </p:cNvSpPr>
          <p:nvPr>
            <p:ph idx="1"/>
          </p:nvPr>
        </p:nvSpPr>
        <p:spPr>
          <a:xfrm>
            <a:off x="838200" y="1390650"/>
            <a:ext cx="10858500" cy="5102225"/>
          </a:xfrm>
        </p:spPr>
        <p:txBody>
          <a:bodyPr>
            <a:normAutofit fontScale="77500" lnSpcReduction="20000"/>
          </a:bodyPr>
          <a:lstStyle/>
          <a:p>
            <a:pPr marL="0" indent="0">
              <a:buNone/>
            </a:pPr>
            <a:r>
              <a:rPr lang="en-GB" dirty="0">
                <a:solidFill>
                  <a:schemeClr val="bg1"/>
                </a:solidFill>
              </a:rPr>
              <a:t>Bisht, P. (2017). Decolonizing futures: Exploring storytelling as a tool for inclusion in foresight.</a:t>
            </a:r>
          </a:p>
          <a:p>
            <a:pPr marL="0" indent="0">
              <a:buNone/>
            </a:pPr>
            <a:r>
              <a:rPr lang="en-GB" dirty="0" err="1">
                <a:solidFill>
                  <a:schemeClr val="bg1"/>
                </a:solidFill>
              </a:rPr>
              <a:t>Brame</a:t>
            </a:r>
            <a:r>
              <a:rPr lang="en-GB" dirty="0">
                <a:solidFill>
                  <a:schemeClr val="bg1"/>
                </a:solidFill>
              </a:rPr>
              <a:t>, C. (2016). Active learning. Vanderbilt University </a:t>
            </a:r>
            <a:r>
              <a:rPr lang="en-GB" dirty="0" err="1">
                <a:solidFill>
                  <a:schemeClr val="bg1"/>
                </a:solidFill>
              </a:rPr>
              <a:t>Center</a:t>
            </a:r>
            <a:r>
              <a:rPr lang="en-GB" dirty="0">
                <a:solidFill>
                  <a:schemeClr val="bg1"/>
                </a:solidFill>
              </a:rPr>
              <a:t> for Teaching.</a:t>
            </a:r>
          </a:p>
          <a:p>
            <a:pPr marL="0" indent="0">
              <a:buNone/>
            </a:pPr>
            <a:endParaRPr lang="en-GB" dirty="0">
              <a:solidFill>
                <a:schemeClr val="bg1"/>
              </a:solidFill>
            </a:endParaRPr>
          </a:p>
          <a:p>
            <a:pPr marL="0" indent="0">
              <a:buNone/>
            </a:pPr>
            <a:r>
              <a:rPr lang="en-GB" dirty="0">
                <a:solidFill>
                  <a:schemeClr val="bg1"/>
                </a:solidFill>
              </a:rPr>
              <a:t>Brown, S. &amp; Vaughan, C. (2009) Play: How it Shapes the Brain, Opens the Imagination, and Invigorates the Soul. Avery: New York.</a:t>
            </a:r>
          </a:p>
          <a:p>
            <a:pPr marL="0" indent="0">
              <a:buNone/>
            </a:pPr>
            <a:endParaRPr lang="en-GB" dirty="0">
              <a:solidFill>
                <a:schemeClr val="bg1"/>
              </a:solidFill>
            </a:endParaRPr>
          </a:p>
          <a:p>
            <a:pPr marL="0" indent="0">
              <a:buNone/>
            </a:pPr>
            <a:r>
              <a:rPr lang="en-GB" dirty="0">
                <a:solidFill>
                  <a:schemeClr val="bg1"/>
                </a:solidFill>
              </a:rPr>
              <a:t>CAST (2023)  The UDL Guidelines. Available at: </a:t>
            </a:r>
            <a:r>
              <a:rPr lang="en-GB" dirty="0">
                <a:solidFill>
                  <a:schemeClr val="bg1"/>
                </a:solidFill>
                <a:hlinkClick r:id="rId3"/>
              </a:rPr>
              <a:t>https://udlguidelines.cast.org/</a:t>
            </a:r>
            <a:r>
              <a:rPr lang="en-GB" dirty="0">
                <a:solidFill>
                  <a:schemeClr val="bg1"/>
                </a:solidFill>
              </a:rPr>
              <a:t> </a:t>
            </a:r>
          </a:p>
          <a:p>
            <a:pPr marL="0" indent="0">
              <a:buNone/>
            </a:pPr>
            <a:endParaRPr lang="en-GB" dirty="0">
              <a:solidFill>
                <a:schemeClr val="bg1"/>
              </a:solidFill>
            </a:endParaRPr>
          </a:p>
          <a:p>
            <a:pPr marL="0" indent="0">
              <a:buNone/>
            </a:pPr>
            <a:r>
              <a:rPr lang="en-GB" dirty="0">
                <a:solidFill>
                  <a:schemeClr val="bg1"/>
                </a:solidFill>
              </a:rPr>
              <a:t>Department for Education (2021) Statutory Framework for the Early Years Foundation Stage: Setting the standards for learning development and care for children from birth to five, </a:t>
            </a:r>
          </a:p>
          <a:p>
            <a:pPr marL="0" indent="0">
              <a:buNone/>
            </a:pPr>
            <a:endParaRPr lang="en-GB" dirty="0">
              <a:solidFill>
                <a:schemeClr val="bg1"/>
              </a:solidFill>
            </a:endParaRPr>
          </a:p>
          <a:p>
            <a:pPr marL="0" indent="0">
              <a:buNone/>
            </a:pPr>
            <a:r>
              <a:rPr lang="en-GB" dirty="0">
                <a:solidFill>
                  <a:schemeClr val="bg1"/>
                </a:solidFill>
              </a:rPr>
              <a:t>Freire, P. (1970) Pedagogy of the Oppressed. Trans by M. Ramos. Reprint, London: Penguin Books, 1996</a:t>
            </a:r>
          </a:p>
          <a:p>
            <a:pPr marL="0" indent="0">
              <a:buNone/>
            </a:pPr>
            <a:r>
              <a:rPr lang="en-GB" dirty="0">
                <a:solidFill>
                  <a:schemeClr val="bg1"/>
                </a:solidFill>
              </a:rPr>
              <a:t>Freire, P. (1985) The Politics of Education: Culture, Power and Liberation. Trans by D. Macedo. London: Bergin &amp; Garvey. </a:t>
            </a:r>
          </a:p>
          <a:p>
            <a:pPr marL="0" indent="0">
              <a:buNone/>
            </a:pPr>
            <a:endParaRPr lang="en-GB" dirty="0">
              <a:solidFill>
                <a:schemeClr val="bg1"/>
              </a:solidFill>
            </a:endParaRPr>
          </a:p>
          <a:p>
            <a:pPr marL="0" indent="0">
              <a:buNone/>
            </a:pPr>
            <a:endParaRPr lang="en-GB" dirty="0">
              <a:solidFill>
                <a:schemeClr val="bg1"/>
              </a:solidFill>
            </a:endParaRPr>
          </a:p>
        </p:txBody>
      </p:sp>
      <p:sp>
        <p:nvSpPr>
          <p:cNvPr id="4" name="Rectangle 3">
            <a:extLst>
              <a:ext uri="{FF2B5EF4-FFF2-40B4-BE49-F238E27FC236}">
                <a16:creationId xmlns:a16="http://schemas.microsoft.com/office/drawing/2014/main" id="{ACAC9886-D122-D300-B4D0-2207EF1E12D8}"/>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2FD438-16DF-A807-32BC-2C3946E82F13}"/>
              </a:ext>
              <a:ext uri="{C183D7F6-B498-43B3-948B-1728B52AA6E4}">
                <adec:decorative xmlns:adec="http://schemas.microsoft.com/office/drawing/2017/decorative" val="1"/>
              </a:ext>
            </a:extLst>
          </p:cNvPr>
          <p:cNvSpPr/>
          <p:nvPr/>
        </p:nvSpPr>
        <p:spPr>
          <a:xfrm>
            <a:off x="5727700" y="20897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502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2D1F-5C28-6A6F-4D1A-DC876C6C9DAA}"/>
              </a:ext>
            </a:extLst>
          </p:cNvPr>
          <p:cNvSpPr>
            <a:spLocks noGrp="1"/>
          </p:cNvSpPr>
          <p:nvPr>
            <p:ph type="title"/>
          </p:nvPr>
        </p:nvSpPr>
        <p:spPr/>
        <p:txBody>
          <a:bodyPr>
            <a:normAutofit/>
          </a:bodyPr>
          <a:lstStyle/>
          <a:p>
            <a:r>
              <a:rPr lang="en-GB" sz="5400" dirty="0">
                <a:solidFill>
                  <a:schemeClr val="bg1"/>
                </a:solidFill>
                <a:latin typeface="Aharoni" panose="02010803020104030203" pitchFamily="2" charset="-79"/>
                <a:cs typeface="Aharoni" panose="02010803020104030203" pitchFamily="2" charset="-79"/>
              </a:rPr>
              <a:t>References</a:t>
            </a:r>
          </a:p>
        </p:txBody>
      </p:sp>
      <p:sp>
        <p:nvSpPr>
          <p:cNvPr id="3" name="Content Placeholder 2">
            <a:extLst>
              <a:ext uri="{FF2B5EF4-FFF2-40B4-BE49-F238E27FC236}">
                <a16:creationId xmlns:a16="http://schemas.microsoft.com/office/drawing/2014/main" id="{D7CA7251-A6CE-C94A-C6E8-E537CFF11FC8}"/>
              </a:ext>
            </a:extLst>
          </p:cNvPr>
          <p:cNvSpPr>
            <a:spLocks noGrp="1"/>
          </p:cNvSpPr>
          <p:nvPr>
            <p:ph idx="1"/>
          </p:nvPr>
        </p:nvSpPr>
        <p:spPr>
          <a:xfrm>
            <a:off x="723900" y="1085850"/>
            <a:ext cx="11296650" cy="5563177"/>
          </a:xfrm>
        </p:spPr>
        <p:txBody>
          <a:bodyPr>
            <a:normAutofit fontScale="85000" lnSpcReduction="20000"/>
          </a:bodyPr>
          <a:lstStyle/>
          <a:p>
            <a:pPr marL="0" indent="0">
              <a:buNone/>
            </a:pPr>
            <a:endParaRPr lang="en-GB" dirty="0">
              <a:solidFill>
                <a:schemeClr val="bg1"/>
              </a:solidFill>
            </a:endParaRPr>
          </a:p>
          <a:p>
            <a:pPr marL="0" indent="0">
              <a:buNone/>
            </a:pPr>
            <a:r>
              <a:rPr lang="en-GB" dirty="0">
                <a:solidFill>
                  <a:schemeClr val="bg1"/>
                </a:solidFill>
              </a:rPr>
              <a:t>Grimmer , T. (2021) Developing a Loving Pedagogy in the Early Years: How love fits with professional practice, Routledge</a:t>
            </a:r>
          </a:p>
          <a:p>
            <a:pPr marL="0" indent="0">
              <a:buNone/>
            </a:pPr>
            <a:endParaRPr lang="en-GB" dirty="0">
              <a:solidFill>
                <a:schemeClr val="bg1"/>
              </a:solidFill>
            </a:endParaRPr>
          </a:p>
          <a:p>
            <a:pPr marL="0" indent="0">
              <a:buNone/>
            </a:pPr>
            <a:r>
              <a:rPr lang="en-GB" dirty="0">
                <a:solidFill>
                  <a:schemeClr val="bg1"/>
                </a:solidFill>
              </a:rPr>
              <a:t>hooks, b, (1994). Teaching To Transgress. Oxon: Routledge.</a:t>
            </a:r>
          </a:p>
          <a:p>
            <a:pPr marL="0" indent="0">
              <a:buNone/>
            </a:pPr>
            <a:endParaRPr lang="en-GB" dirty="0">
              <a:solidFill>
                <a:schemeClr val="bg1"/>
              </a:solidFill>
            </a:endParaRPr>
          </a:p>
          <a:p>
            <a:pPr marL="0" indent="0">
              <a:buNone/>
            </a:pPr>
            <a:r>
              <a:rPr lang="en-GB" dirty="0">
                <a:solidFill>
                  <a:schemeClr val="bg1"/>
                </a:solidFill>
              </a:rPr>
              <a:t>hooks, b, (2010) Critical Thinking Practical Wisdom. New York: Routledge</a:t>
            </a:r>
          </a:p>
          <a:p>
            <a:pPr marL="0" indent="0">
              <a:buNone/>
            </a:pPr>
            <a:endParaRPr lang="en-GB" dirty="0">
              <a:solidFill>
                <a:schemeClr val="bg1"/>
              </a:solidFill>
            </a:endParaRPr>
          </a:p>
          <a:p>
            <a:pPr marL="0" indent="0">
              <a:buNone/>
            </a:pPr>
            <a:r>
              <a:rPr lang="en-GB" dirty="0">
                <a:solidFill>
                  <a:schemeClr val="bg1"/>
                </a:solidFill>
              </a:rPr>
              <a:t>Meek (1988) How Text Teach What Readers Learn, </a:t>
            </a:r>
            <a:r>
              <a:rPr lang="en-GB" dirty="0" err="1">
                <a:solidFill>
                  <a:schemeClr val="bg1"/>
                </a:solidFill>
              </a:rPr>
              <a:t>Gloustershire</a:t>
            </a:r>
            <a:r>
              <a:rPr lang="en-GB" dirty="0">
                <a:solidFill>
                  <a:schemeClr val="bg1"/>
                </a:solidFill>
              </a:rPr>
              <a:t>: The Thimble Press </a:t>
            </a:r>
          </a:p>
          <a:p>
            <a:pPr marL="0" indent="0">
              <a:buNone/>
            </a:pPr>
            <a:r>
              <a:rPr lang="en-GB" dirty="0" err="1">
                <a:solidFill>
                  <a:schemeClr val="bg1"/>
                </a:solidFill>
              </a:rPr>
              <a:t>Mizokami</a:t>
            </a:r>
            <a:r>
              <a:rPr lang="en-GB" dirty="0">
                <a:solidFill>
                  <a:schemeClr val="bg1"/>
                </a:solidFill>
              </a:rPr>
              <a:t>, K. (2018)Deep Active Learning from the Perspective of Active Learning Theory, Springer.</a:t>
            </a:r>
          </a:p>
          <a:p>
            <a:pPr marL="0" indent="0">
              <a:buNone/>
            </a:pPr>
            <a:endParaRPr lang="en-GB" dirty="0">
              <a:solidFill>
                <a:schemeClr val="bg1"/>
              </a:solidFill>
            </a:endParaRPr>
          </a:p>
          <a:p>
            <a:pPr marL="0" indent="0">
              <a:buNone/>
            </a:pPr>
            <a:r>
              <a:rPr lang="en-GB" dirty="0" err="1">
                <a:solidFill>
                  <a:schemeClr val="bg1"/>
                </a:solidFill>
              </a:rPr>
              <a:t>Hosenbocus</a:t>
            </a:r>
            <a:r>
              <a:rPr lang="en-GB" dirty="0">
                <a:solidFill>
                  <a:schemeClr val="bg1"/>
                </a:solidFill>
              </a:rPr>
              <a:t> S, Chahal R. (2012) A review of executive function deficits and pharmacological management in children and adolescents. J Can </a:t>
            </a:r>
            <a:r>
              <a:rPr lang="en-GB" dirty="0" err="1">
                <a:solidFill>
                  <a:schemeClr val="bg1"/>
                </a:solidFill>
              </a:rPr>
              <a:t>Acad</a:t>
            </a:r>
            <a:r>
              <a:rPr lang="en-GB" dirty="0">
                <a:solidFill>
                  <a:schemeClr val="bg1"/>
                </a:solidFill>
              </a:rPr>
              <a:t> Child </a:t>
            </a:r>
            <a:r>
              <a:rPr lang="en-GB" dirty="0" err="1">
                <a:solidFill>
                  <a:schemeClr val="bg1"/>
                </a:solidFill>
              </a:rPr>
              <a:t>Adolesc</a:t>
            </a:r>
            <a:r>
              <a:rPr lang="en-GB" dirty="0">
                <a:solidFill>
                  <a:schemeClr val="bg1"/>
                </a:solidFill>
              </a:rPr>
              <a:t> Psychiatry. (3):223-9. PMID: 22876270; PMCID: PMC3413474.</a:t>
            </a:r>
          </a:p>
          <a:p>
            <a:pPr marL="0" indent="0">
              <a:buNone/>
            </a:pPr>
            <a:endParaRPr lang="en-GB" dirty="0">
              <a:solidFill>
                <a:schemeClr val="bg1"/>
              </a:solidFill>
            </a:endParaRPr>
          </a:p>
          <a:p>
            <a:pPr marL="0" indent="0">
              <a:buNone/>
            </a:pPr>
            <a:endParaRPr lang="en-GB" dirty="0">
              <a:solidFill>
                <a:schemeClr val="bg1"/>
              </a:solidFill>
            </a:endParaRPr>
          </a:p>
        </p:txBody>
      </p:sp>
      <p:sp>
        <p:nvSpPr>
          <p:cNvPr id="4" name="Rectangle 3">
            <a:extLst>
              <a:ext uri="{FF2B5EF4-FFF2-40B4-BE49-F238E27FC236}">
                <a16:creationId xmlns:a16="http://schemas.microsoft.com/office/drawing/2014/main" id="{ACAC9886-D122-D300-B4D0-2207EF1E12D8}"/>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2FD438-16DF-A807-32BC-2C3946E82F13}"/>
              </a:ext>
              <a:ext uri="{C183D7F6-B498-43B3-948B-1728B52AA6E4}">
                <adec:decorative xmlns:adec="http://schemas.microsoft.com/office/drawing/2017/decorative" val="1"/>
              </a:ext>
            </a:extLst>
          </p:cNvPr>
          <p:cNvSpPr/>
          <p:nvPr/>
        </p:nvSpPr>
        <p:spPr>
          <a:xfrm>
            <a:off x="5727700" y="20897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140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2D1F-5C28-6A6F-4D1A-DC876C6C9DAA}"/>
              </a:ext>
            </a:extLst>
          </p:cNvPr>
          <p:cNvSpPr>
            <a:spLocks noGrp="1"/>
          </p:cNvSpPr>
          <p:nvPr>
            <p:ph type="title"/>
          </p:nvPr>
        </p:nvSpPr>
        <p:spPr/>
        <p:txBody>
          <a:bodyPr>
            <a:normAutofit/>
          </a:bodyPr>
          <a:lstStyle/>
          <a:p>
            <a:r>
              <a:rPr lang="en-GB" sz="5400" dirty="0">
                <a:solidFill>
                  <a:schemeClr val="bg1"/>
                </a:solidFill>
                <a:latin typeface="Aharoni" panose="02010803020104030203" pitchFamily="2" charset="-79"/>
                <a:cs typeface="Aharoni" panose="02010803020104030203" pitchFamily="2" charset="-79"/>
              </a:rPr>
              <a:t>References</a:t>
            </a:r>
          </a:p>
        </p:txBody>
      </p:sp>
      <p:sp>
        <p:nvSpPr>
          <p:cNvPr id="3" name="Content Placeholder 2">
            <a:extLst>
              <a:ext uri="{FF2B5EF4-FFF2-40B4-BE49-F238E27FC236}">
                <a16:creationId xmlns:a16="http://schemas.microsoft.com/office/drawing/2014/main" id="{D7CA7251-A6CE-C94A-C6E8-E537CFF11FC8}"/>
              </a:ext>
            </a:extLst>
          </p:cNvPr>
          <p:cNvSpPr>
            <a:spLocks noGrp="1"/>
          </p:cNvSpPr>
          <p:nvPr>
            <p:ph idx="1"/>
          </p:nvPr>
        </p:nvSpPr>
        <p:spPr>
          <a:xfrm>
            <a:off x="838200" y="1401762"/>
            <a:ext cx="10515600" cy="5091113"/>
          </a:xfrm>
        </p:spPr>
        <p:txBody>
          <a:bodyPr>
            <a:normAutofit fontScale="92500" lnSpcReduction="20000"/>
          </a:bodyPr>
          <a:lstStyle/>
          <a:p>
            <a:pPr marL="0" indent="0">
              <a:buNone/>
            </a:pPr>
            <a:endParaRPr lang="en-GB" dirty="0">
              <a:solidFill>
                <a:schemeClr val="bg1"/>
              </a:solidFill>
            </a:endParaRPr>
          </a:p>
          <a:p>
            <a:pPr marL="0" indent="0">
              <a:buNone/>
            </a:pPr>
            <a:r>
              <a:rPr lang="en-GB" dirty="0" err="1">
                <a:solidFill>
                  <a:schemeClr val="bg1"/>
                </a:solidFill>
              </a:rPr>
              <a:t>Koeners</a:t>
            </a:r>
            <a:r>
              <a:rPr lang="en-GB" dirty="0">
                <a:solidFill>
                  <a:schemeClr val="bg1"/>
                </a:solidFill>
              </a:rPr>
              <a:t>, M. P., &amp; Francis, J. (2020). The physiology of play: Potential relevance for higher education. International Journal of Play, 9(1), 143-159.</a:t>
            </a:r>
          </a:p>
          <a:p>
            <a:pPr marL="0" indent="0">
              <a:buNone/>
            </a:pPr>
            <a:endParaRPr lang="en-GB" dirty="0">
              <a:solidFill>
                <a:schemeClr val="bg1"/>
              </a:solidFill>
            </a:endParaRPr>
          </a:p>
          <a:p>
            <a:pPr marL="0" indent="0">
              <a:buNone/>
            </a:pPr>
            <a:r>
              <a:rPr lang="en-GB" dirty="0" err="1">
                <a:solidFill>
                  <a:schemeClr val="bg1"/>
                </a:solidFill>
              </a:rPr>
              <a:t>Ledwith</a:t>
            </a:r>
            <a:r>
              <a:rPr lang="en-GB" dirty="0">
                <a:solidFill>
                  <a:schemeClr val="bg1"/>
                </a:solidFill>
              </a:rPr>
              <a:t>, M. (2016). Community Development in Action. Bristol: Policy Press.</a:t>
            </a:r>
          </a:p>
          <a:p>
            <a:pPr marL="0" indent="0">
              <a:buNone/>
            </a:pPr>
            <a:r>
              <a:rPr lang="en-GB" dirty="0" err="1">
                <a:solidFill>
                  <a:schemeClr val="bg1"/>
                </a:solidFill>
              </a:rPr>
              <a:t>Messeyanni</a:t>
            </a:r>
            <a:r>
              <a:rPr lang="en-GB" dirty="0">
                <a:solidFill>
                  <a:schemeClr val="bg1"/>
                </a:solidFill>
              </a:rPr>
              <a:t> et al (2018) Active Learning Strategies in Higher Education. Emerald Publishing: Bingley</a:t>
            </a:r>
          </a:p>
          <a:p>
            <a:pPr marL="0" indent="0">
              <a:buNone/>
            </a:pPr>
            <a:endParaRPr lang="en-GB" dirty="0">
              <a:solidFill>
                <a:schemeClr val="bg1"/>
              </a:solidFill>
            </a:endParaRPr>
          </a:p>
          <a:p>
            <a:pPr marL="0" indent="0">
              <a:buNone/>
            </a:pPr>
            <a:r>
              <a:rPr lang="en-GB" dirty="0">
                <a:solidFill>
                  <a:schemeClr val="bg1"/>
                </a:solidFill>
              </a:rPr>
              <a:t>Shaw P, </a:t>
            </a:r>
            <a:r>
              <a:rPr lang="en-GB" dirty="0" err="1">
                <a:solidFill>
                  <a:schemeClr val="bg1"/>
                </a:solidFill>
              </a:rPr>
              <a:t>Stringaris</a:t>
            </a:r>
            <a:r>
              <a:rPr lang="en-GB" dirty="0">
                <a:solidFill>
                  <a:schemeClr val="bg1"/>
                </a:solidFill>
              </a:rPr>
              <a:t> A, </a:t>
            </a:r>
            <a:r>
              <a:rPr lang="en-GB" dirty="0" err="1">
                <a:solidFill>
                  <a:schemeClr val="bg1"/>
                </a:solidFill>
              </a:rPr>
              <a:t>Nigg</a:t>
            </a:r>
            <a:r>
              <a:rPr lang="en-GB" dirty="0">
                <a:solidFill>
                  <a:schemeClr val="bg1"/>
                </a:solidFill>
              </a:rPr>
              <a:t> J, </a:t>
            </a:r>
            <a:r>
              <a:rPr lang="en-GB" dirty="0" err="1">
                <a:solidFill>
                  <a:schemeClr val="bg1"/>
                </a:solidFill>
              </a:rPr>
              <a:t>Leibenluft</a:t>
            </a:r>
            <a:r>
              <a:rPr lang="en-GB" dirty="0">
                <a:solidFill>
                  <a:schemeClr val="bg1"/>
                </a:solidFill>
              </a:rPr>
              <a:t> E. (2014) Emotion dysregulation in attention deficit hyperactivity disorder. Am J Psychiatry. 171(3), 276-93.</a:t>
            </a:r>
          </a:p>
          <a:p>
            <a:pPr marL="0" indent="0">
              <a:buNone/>
            </a:pPr>
            <a:endParaRPr lang="en-GB" dirty="0">
              <a:solidFill>
                <a:schemeClr val="bg1"/>
              </a:solidFill>
            </a:endParaRPr>
          </a:p>
          <a:p>
            <a:pPr marL="0" indent="0">
              <a:buNone/>
            </a:pPr>
            <a:r>
              <a:rPr lang="en-GB" dirty="0">
                <a:solidFill>
                  <a:schemeClr val="bg1"/>
                </a:solidFill>
              </a:rPr>
              <a:t>Vygotsky, L. S. (1978). Mind in society: The development of higher psychological processes. Cambridge, MA: Harvard University Press.</a:t>
            </a:r>
          </a:p>
          <a:p>
            <a:pPr marL="0" indent="0">
              <a:buNone/>
            </a:pPr>
            <a:endParaRPr lang="en-GB" dirty="0">
              <a:solidFill>
                <a:schemeClr val="bg1"/>
              </a:solidFill>
            </a:endParaRPr>
          </a:p>
        </p:txBody>
      </p:sp>
      <p:sp>
        <p:nvSpPr>
          <p:cNvPr id="4" name="Rectangle 3">
            <a:extLst>
              <a:ext uri="{FF2B5EF4-FFF2-40B4-BE49-F238E27FC236}">
                <a16:creationId xmlns:a16="http://schemas.microsoft.com/office/drawing/2014/main" id="{ACAC9886-D122-D300-B4D0-2207EF1E12D8}"/>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2FD438-16DF-A807-32BC-2C3946E82F13}"/>
              </a:ext>
              <a:ext uri="{C183D7F6-B498-43B3-948B-1728B52AA6E4}">
                <adec:decorative xmlns:adec="http://schemas.microsoft.com/office/drawing/2017/decorative" val="1"/>
              </a:ext>
            </a:extLst>
          </p:cNvPr>
          <p:cNvSpPr/>
          <p:nvPr/>
        </p:nvSpPr>
        <p:spPr>
          <a:xfrm>
            <a:off x="5727700" y="20897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967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2D1F-5C28-6A6F-4D1A-DC876C6C9DAA}"/>
              </a:ext>
            </a:extLst>
          </p:cNvPr>
          <p:cNvSpPr>
            <a:spLocks noGrp="1"/>
          </p:cNvSpPr>
          <p:nvPr>
            <p:ph type="title"/>
          </p:nvPr>
        </p:nvSpPr>
        <p:spPr/>
        <p:txBody>
          <a:bodyPr>
            <a:normAutofit/>
          </a:bodyPr>
          <a:lstStyle/>
          <a:p>
            <a:r>
              <a:rPr lang="en-GB" sz="5400" dirty="0">
                <a:solidFill>
                  <a:schemeClr val="bg1"/>
                </a:solidFill>
                <a:latin typeface="Aharoni" panose="02010803020104030203" pitchFamily="2" charset="-79"/>
                <a:cs typeface="Aharoni" panose="02010803020104030203" pitchFamily="2" charset="-79"/>
              </a:rPr>
              <a:t>Images</a:t>
            </a:r>
          </a:p>
        </p:txBody>
      </p:sp>
      <p:sp>
        <p:nvSpPr>
          <p:cNvPr id="3" name="Content Placeholder 2">
            <a:extLst>
              <a:ext uri="{FF2B5EF4-FFF2-40B4-BE49-F238E27FC236}">
                <a16:creationId xmlns:a16="http://schemas.microsoft.com/office/drawing/2014/main" id="{D7CA7251-A6CE-C94A-C6E8-E537CFF11FC8}"/>
              </a:ext>
            </a:extLst>
          </p:cNvPr>
          <p:cNvSpPr>
            <a:spLocks noGrp="1"/>
          </p:cNvSpPr>
          <p:nvPr>
            <p:ph idx="1"/>
          </p:nvPr>
        </p:nvSpPr>
        <p:spPr/>
        <p:txBody>
          <a:bodyPr/>
          <a:lstStyle/>
          <a:p>
            <a:pPr marL="0" indent="0">
              <a:buNone/>
            </a:pPr>
            <a:r>
              <a:rPr lang="en-GB" dirty="0">
                <a:solidFill>
                  <a:schemeClr val="bg1"/>
                </a:solidFill>
              </a:rPr>
              <a:t>Figure 1: Lecture Theatre. MS Stock Image</a:t>
            </a:r>
          </a:p>
          <a:p>
            <a:pPr marL="0" indent="0">
              <a:buNone/>
            </a:pPr>
            <a:r>
              <a:rPr lang="en-GB" dirty="0">
                <a:solidFill>
                  <a:schemeClr val="bg1"/>
                </a:solidFill>
              </a:rPr>
              <a:t>Figure 2: Early Years Play and Development Centre in Ilford, London. Available at: https://www.redbridge.gov.uk/news/nov-2022/early-years-play-and-development-eypad-centre-opens-in-ilford/ </a:t>
            </a:r>
          </a:p>
          <a:p>
            <a:pPr marL="0" indent="0">
              <a:buNone/>
            </a:pPr>
            <a:endParaRPr lang="en-GB" dirty="0">
              <a:solidFill>
                <a:schemeClr val="bg1"/>
              </a:solidFill>
            </a:endParaRPr>
          </a:p>
          <a:p>
            <a:pPr marL="0" indent="0">
              <a:buNone/>
            </a:pPr>
            <a:endParaRPr lang="en-GB" dirty="0"/>
          </a:p>
        </p:txBody>
      </p:sp>
      <p:sp>
        <p:nvSpPr>
          <p:cNvPr id="4" name="Rectangle 3">
            <a:extLst>
              <a:ext uri="{FF2B5EF4-FFF2-40B4-BE49-F238E27FC236}">
                <a16:creationId xmlns:a16="http://schemas.microsoft.com/office/drawing/2014/main" id="{4A475505-A28E-2EA3-5CA7-93CEFBDCC45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983F8F-7CD7-5FEF-5E64-F0B9AE98E1DB}"/>
              </a:ext>
              <a:ext uri="{C183D7F6-B498-43B3-948B-1728B52AA6E4}">
                <adec:decorative xmlns:adec="http://schemas.microsoft.com/office/drawing/2017/decorative" val="1"/>
              </a:ext>
            </a:extLst>
          </p:cNvPr>
          <p:cNvSpPr/>
          <p:nvPr/>
        </p:nvSpPr>
        <p:spPr>
          <a:xfrm>
            <a:off x="5638800" y="209214"/>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34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C57-648A-B64B-E225-D2D378EDC14A}"/>
              </a:ext>
            </a:extLst>
          </p:cNvPr>
          <p:cNvSpPr>
            <a:spLocks noGrp="1"/>
          </p:cNvSpPr>
          <p:nvPr>
            <p:ph type="title"/>
          </p:nvPr>
        </p:nvSpPr>
        <p:spPr>
          <a:xfrm>
            <a:off x="472440" y="1187547"/>
            <a:ext cx="3819144" cy="1325563"/>
          </a:xfrm>
        </p:spPr>
        <p:txBody>
          <a:bodyPr>
            <a:noAutofit/>
          </a:bodyPr>
          <a:lstStyle/>
          <a:p>
            <a:r>
              <a:rPr lang="en-GB" sz="4800" dirty="0">
                <a:solidFill>
                  <a:schemeClr val="bg1"/>
                </a:solidFill>
                <a:latin typeface="Aharoni" panose="02010803020104030203" pitchFamily="2" charset="-79"/>
                <a:cs typeface="Aharoni" panose="02010803020104030203" pitchFamily="2" charset="-79"/>
              </a:rPr>
              <a:t>What are Early Years Teaching Principles?</a:t>
            </a:r>
          </a:p>
        </p:txBody>
      </p:sp>
      <p:grpSp>
        <p:nvGrpSpPr>
          <p:cNvPr id="3" name="Group 2" descr="Photo of an early years classroom. Bright colours. Lots of different ares to play">
            <a:extLst>
              <a:ext uri="{FF2B5EF4-FFF2-40B4-BE49-F238E27FC236}">
                <a16:creationId xmlns:a16="http://schemas.microsoft.com/office/drawing/2014/main" id="{9ADD5FFB-6981-CD39-15A9-9C7B9EBC8DB6}"/>
              </a:ext>
            </a:extLst>
          </p:cNvPr>
          <p:cNvGrpSpPr/>
          <p:nvPr/>
        </p:nvGrpSpPr>
        <p:grpSpPr>
          <a:xfrm>
            <a:off x="4291584" y="814191"/>
            <a:ext cx="7670772" cy="4856261"/>
            <a:chOff x="4734838" y="814192"/>
            <a:chExt cx="7227518" cy="4245488"/>
          </a:xfrm>
        </p:grpSpPr>
        <p:sp>
          <p:nvSpPr>
            <p:cNvPr id="6" name="Rectangle 5">
              <a:extLst>
                <a:ext uri="{FF2B5EF4-FFF2-40B4-BE49-F238E27FC236}">
                  <a16:creationId xmlns:a16="http://schemas.microsoft.com/office/drawing/2014/main" id="{C24B26F0-550A-C499-0EF8-682EB5690981}"/>
                </a:ext>
              </a:extLst>
            </p:cNvPr>
            <p:cNvSpPr/>
            <p:nvPr/>
          </p:nvSpPr>
          <p:spPr>
            <a:xfrm>
              <a:off x="4734838" y="814192"/>
              <a:ext cx="7227518" cy="4245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lassroom interior">
              <a:extLst>
                <a:ext uri="{FF2B5EF4-FFF2-40B4-BE49-F238E27FC236}">
                  <a16:creationId xmlns:a16="http://schemas.microsoft.com/office/drawing/2014/main" id="{A741197C-E843-8E41-CD04-788E3B1BD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147" y="1150970"/>
              <a:ext cx="6731603" cy="35429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744D4A8-962D-75D9-A06C-2F275A8094CD}"/>
              </a:ext>
            </a:extLst>
          </p:cNvPr>
          <p:cNvSpPr txBox="1"/>
          <p:nvPr/>
        </p:nvSpPr>
        <p:spPr>
          <a:xfrm>
            <a:off x="4635573" y="5871014"/>
            <a:ext cx="7556427" cy="369332"/>
          </a:xfrm>
          <a:prstGeom prst="rect">
            <a:avLst/>
          </a:prstGeom>
          <a:noFill/>
        </p:spPr>
        <p:txBody>
          <a:bodyPr wrap="square" rtlCol="0">
            <a:spAutoFit/>
          </a:bodyPr>
          <a:lstStyle/>
          <a:p>
            <a:r>
              <a:rPr lang="en-GB" dirty="0">
                <a:solidFill>
                  <a:schemeClr val="bg1"/>
                </a:solidFill>
              </a:rPr>
              <a:t>Figure 2: Early Years Play and Development Centre in Ilford, London</a:t>
            </a:r>
          </a:p>
        </p:txBody>
      </p:sp>
      <p:sp>
        <p:nvSpPr>
          <p:cNvPr id="5" name="Rectangle 4">
            <a:extLst>
              <a:ext uri="{FF2B5EF4-FFF2-40B4-BE49-F238E27FC236}">
                <a16:creationId xmlns:a16="http://schemas.microsoft.com/office/drawing/2014/main" id="{A59FCC69-34D0-8F0B-3A6A-58C8AD7AFC12}"/>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58CDBD-DA7E-4F3E-AAAA-6BC30A7012D3}"/>
              </a:ext>
              <a:ext uri="{C183D7F6-B498-43B3-948B-1728B52AA6E4}">
                <adec:decorative xmlns:adec="http://schemas.microsoft.com/office/drawing/2017/decorative" val="1"/>
              </a:ext>
            </a:extLst>
          </p:cNvPr>
          <p:cNvSpPr/>
          <p:nvPr/>
        </p:nvSpPr>
        <p:spPr>
          <a:xfrm>
            <a:off x="57150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 for Padlet">
            <a:extLst>
              <a:ext uri="{FF2B5EF4-FFF2-40B4-BE49-F238E27FC236}">
                <a16:creationId xmlns:a16="http://schemas.microsoft.com/office/drawing/2014/main" id="{17CB31ED-6E65-656C-286B-D63B472BE098}"/>
              </a:ext>
            </a:extLst>
          </p:cNvPr>
          <p:cNvPicPr>
            <a:picLocks noChangeAspect="1"/>
          </p:cNvPicPr>
          <p:nvPr/>
        </p:nvPicPr>
        <p:blipFill>
          <a:blip r:embed="rId4"/>
          <a:stretch>
            <a:fillRect/>
          </a:stretch>
        </p:blipFill>
        <p:spPr>
          <a:xfrm>
            <a:off x="601936" y="3242321"/>
            <a:ext cx="3117657" cy="3137452"/>
          </a:xfrm>
          <a:prstGeom prst="rect">
            <a:avLst/>
          </a:prstGeom>
        </p:spPr>
      </p:pic>
    </p:spTree>
    <p:extLst>
      <p:ext uri="{BB962C8B-B14F-4D97-AF65-F5344CB8AC3E}">
        <p14:creationId xmlns:p14="http://schemas.microsoft.com/office/powerpoint/2010/main" val="411113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94477-D663-E2ED-E5F7-0B4D8E305378}"/>
              </a:ext>
              <a:ext uri="{C183D7F6-B498-43B3-948B-1728B52AA6E4}">
                <adec:decorative xmlns:adec="http://schemas.microsoft.com/office/drawing/2017/decorative" val="1"/>
              </a:ext>
            </a:extLst>
          </p:cNvPr>
          <p:cNvSpPr/>
          <p:nvPr/>
        </p:nvSpPr>
        <p:spPr>
          <a:xfrm>
            <a:off x="5732686" y="215717"/>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9693F8-65C4-309B-B1BD-E9FD7148B986}"/>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37C57-648A-B64B-E225-D2D378EDC14A}"/>
              </a:ext>
            </a:extLst>
          </p:cNvPr>
          <p:cNvSpPr>
            <a:spLocks noGrp="1"/>
          </p:cNvSpPr>
          <p:nvPr>
            <p:ph type="title"/>
          </p:nvPr>
        </p:nvSpPr>
        <p:spPr>
          <a:xfrm>
            <a:off x="315684" y="86712"/>
            <a:ext cx="11336385" cy="898044"/>
          </a:xfrm>
          <a:noFill/>
        </p:spPr>
        <p:txBody>
          <a:bodyPr>
            <a:noAutofit/>
          </a:bodyPr>
          <a:lstStyle/>
          <a:p>
            <a:r>
              <a:rPr lang="en-GB" dirty="0">
                <a:solidFill>
                  <a:schemeClr val="bg1"/>
                </a:solidFill>
                <a:latin typeface="Aharoni" panose="02010803020104030203" pitchFamily="2" charset="-79"/>
                <a:cs typeface="Aharoni" panose="02010803020104030203" pitchFamily="2" charset="-79"/>
              </a:rPr>
              <a:t>What are Early Years Teaching Principles?</a:t>
            </a:r>
          </a:p>
        </p:txBody>
      </p:sp>
      <p:pic>
        <p:nvPicPr>
          <p:cNvPr id="12" name="Online Media 11" title="The best kindergarten you’ve ever seen | Takaharu Tezuka">
            <a:hlinkClick r:id="" action="ppaction://media"/>
            <a:extLst>
              <a:ext uri="{FF2B5EF4-FFF2-40B4-BE49-F238E27FC236}">
                <a16:creationId xmlns:a16="http://schemas.microsoft.com/office/drawing/2014/main" id="{B9D5219F-67F8-68AD-2E7E-E2120BE6BEFA}"/>
              </a:ext>
            </a:extLst>
          </p:cNvPr>
          <p:cNvPicPr>
            <a:picLocks noRot="1" noChangeAspect="1"/>
          </p:cNvPicPr>
          <p:nvPr>
            <a:videoFile r:link="rId1"/>
          </p:nvPr>
        </p:nvPicPr>
        <p:blipFill>
          <a:blip r:embed="rId4"/>
          <a:stretch>
            <a:fillRect/>
          </a:stretch>
        </p:blipFill>
        <p:spPr>
          <a:xfrm>
            <a:off x="1263281" y="984755"/>
            <a:ext cx="9853211" cy="5567064"/>
          </a:xfrm>
          <a:prstGeom prst="rect">
            <a:avLst/>
          </a:prstGeom>
        </p:spPr>
      </p:pic>
    </p:spTree>
    <p:extLst>
      <p:ext uri="{BB962C8B-B14F-4D97-AF65-F5344CB8AC3E}">
        <p14:creationId xmlns:p14="http://schemas.microsoft.com/office/powerpoint/2010/main" val="184700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C57-648A-B64B-E225-D2D378EDC14A}"/>
              </a:ext>
            </a:extLst>
          </p:cNvPr>
          <p:cNvSpPr>
            <a:spLocks noGrp="1"/>
          </p:cNvSpPr>
          <p:nvPr>
            <p:ph type="title"/>
          </p:nvPr>
        </p:nvSpPr>
        <p:spPr>
          <a:xfrm>
            <a:off x="472440" y="1187547"/>
            <a:ext cx="3819144" cy="1325563"/>
          </a:xfrm>
        </p:spPr>
        <p:txBody>
          <a:bodyPr>
            <a:noAutofit/>
          </a:bodyPr>
          <a:lstStyle/>
          <a:p>
            <a:r>
              <a:rPr lang="en-GB" sz="4800" dirty="0">
                <a:solidFill>
                  <a:schemeClr val="bg1"/>
                </a:solidFill>
                <a:latin typeface="Aharoni" panose="02010803020104030203" pitchFamily="2" charset="-79"/>
                <a:cs typeface="Aharoni" panose="02010803020104030203" pitchFamily="2" charset="-79"/>
              </a:rPr>
              <a:t>What are Early Years Teaching Principles?</a:t>
            </a:r>
          </a:p>
        </p:txBody>
      </p:sp>
      <p:grpSp>
        <p:nvGrpSpPr>
          <p:cNvPr id="3" name="Group 2" descr="Photo of an early years classroom. Bright colours. Lots of different ares to play">
            <a:extLst>
              <a:ext uri="{FF2B5EF4-FFF2-40B4-BE49-F238E27FC236}">
                <a16:creationId xmlns:a16="http://schemas.microsoft.com/office/drawing/2014/main" id="{9ADD5FFB-6981-CD39-15A9-9C7B9EBC8DB6}"/>
              </a:ext>
            </a:extLst>
          </p:cNvPr>
          <p:cNvGrpSpPr/>
          <p:nvPr/>
        </p:nvGrpSpPr>
        <p:grpSpPr>
          <a:xfrm>
            <a:off x="4291584" y="814191"/>
            <a:ext cx="7670772" cy="4856261"/>
            <a:chOff x="4734838" y="814192"/>
            <a:chExt cx="7227518" cy="4245488"/>
          </a:xfrm>
        </p:grpSpPr>
        <p:sp>
          <p:nvSpPr>
            <p:cNvPr id="6" name="Rectangle 5">
              <a:extLst>
                <a:ext uri="{FF2B5EF4-FFF2-40B4-BE49-F238E27FC236}">
                  <a16:creationId xmlns:a16="http://schemas.microsoft.com/office/drawing/2014/main" id="{C24B26F0-550A-C499-0EF8-682EB5690981}"/>
                </a:ext>
              </a:extLst>
            </p:cNvPr>
            <p:cNvSpPr/>
            <p:nvPr/>
          </p:nvSpPr>
          <p:spPr>
            <a:xfrm>
              <a:off x="4734838" y="814192"/>
              <a:ext cx="7227518" cy="4245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lassroom interior">
              <a:extLst>
                <a:ext uri="{FF2B5EF4-FFF2-40B4-BE49-F238E27FC236}">
                  <a16:creationId xmlns:a16="http://schemas.microsoft.com/office/drawing/2014/main" id="{A741197C-E843-8E41-CD04-788E3B1BD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147" y="1150970"/>
              <a:ext cx="6731603" cy="354294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744D4A8-962D-75D9-A06C-2F275A8094CD}"/>
              </a:ext>
            </a:extLst>
          </p:cNvPr>
          <p:cNvSpPr txBox="1"/>
          <p:nvPr/>
        </p:nvSpPr>
        <p:spPr>
          <a:xfrm>
            <a:off x="4635573" y="5871014"/>
            <a:ext cx="7556427" cy="369332"/>
          </a:xfrm>
          <a:prstGeom prst="rect">
            <a:avLst/>
          </a:prstGeom>
          <a:noFill/>
        </p:spPr>
        <p:txBody>
          <a:bodyPr wrap="square" rtlCol="0">
            <a:spAutoFit/>
          </a:bodyPr>
          <a:lstStyle/>
          <a:p>
            <a:r>
              <a:rPr lang="en-GB" dirty="0">
                <a:solidFill>
                  <a:schemeClr val="bg1"/>
                </a:solidFill>
              </a:rPr>
              <a:t>Figure 2: Early Years Play and Development Centre in Ilford, London</a:t>
            </a:r>
          </a:p>
        </p:txBody>
      </p:sp>
      <p:sp>
        <p:nvSpPr>
          <p:cNvPr id="5" name="Rectangle 4">
            <a:extLst>
              <a:ext uri="{FF2B5EF4-FFF2-40B4-BE49-F238E27FC236}">
                <a16:creationId xmlns:a16="http://schemas.microsoft.com/office/drawing/2014/main" id="{BE960966-EE19-D705-7E8F-7DDA013C1F01}"/>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51601B-5648-E574-5B7A-B1BDEA0C23F8}"/>
              </a:ext>
              <a:ext uri="{C183D7F6-B498-43B3-948B-1728B52AA6E4}">
                <adec:decorative xmlns:adec="http://schemas.microsoft.com/office/drawing/2017/decorative" val="1"/>
              </a:ext>
            </a:extLst>
          </p:cNvPr>
          <p:cNvSpPr/>
          <p:nvPr/>
        </p:nvSpPr>
        <p:spPr>
          <a:xfrm>
            <a:off x="5727700" y="214258"/>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QR code for Padlet">
            <a:extLst>
              <a:ext uri="{FF2B5EF4-FFF2-40B4-BE49-F238E27FC236}">
                <a16:creationId xmlns:a16="http://schemas.microsoft.com/office/drawing/2014/main" id="{F8F9D8E8-1918-96C0-7095-B77773ED2FD1}"/>
              </a:ext>
            </a:extLst>
          </p:cNvPr>
          <p:cNvPicPr>
            <a:picLocks noChangeAspect="1"/>
          </p:cNvPicPr>
          <p:nvPr/>
        </p:nvPicPr>
        <p:blipFill>
          <a:blip r:embed="rId4"/>
          <a:stretch>
            <a:fillRect/>
          </a:stretch>
        </p:blipFill>
        <p:spPr>
          <a:xfrm>
            <a:off x="601936" y="3242321"/>
            <a:ext cx="3117657" cy="3137452"/>
          </a:xfrm>
          <a:prstGeom prst="rect">
            <a:avLst/>
          </a:prstGeom>
        </p:spPr>
      </p:pic>
    </p:spTree>
    <p:extLst>
      <p:ext uri="{BB962C8B-B14F-4D97-AF65-F5344CB8AC3E}">
        <p14:creationId xmlns:p14="http://schemas.microsoft.com/office/powerpoint/2010/main" val="2798118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9CE659-0C92-E3A7-F631-E697F3E8F27E}"/>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CE735-18D6-EFED-8F61-C5BF0AF22666}"/>
              </a:ext>
            </a:extLst>
          </p:cNvPr>
          <p:cNvSpPr>
            <a:spLocks noGrp="1"/>
          </p:cNvSpPr>
          <p:nvPr>
            <p:ph type="title"/>
          </p:nvPr>
        </p:nvSpPr>
        <p:spPr>
          <a:xfrm>
            <a:off x="2373487" y="0"/>
            <a:ext cx="3090333" cy="1325563"/>
          </a:xfrm>
        </p:spPr>
        <p:txBody>
          <a:bodyPr>
            <a:normAutofit/>
          </a:bodyPr>
          <a:lstStyle/>
          <a:p>
            <a:r>
              <a:rPr lang="en-GB" sz="4400" dirty="0">
                <a:solidFill>
                  <a:schemeClr val="bg1"/>
                </a:solidFill>
                <a:effectLst/>
                <a:latin typeface="Aharoni" panose="02010803020104030203" pitchFamily="2" charset="-79"/>
                <a:ea typeface="Calibri" panose="020F0502020204030204" pitchFamily="34" charset="0"/>
                <a:cs typeface="Aharoni" panose="02010803020104030203" pitchFamily="2" charset="-79"/>
              </a:rPr>
              <a:t>Pedagogy</a:t>
            </a:r>
            <a:endParaRPr lang="en-GB" dirty="0">
              <a:latin typeface="Aharoni" panose="02010803020104030203" pitchFamily="2" charset="-79"/>
              <a:cs typeface="Aharoni" panose="02010803020104030203" pitchFamily="2" charset="-79"/>
            </a:endParaRPr>
          </a:p>
        </p:txBody>
      </p:sp>
      <p:graphicFrame>
        <p:nvGraphicFramePr>
          <p:cNvPr id="4" name="Diagram 3">
            <a:extLst>
              <a:ext uri="{FF2B5EF4-FFF2-40B4-BE49-F238E27FC236}">
                <a16:creationId xmlns:a16="http://schemas.microsoft.com/office/drawing/2014/main" id="{59DDC33D-7A94-4761-763C-E988AF2F1A8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737527"/>
              </p:ext>
            </p:extLst>
          </p:nvPr>
        </p:nvGraphicFramePr>
        <p:xfrm>
          <a:off x="2032000" y="110631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3D705C8-5D55-029F-67AA-9977D1549A86}"/>
              </a:ext>
            </a:extLst>
          </p:cNvPr>
          <p:cNvSpPr txBox="1"/>
          <p:nvPr/>
        </p:nvSpPr>
        <p:spPr>
          <a:xfrm>
            <a:off x="10035822" y="6340311"/>
            <a:ext cx="2020711" cy="369332"/>
          </a:xfrm>
          <a:prstGeom prst="rect">
            <a:avLst/>
          </a:prstGeom>
          <a:noFill/>
        </p:spPr>
        <p:txBody>
          <a:bodyPr wrap="square">
            <a:spAutoFit/>
          </a:bodyPr>
          <a:lstStyle/>
          <a:p>
            <a:r>
              <a:rPr lang="en-US" sz="1800" dirty="0">
                <a:solidFill>
                  <a:schemeClr val="bg1"/>
                </a:solidFill>
                <a:effectLst/>
                <a:latin typeface="Calibri" panose="020F0502020204030204" pitchFamily="34" charset="0"/>
                <a:ea typeface="Calibri" panose="020F0502020204030204" pitchFamily="34" charset="0"/>
              </a:rPr>
              <a:t>Grimmer (2021) </a:t>
            </a:r>
            <a:endParaRPr lang="en-GB" dirty="0"/>
          </a:p>
        </p:txBody>
      </p:sp>
      <p:sp>
        <p:nvSpPr>
          <p:cNvPr id="9" name="Title 1">
            <a:extLst>
              <a:ext uri="{FF2B5EF4-FFF2-40B4-BE49-F238E27FC236}">
                <a16:creationId xmlns:a16="http://schemas.microsoft.com/office/drawing/2014/main" id="{D9E5C1CB-68AD-3769-71B4-B79E31065256}"/>
              </a:ext>
            </a:extLst>
          </p:cNvPr>
          <p:cNvSpPr txBox="1">
            <a:spLocks/>
          </p:cNvSpPr>
          <p:nvPr/>
        </p:nvSpPr>
        <p:spPr>
          <a:xfrm>
            <a:off x="6375399" y="0"/>
            <a:ext cx="3784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latin typeface="Aharoni" panose="02010803020104030203" pitchFamily="2" charset="-79"/>
                <a:ea typeface="Calibri" panose="020F0502020204030204" pitchFamily="34" charset="0"/>
                <a:cs typeface="Aharoni" panose="02010803020104030203" pitchFamily="2" charset="-79"/>
              </a:rPr>
              <a:t>EY Pedagogy</a:t>
            </a:r>
            <a:endParaRPr lang="en-GB" dirty="0">
              <a:latin typeface="Aharoni" panose="02010803020104030203" pitchFamily="2" charset="-79"/>
              <a:cs typeface="Aharoni" panose="02010803020104030203" pitchFamily="2" charset="-79"/>
            </a:endParaRPr>
          </a:p>
        </p:txBody>
      </p:sp>
      <p:sp>
        <p:nvSpPr>
          <p:cNvPr id="5" name="Rectangle 4">
            <a:extLst>
              <a:ext uri="{FF2B5EF4-FFF2-40B4-BE49-F238E27FC236}">
                <a16:creationId xmlns:a16="http://schemas.microsoft.com/office/drawing/2014/main" id="{BE747C5D-B87E-39B5-E5D3-32FEEA4A867D}"/>
              </a:ext>
              <a:ext uri="{C183D7F6-B498-43B3-948B-1728B52AA6E4}">
                <adec:decorative xmlns:adec="http://schemas.microsoft.com/office/drawing/2017/decorative" val="1"/>
              </a:ext>
            </a:extLst>
          </p:cNvPr>
          <p:cNvSpPr/>
          <p:nvPr/>
        </p:nvSpPr>
        <p:spPr>
          <a:xfrm>
            <a:off x="5638800" y="20295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47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FC70-F764-A69D-1FBA-86898374C10E}"/>
              </a:ext>
            </a:extLst>
          </p:cNvPr>
          <p:cNvSpPr>
            <a:spLocks noGrp="1"/>
          </p:cNvSpPr>
          <p:nvPr>
            <p:ph type="title"/>
          </p:nvPr>
        </p:nvSpPr>
        <p:spPr>
          <a:xfrm>
            <a:off x="838200" y="2002631"/>
            <a:ext cx="10515600" cy="2852737"/>
          </a:xfrm>
        </p:spPr>
        <p:txBody>
          <a:bodyPr>
            <a:normAutofit fontScale="90000"/>
          </a:bodyPr>
          <a:lstStyle/>
          <a:p>
            <a:r>
              <a:rPr lang="en-GB" sz="19900" dirty="0">
                <a:solidFill>
                  <a:schemeClr val="bg1"/>
                </a:solidFill>
                <a:latin typeface="Aharoni" panose="02010803020104030203" pitchFamily="2" charset="-79"/>
                <a:cs typeface="Aharoni" panose="02010803020104030203" pitchFamily="2" charset="-79"/>
              </a:rPr>
              <a:t>Play</a:t>
            </a:r>
            <a:endParaRPr lang="en-GB" dirty="0">
              <a:solidFill>
                <a:schemeClr val="bg1"/>
              </a:solidFill>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867D3233-4F2A-E803-1ADD-1C554855F5E9}"/>
              </a:ext>
              <a:ext uri="{C183D7F6-B498-43B3-948B-1728B52AA6E4}">
                <adec:decorative xmlns:adec="http://schemas.microsoft.com/office/drawing/2017/decorative" val="1"/>
              </a:ext>
            </a:extLst>
          </p:cNvPr>
          <p:cNvSpPr/>
          <p:nvPr/>
        </p:nvSpPr>
        <p:spPr>
          <a:xfrm>
            <a:off x="5638800" y="6524289"/>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4D807E-0B79-B3F2-A3ED-30BB9D3858C2}"/>
              </a:ext>
              <a:ext uri="{C183D7F6-B498-43B3-948B-1728B52AA6E4}">
                <adec:decorative xmlns:adec="http://schemas.microsoft.com/office/drawing/2017/decorative" val="1"/>
              </a:ext>
            </a:extLst>
          </p:cNvPr>
          <p:cNvSpPr/>
          <p:nvPr/>
        </p:nvSpPr>
        <p:spPr>
          <a:xfrm>
            <a:off x="5651500" y="201083"/>
            <a:ext cx="914400" cy="130752"/>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801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2747</TotalTime>
  <Words>2470</Words>
  <Application>Microsoft Macintosh PowerPoint</Application>
  <PresentationFormat>Widescreen</PresentationFormat>
  <Paragraphs>291</Paragraphs>
  <Slides>45</Slides>
  <Notes>43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Abadi</vt:lpstr>
      <vt:lpstr>Aharoni</vt:lpstr>
      <vt:lpstr>Arial</vt:lpstr>
      <vt:lpstr>Calibri</vt:lpstr>
      <vt:lpstr>Calibri Light</vt:lpstr>
      <vt:lpstr>Georgia</vt:lpstr>
      <vt:lpstr>Wingdings</vt:lpstr>
      <vt:lpstr>WordVisi_MSFontService</vt:lpstr>
      <vt:lpstr>Office Theme</vt:lpstr>
      <vt:lpstr>Can Early Years Principles Support Inclusion in HE?</vt:lpstr>
      <vt:lpstr>Who are we?</vt:lpstr>
      <vt:lpstr>Outline of Workshop</vt:lpstr>
      <vt:lpstr>What are HE Teaching Principles?</vt:lpstr>
      <vt:lpstr>What are Early Years Teaching Principles?</vt:lpstr>
      <vt:lpstr>What are Early Years Teaching Principles?</vt:lpstr>
      <vt:lpstr>What are Early Years Teaching Principles?</vt:lpstr>
      <vt:lpstr>Pedagogy</vt:lpstr>
      <vt:lpstr>Play</vt:lpstr>
      <vt:lpstr>Play in Early Years Education</vt:lpstr>
      <vt:lpstr>Why is play important?</vt:lpstr>
      <vt:lpstr>Why is play important in HE?</vt:lpstr>
      <vt:lpstr>Why is play important?</vt:lpstr>
      <vt:lpstr>…but isn’t play ‘childish’?</vt:lpstr>
      <vt:lpstr>How do we play in HE?</vt:lpstr>
      <vt:lpstr>How does play support inclusivity?</vt:lpstr>
      <vt:lpstr>What other ways could we incorporate play into HE?</vt:lpstr>
      <vt:lpstr>Active Learning</vt:lpstr>
      <vt:lpstr>Active Learning in Early Years Education</vt:lpstr>
      <vt:lpstr>What is active learning?</vt:lpstr>
      <vt:lpstr>Why is active learning important?</vt:lpstr>
      <vt:lpstr>bell hooks (2010)</vt:lpstr>
      <vt:lpstr>Making learning active in HE</vt:lpstr>
      <vt:lpstr>Active learning: Differentiation &amp; Scaffolding</vt:lpstr>
      <vt:lpstr>Active reading (or the ‘joy’ of reading)</vt:lpstr>
      <vt:lpstr>Active reading</vt:lpstr>
      <vt:lpstr>What other ways could we incorporate active learning into HE?</vt:lpstr>
      <vt:lpstr>Creative and Critical thinking</vt:lpstr>
      <vt:lpstr>Creative &amp; Critical Thinking in Early Years Education</vt:lpstr>
      <vt:lpstr>“children have and develop their own ideas”</vt:lpstr>
      <vt:lpstr>“children have and develop their own ideas”</vt:lpstr>
      <vt:lpstr>Pedagogy</vt:lpstr>
      <vt:lpstr>CT cannot be done through lecturing alone</vt:lpstr>
      <vt:lpstr>How do we enable critical and creative thinking in HE?</vt:lpstr>
      <vt:lpstr>How does critical and creative thinking support inclusivity?</vt:lpstr>
      <vt:lpstr>What other ways could we incorporate more critical &amp; creative thinking into HE?</vt:lpstr>
      <vt:lpstr>Love</vt:lpstr>
      <vt:lpstr>Love in Early Years Teaching</vt:lpstr>
      <vt:lpstr>Love in HE</vt:lpstr>
      <vt:lpstr>Love in HE</vt:lpstr>
      <vt:lpstr>bell hooks (1994:7)</vt:lpstr>
      <vt:lpstr>References</vt:lpstr>
      <vt:lpstr>References</vt:lpstr>
      <vt:lpstr>References</vt:lpstr>
      <vt:lpstr>Images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Early Years Principles Support Inclusion in HE?</dc:title>
  <dc:creator>Beth Sennett</dc:creator>
  <cp:lastModifiedBy>Beth Sennett</cp:lastModifiedBy>
  <cp:revision>15</cp:revision>
  <dcterms:created xsi:type="dcterms:W3CDTF">2023-06-10T14:22:24Z</dcterms:created>
  <dcterms:modified xsi:type="dcterms:W3CDTF">2023-09-26T09:21:32Z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7c33bae-76e0-44b3-baa3-351f99b93dbd_Enabled">
    <vt:lpwstr>true</vt:lpwstr>
  </property>
  <property fmtid="{D5CDD505-2E9C-101B-9397-08002B2CF9AE}" pid="3" name="MSIP_Label_57c33bae-76e0-44b3-baa3-351f99b93dbd_SetDate">
    <vt:lpwstr>2023-06-11T17:17:59Z</vt:lpwstr>
  </property>
  <property fmtid="{D5CDD505-2E9C-101B-9397-08002B2CF9AE}" pid="4" name="MSIP_Label_57c33bae-76e0-44b3-baa3-351f99b93dbd_Method">
    <vt:lpwstr>Standard</vt:lpwstr>
  </property>
  <property fmtid="{D5CDD505-2E9C-101B-9397-08002B2CF9AE}" pid="5" name="MSIP_Label_57c33bae-76e0-44b3-baa3-351f99b93dbd_Name">
    <vt:lpwstr>Restricted</vt:lpwstr>
  </property>
  <property fmtid="{D5CDD505-2E9C-101B-9397-08002B2CF9AE}" pid="6" name="MSIP_Label_57c33bae-76e0-44b3-baa3-351f99b93dbd_SiteId">
    <vt:lpwstr>550beeb3-6a3d-4646-a111-f89d0177792e</vt:lpwstr>
  </property>
  <property fmtid="{D5CDD505-2E9C-101B-9397-08002B2CF9AE}" pid="7" name="MSIP_Label_57c33bae-76e0-44b3-baa3-351f99b93dbd_ActionId">
    <vt:lpwstr>7391ff63-f9ca-4168-92bc-de67424cb395</vt:lpwstr>
  </property>
  <property fmtid="{D5CDD505-2E9C-101B-9397-08002B2CF9AE}" pid="8" name="MSIP_Label_57c33bae-76e0-44b3-baa3-351f99b93dbd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RESTRICTED</vt:lpwstr>
  </property>
  <property fmtid="{D5CDD505-2E9C-101B-9397-08002B2CF9AE}" pid="11" name="ClassificationContentMarkingHeaderLocations">
    <vt:lpwstr>Office Theme:9</vt:lpwstr>
  </property>
  <property fmtid="{D5CDD505-2E9C-101B-9397-08002B2CF9AE}" pid="12" name="ClassificationContentMarkingHeaderText">
    <vt:lpwstr>RESTRICTED</vt:lpwstr>
  </property>
</Properties>
</file>