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197"/>
  </p:normalViewPr>
  <p:slideViewPr>
    <p:cSldViewPr snapToGrid="0">
      <p:cViewPr varScale="1">
        <p:scale>
          <a:sx n="57" d="100"/>
          <a:sy n="57" d="100"/>
        </p:scale>
        <p:origin x="4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74CA-853F-2EF9-9B14-BE91661FC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5F3DC-8092-347A-69E0-FFB479AA8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864D1-CB7B-36C1-4E32-38CE813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362D1-1985-8EA1-DED8-A01710B3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337C-D0AD-4F88-1CEB-46859FC4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2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F6E51-672B-9589-0C5D-EC043369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AC5C1F-BE59-E714-4189-7C5680912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4A42B-8127-E178-0688-4DB7A616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F8C10-CAE0-AA72-0F57-EA52A298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B6D89-D92A-DCB8-4C33-B8600F95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4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AF566E-DB19-DAC0-7184-67437C2D10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C1EF4-1D74-C1BB-95BD-65E24235C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6969B-B9E7-D127-8258-0B98EF2D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EFE82-CB35-CC2D-3460-830253D6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631DD-21C7-2FCA-56B0-C85FE75B3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DA55-08AF-B684-7172-6CDCFEAB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BA010-E6FA-C967-1634-FE5AAAB60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C6F0E-57ED-AD1F-6C98-84ECC470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25205-1C66-8AA0-680B-BD7750E5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55D4F-C496-61EE-A441-E684E9C3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8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8F00-D076-EDCF-8F11-4801D2D1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AB047-AF15-B11B-A178-4F9B794F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4BB7F-364C-6ADD-00CE-355EA30D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04B40-EFA6-5EA3-F53D-2BF4FE18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69DE-64D0-3C16-4A83-FA4FC4414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04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FDB1E-3A95-736B-6B43-E07F6709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2F260-DEBA-1EF0-087C-12BAD05D5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953D6-8C06-A6F8-380C-1410D0BDA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BA826-7012-14DE-A031-3F3BC9384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3FF67-0FF2-A790-6DBF-0BB033E2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EA206-691E-C478-2322-4369177B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0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1B4D-2974-CE29-AC68-3B44046F6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B8952-5CB1-B592-EA45-77CA7FCDA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E91C3-5DB1-B8B7-935C-B5BCD01B2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F4DA0-D802-555F-704B-6D12CE112A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9F0778-F8E1-339B-B3CC-8D53E8A27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B381BF-2019-161C-ED57-1C30FDD67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D25E1C-A9B4-C941-0BD2-0641ECBF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610562-2FB7-026C-7DDC-4D5A2FE79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80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1ED7-4CC5-6CC9-C8C4-18457A90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0988A-6C10-0A50-FBEC-565BE544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F71281-7C8D-7001-3AD4-99096391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E1F5D-369B-F171-38B5-240DCD7B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95BA9D-1C70-D732-FE53-13506843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A204A-DC04-0D41-95B4-3287B420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D085A-3781-1709-975A-57007652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5CE5-926A-092C-BA72-361875EAA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B37C1-A0A1-D3B0-9ED6-3343C14E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0CA1C-64A0-D5C8-7F3C-EB4E2FCEF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4642F-6012-5949-4409-9173A3BA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B2E49-60EE-36F5-E09F-777C7D3B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7A262-9740-1422-C917-5F3F2CC86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F2E5-14EA-C8D0-0423-E9F37E57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C3480-6691-7399-C795-F59C743AF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BEE0-8DF5-33EE-6AED-B56CA3B8E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84DA-35A6-4B43-8F60-CB12CE3E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13CB8-AC38-4706-1837-2F232802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E050-1390-5C6A-B053-7841CF7F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1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6E2C9B-2837-D32C-E9C7-835DB927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14882-37B7-D749-0A8C-C54111FA4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8EE3-AB9D-F024-DED8-05D95BDE1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A493C-3674-B844-B2DC-6A89EEF2FA7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B292-DFC1-F172-6C14-373AB2099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F1D74-1C70-C180-8810-3360FDA4D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C6F8-FB70-3D41-AC51-3E82AF961D5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9EDC7E-E476-D1FE-A161-6096B1629E3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3862" y="19050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E148A0-8974-EDD5-3F11-0A808796931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3862" y="649986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133327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rainbow colored smoke on a white background">
            <a:extLst>
              <a:ext uri="{FF2B5EF4-FFF2-40B4-BE49-F238E27FC236}">
                <a16:creationId xmlns:a16="http://schemas.microsoft.com/office/drawing/2014/main" id="{BE1AB95F-AF48-BC4D-DF9E-D3E9BA3D22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9016" b="6714"/>
          <a:stretch/>
        </p:blipFill>
        <p:spPr>
          <a:xfrm>
            <a:off x="782691" y="29548"/>
            <a:ext cx="10691235" cy="60138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71EC14-8681-744E-275A-4EFE92171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8173" y="630936"/>
            <a:ext cx="7315200" cy="270201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>
                <a:solidFill>
                  <a:schemeClr val="bg1"/>
                </a:solidFill>
                <a:effectLst/>
              </a:rPr>
              <a:t>DramaHE Conference: 29</a:t>
            </a:r>
            <a:r>
              <a:rPr lang="en-US" sz="3700" b="1" baseline="30000">
                <a:solidFill>
                  <a:schemeClr val="bg1"/>
                </a:solidFill>
                <a:effectLst/>
              </a:rPr>
              <a:t>th</a:t>
            </a:r>
            <a:r>
              <a:rPr lang="en-US" sz="3700" b="1">
                <a:solidFill>
                  <a:schemeClr val="bg1"/>
                </a:solidFill>
                <a:effectLst/>
              </a:rPr>
              <a:t> and 30</a:t>
            </a:r>
            <a:r>
              <a:rPr lang="en-US" sz="3700" b="1" baseline="30000">
                <a:solidFill>
                  <a:schemeClr val="bg1"/>
                </a:solidFill>
                <a:effectLst/>
              </a:rPr>
              <a:t>th</a:t>
            </a:r>
            <a:r>
              <a:rPr lang="en-US" sz="3700" b="1">
                <a:solidFill>
                  <a:schemeClr val="bg1"/>
                </a:solidFill>
                <a:effectLst/>
              </a:rPr>
              <a:t> June 2023, Staffordshire University</a:t>
            </a:r>
            <a:br>
              <a:rPr lang="en-US" sz="3700">
                <a:solidFill>
                  <a:schemeClr val="bg1"/>
                </a:solidFill>
                <a:effectLst/>
              </a:rPr>
            </a:br>
            <a:r>
              <a:rPr lang="en-US" sz="3700" b="1">
                <a:solidFill>
                  <a:schemeClr val="bg1"/>
                </a:solidFill>
                <a:effectLst/>
              </a:rPr>
              <a:t>Performance, Pedagogy and Practice</a:t>
            </a:r>
            <a:br>
              <a:rPr lang="en-US" sz="3700">
                <a:solidFill>
                  <a:schemeClr val="bg1"/>
                </a:solidFill>
                <a:effectLst/>
              </a:rPr>
            </a:br>
            <a:endParaRPr lang="en-US" sz="37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30E06-87AD-43F6-0AC8-F72B33328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8174" y="3427487"/>
            <a:ext cx="7315200" cy="261590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>
                <a:solidFill>
                  <a:schemeClr val="bg1"/>
                </a:solidFill>
                <a:effectLst/>
              </a:rPr>
              <a:t>From Past to Present and the Future:</a:t>
            </a:r>
            <a:endParaRPr lang="en-US" sz="2200">
              <a:solidFill>
                <a:schemeClr val="bg1"/>
              </a:solidFill>
              <a:effectLst/>
            </a:endParaRPr>
          </a:p>
          <a:p>
            <a:r>
              <a:rPr lang="en-US" sz="2200" b="1">
                <a:solidFill>
                  <a:schemeClr val="bg1"/>
                </a:solidFill>
                <a:effectLst/>
              </a:rPr>
              <a:t>As the conservatoire dies, what should replace it?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solidFill>
                <a:schemeClr val="bg1"/>
              </a:solidFill>
              <a:effectLst/>
            </a:endParaRPr>
          </a:p>
          <a:p>
            <a:r>
              <a:rPr lang="en-US" sz="2200" b="1">
                <a:solidFill>
                  <a:schemeClr val="bg1"/>
                </a:solidFill>
              </a:rPr>
              <a:t>Dr Trevor Rawlins</a:t>
            </a:r>
          </a:p>
          <a:p>
            <a:r>
              <a:rPr lang="en-US" sz="2200" b="1">
                <a:solidFill>
                  <a:schemeClr val="bg1"/>
                </a:solidFill>
              </a:rPr>
              <a:t>Head of Theatre Arts</a:t>
            </a:r>
          </a:p>
          <a:p>
            <a:r>
              <a:rPr lang="en-US" sz="2200" b="1">
                <a:solidFill>
                  <a:schemeClr val="bg1"/>
                </a:solidFill>
              </a:rPr>
              <a:t>Falmouth University </a:t>
            </a:r>
          </a:p>
        </p:txBody>
      </p:sp>
    </p:spTree>
    <p:extLst>
      <p:ext uri="{BB962C8B-B14F-4D97-AF65-F5344CB8AC3E}">
        <p14:creationId xmlns:p14="http://schemas.microsoft.com/office/powerpoint/2010/main" val="282244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gant velvet chairs in theatre">
            <a:extLst>
              <a:ext uri="{FF2B5EF4-FFF2-40B4-BE49-F238E27FC236}">
                <a16:creationId xmlns:a16="http://schemas.microsoft.com/office/drawing/2014/main" id="{02CF4E58-EDC9-8A07-C954-69B5B41731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087BE-C5C6-B309-B41C-D07DC3ADC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Actor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077-B68D-ED20-9AB7-35CB98869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“What Training - For What Theatre?”</a:t>
            </a:r>
            <a:r>
              <a:rPr lang="en-GB" sz="2600">
                <a:solidFill>
                  <a:srgbClr val="FFFFFF"/>
                </a:solidFill>
                <a:effectLst/>
                <a:latin typeface="TimesNewRomanPSMT"/>
              </a:rPr>
              <a:t> </a:t>
            </a:r>
          </a:p>
          <a:p>
            <a:pPr marL="0" indent="0">
              <a:buNone/>
            </a:pPr>
            <a:r>
              <a:rPr lang="en-GB" sz="2600">
                <a:solidFill>
                  <a:srgbClr val="FFFFFF"/>
                </a:solidFill>
                <a:effectLst/>
                <a:latin typeface="TimesNewRomanPSMT"/>
              </a:rPr>
              <a:t>Barker, Clive. 1995. “What Training – for What Theatre?”, </a:t>
            </a:r>
            <a:r>
              <a:rPr lang="en-GB" sz="2600" i="1">
                <a:solidFill>
                  <a:srgbClr val="FFFFFF"/>
                </a:solidFill>
                <a:effectLst/>
                <a:latin typeface="TimesNewRomanPS"/>
              </a:rPr>
              <a:t>New Theatre Quarterly</a:t>
            </a:r>
            <a:r>
              <a:rPr lang="en-GB" sz="2600">
                <a:solidFill>
                  <a:srgbClr val="FFFFFF"/>
                </a:solidFill>
                <a:effectLst/>
                <a:latin typeface="TimesNewRomanPSMT"/>
              </a:rPr>
              <a:t>, 11: 42, pp. 99-108 </a:t>
            </a:r>
          </a:p>
          <a:p>
            <a:pPr marL="0" indent="0">
              <a:buNone/>
            </a:pPr>
            <a:endParaRPr lang="en-GB" sz="2600">
              <a:solidFill>
                <a:srgbClr val="FFFFFF"/>
              </a:solidFill>
              <a:latin typeface="TimesNewRomanPSMT"/>
            </a:endParaRPr>
          </a:p>
          <a:p>
            <a:pPr marL="0" indent="0">
              <a:buNone/>
            </a:pPr>
            <a:endParaRPr lang="en-GB" sz="26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600">
                <a:solidFill>
                  <a:srgbClr val="FFFFFF"/>
                </a:solidFill>
              </a:rPr>
              <a:t>Is “training” still the right word?</a:t>
            </a:r>
          </a:p>
          <a:p>
            <a:pPr marL="0" indent="0">
              <a:buNone/>
            </a:pPr>
            <a:endParaRPr lang="en-GB" sz="260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26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2600">
                <a:solidFill>
                  <a:srgbClr val="FFFFFF"/>
                </a:solidFill>
              </a:rPr>
              <a:t>Is “theatre” still the right word?</a:t>
            </a:r>
          </a:p>
          <a:p>
            <a:endParaRPr lang="en-US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30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gazine printing process">
            <a:extLst>
              <a:ext uri="{FF2B5EF4-FFF2-40B4-BE49-F238E27FC236}">
                <a16:creationId xmlns:a16="http://schemas.microsoft.com/office/drawing/2014/main" id="{3D1AAFF6-A10F-869E-3234-B5874E88D4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9804" b="6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6A1C7B-152C-596E-7ED4-59032B4D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Problematising “Training”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27F4-D049-3311-534B-2444D2E0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Tends towards focusing notions of practice, drill, repetition, skill development </a:t>
            </a:r>
          </a:p>
          <a:p>
            <a:r>
              <a:rPr lang="en-US">
                <a:solidFill>
                  <a:srgbClr val="FFFFFF"/>
                </a:solidFill>
              </a:rPr>
              <a:t>Tends to focus notions of technical ”excellence”</a:t>
            </a:r>
          </a:p>
          <a:p>
            <a:r>
              <a:rPr lang="en-US">
                <a:solidFill>
                  <a:srgbClr val="FFFFFF"/>
                </a:solidFill>
              </a:rPr>
              <a:t>Tends towards elitism</a:t>
            </a:r>
          </a:p>
          <a:p>
            <a:r>
              <a:rPr lang="en-US">
                <a:solidFill>
                  <a:srgbClr val="FFFFFF"/>
                </a:solidFill>
              </a:rPr>
              <a:t>Tends towards exclusion rather than inclusion</a:t>
            </a:r>
          </a:p>
          <a:p>
            <a:r>
              <a:rPr lang="en-US">
                <a:solidFill>
                  <a:srgbClr val="FFFFFF"/>
                </a:solidFill>
              </a:rPr>
              <a:t>Tends towards highlighting technical ability over critical ability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48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788D923B-63F6-AC7D-F6CE-B7A7DFE851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59" b="100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8281C4-CC12-25CF-8DF8-F8AB2B35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Problematising Theatre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E3F67-9C37-10A5-D748-2ECEACFD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Too narrow a definition of what an actor/performer does in c21st</a:t>
            </a:r>
          </a:p>
          <a:p>
            <a:r>
              <a:rPr lang="en-US">
                <a:solidFill>
                  <a:srgbClr val="FFFFFF"/>
                </a:solidFill>
              </a:rPr>
              <a:t>What is different about acting/performing in digital realms?</a:t>
            </a:r>
          </a:p>
          <a:p>
            <a:r>
              <a:rPr lang="en-US">
                <a:solidFill>
                  <a:srgbClr val="FFFFFF"/>
                </a:solidFill>
              </a:rPr>
              <a:t>What skills or technical abilities do actor/performers need beyond c20th notions of “theatre”?</a:t>
            </a:r>
          </a:p>
          <a:p>
            <a:r>
              <a:rPr lang="en-US">
                <a:solidFill>
                  <a:srgbClr val="FFFFFF"/>
                </a:solidFill>
              </a:rPr>
              <a:t>What are the differences in process for digital/recorded work? (The issue of “staccato”)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ne orange paper boat leading a group of white paper boats">
            <a:extLst>
              <a:ext uri="{FF2B5EF4-FFF2-40B4-BE49-F238E27FC236}">
                <a16:creationId xmlns:a16="http://schemas.microsoft.com/office/drawing/2014/main" id="{3A6D55FD-4DC5-8DCB-0147-0D7999BF1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9761F-CEC4-CFEB-A196-37ED1FCC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8C68-FC0A-2475-7294-D01B83ED9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>
                <a:solidFill>
                  <a:srgbClr val="FFFFFF"/>
                </a:solidFill>
              </a:rPr>
              <a:t>Creativity</a:t>
            </a:r>
          </a:p>
          <a:p>
            <a:r>
              <a:rPr lang="en-US" sz="2600">
                <a:solidFill>
                  <a:srgbClr val="FFFFFF"/>
                </a:solidFill>
              </a:rPr>
              <a:t>Collaboration</a:t>
            </a:r>
          </a:p>
          <a:p>
            <a:r>
              <a:rPr lang="en-US" sz="2600">
                <a:solidFill>
                  <a:srgbClr val="FFFFFF"/>
                </a:solidFill>
              </a:rPr>
              <a:t>Community</a:t>
            </a:r>
          </a:p>
          <a:p>
            <a:pPr marL="0" indent="0">
              <a:buNone/>
            </a:pPr>
            <a:endParaRPr lang="en-US" sz="260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We are trying to define ourselves by these values for Performance at Falmouth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They are values I would have recognised as a drama student in the 1980s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Inclusive</a:t>
            </a:r>
          </a:p>
          <a:p>
            <a:pPr marL="0" indent="0">
              <a:buNone/>
            </a:pPr>
            <a:r>
              <a:rPr lang="en-US" sz="2600">
                <a:solidFill>
                  <a:srgbClr val="FFFFFF"/>
                </a:solidFill>
              </a:rPr>
              <a:t>Student centred</a:t>
            </a:r>
          </a:p>
          <a:p>
            <a:pPr marL="0" indent="0">
              <a:buNone/>
            </a:pPr>
            <a:endParaRPr lang="en-US" sz="2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86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ach's whistle with a blackboard background">
            <a:extLst>
              <a:ext uri="{FF2B5EF4-FFF2-40B4-BE49-F238E27FC236}">
                <a16:creationId xmlns:a16="http://schemas.microsoft.com/office/drawing/2014/main" id="{BC471EF5-E719-CA47-3AAF-E4290966A0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784" b="79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DAC8FE-284D-EB7A-3E71-97EB4764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actor/creator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257DC-815B-4B6B-8EB3-87AF34A99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Daisy May Cooper</a:t>
            </a:r>
          </a:p>
          <a:p>
            <a:r>
              <a:rPr lang="en-US">
                <a:solidFill>
                  <a:srgbClr val="FFFFFF"/>
                </a:solidFill>
              </a:rPr>
              <a:t>Michaela Cole</a:t>
            </a:r>
          </a:p>
          <a:p>
            <a:r>
              <a:rPr lang="en-US">
                <a:solidFill>
                  <a:srgbClr val="FFFFFF"/>
                </a:solidFill>
              </a:rPr>
              <a:t>Aisling Bea</a:t>
            </a:r>
          </a:p>
          <a:p>
            <a:endParaRPr lang="en-US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Would those values chime with these artists?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Drama School training did not</a:t>
            </a:r>
          </a:p>
        </p:txBody>
      </p:sp>
    </p:spTree>
    <p:extLst>
      <p:ext uri="{BB962C8B-B14F-4D97-AF65-F5344CB8AC3E}">
        <p14:creationId xmlns:p14="http://schemas.microsoft.com/office/powerpoint/2010/main" val="3118617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Empty seats in a film theater">
            <a:extLst>
              <a:ext uri="{FF2B5EF4-FFF2-40B4-BE49-F238E27FC236}">
                <a16:creationId xmlns:a16="http://schemas.microsoft.com/office/drawing/2014/main" id="{2999E0A9-2A5A-AE1C-3779-AA84EB7C6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22" b="135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A6EB9D-41FF-8BC3-86D0-D71A0EF1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Learning outcomes: The problem with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F5EC-5E68-0BB4-9CB4-F50A0B5CE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 and develop an embodied application of a range of Musical Theatre techniques, incorporating genre, character and performance.</a:t>
            </a:r>
          </a:p>
          <a:p>
            <a:r>
              <a:rPr lang="en-GB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 and communicate effectively and appropriately an embodied application of a range of acting techniques, and an understanding of material, audience, role and context</a:t>
            </a:r>
          </a:p>
          <a:p>
            <a:r>
              <a:rPr lang="en-GB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 a range of appropriate embodied approaches and skills to performance.</a:t>
            </a:r>
          </a:p>
          <a:p>
            <a:r>
              <a:rPr lang="en-GB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 the process of creating and performing solo material using a range of compositional strategies, generative techniques, technologies and performance skills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24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FBE3FB19-E6D4-07E4-BCC0-56422E1CC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412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3159BF-A680-3384-1BAB-08D8AF55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68687-CA67-0948-A895-AE52565CB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Should we assess performance at all?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What is the value of assessing a performance?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If we do, how do we fairly assess performance?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How do we maintain an inclusive approach?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How do we tailor assessment that focuses the individual student?</a:t>
            </a:r>
          </a:p>
          <a:p>
            <a:pPr marL="0" indent="0">
              <a:buNone/>
            </a:pPr>
            <a:r>
              <a:rPr lang="en-US">
                <a:solidFill>
                  <a:srgbClr val="FFFFFF"/>
                </a:solidFill>
              </a:rPr>
              <a:t>What are the learning outcomes that we really value?</a:t>
            </a:r>
          </a:p>
          <a:p>
            <a:pPr marL="0" indent="0"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1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408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TimesNewRomanPS</vt:lpstr>
      <vt:lpstr>TimesNewRomanPSMT</vt:lpstr>
      <vt:lpstr>Office Theme</vt:lpstr>
      <vt:lpstr>DramaHE Conference: 29th and 30th June 2023, Staffordshire University Performance, Pedagogy and Practice </vt:lpstr>
      <vt:lpstr>Actor Training</vt:lpstr>
      <vt:lpstr>Problematising “Training”</vt:lpstr>
      <vt:lpstr>Problematising Theatre</vt:lpstr>
      <vt:lpstr>Values</vt:lpstr>
      <vt:lpstr>The actor/creator</vt:lpstr>
      <vt:lpstr>Learning outcomes: The problem with performance</vt:lpstr>
      <vt:lpstr>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DramaHE Conference: 29th and 30th June 2023, Staffordshire University Performance, Pedagogy and Practice </dc:title>
  <dc:creator>Trevor Rawlins</dc:creator>
  <cp:lastModifiedBy>Ailsa Poll</cp:lastModifiedBy>
  <cp:revision>2</cp:revision>
  <dcterms:created xsi:type="dcterms:W3CDTF">2023-06-23T10:32:26Z</dcterms:created>
  <dcterms:modified xsi:type="dcterms:W3CDTF">2023-12-04T09:51:31Z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c33bae-76e0-44b3-baa3-351f99b93dbd_Enabled">
    <vt:lpwstr>true</vt:lpwstr>
  </property>
  <property fmtid="{D5CDD505-2E9C-101B-9397-08002B2CF9AE}" pid="3" name="MSIP_Label_57c33bae-76e0-44b3-baa3-351f99b93dbd_SetDate">
    <vt:lpwstr>2023-06-23T10:44:45Z</vt:lpwstr>
  </property>
  <property fmtid="{D5CDD505-2E9C-101B-9397-08002B2CF9AE}" pid="4" name="MSIP_Label_57c33bae-76e0-44b3-baa3-351f99b93dbd_Method">
    <vt:lpwstr>Standard</vt:lpwstr>
  </property>
  <property fmtid="{D5CDD505-2E9C-101B-9397-08002B2CF9AE}" pid="5" name="MSIP_Label_57c33bae-76e0-44b3-baa3-351f99b93dbd_Name">
    <vt:lpwstr>Restricted</vt:lpwstr>
  </property>
  <property fmtid="{D5CDD505-2E9C-101B-9397-08002B2CF9AE}" pid="6" name="MSIP_Label_57c33bae-76e0-44b3-baa3-351f99b93dbd_SiteId">
    <vt:lpwstr>550beeb3-6a3d-4646-a111-f89d0177792e</vt:lpwstr>
  </property>
  <property fmtid="{D5CDD505-2E9C-101B-9397-08002B2CF9AE}" pid="7" name="MSIP_Label_57c33bae-76e0-44b3-baa3-351f99b93dbd_ActionId">
    <vt:lpwstr>9cc7ce3e-26a6-431b-a147-d58a5e6167ff</vt:lpwstr>
  </property>
  <property fmtid="{D5CDD505-2E9C-101B-9397-08002B2CF9AE}" pid="8" name="MSIP_Label_57c33bae-76e0-44b3-baa3-351f99b93dbd_ContentBits">
    <vt:lpwstr>3</vt:lpwstr>
  </property>
  <property fmtid="{D5CDD505-2E9C-101B-9397-08002B2CF9AE}" pid="9" name="ClassificationContentMarkingFooterLocations">
    <vt:lpwstr>Office Theme:10</vt:lpwstr>
  </property>
  <property fmtid="{D5CDD505-2E9C-101B-9397-08002B2CF9AE}" pid="10" name="ClassificationContentMarkingFooterText">
    <vt:lpwstr>RESTRICTED</vt:lpwstr>
  </property>
  <property fmtid="{D5CDD505-2E9C-101B-9397-08002B2CF9AE}" pid="11" name="ClassificationContentMarkingHeaderLocations">
    <vt:lpwstr>Office Theme:9</vt:lpwstr>
  </property>
  <property fmtid="{D5CDD505-2E9C-101B-9397-08002B2CF9AE}" pid="12" name="ClassificationContentMarkingHeaderText">
    <vt:lpwstr>RESTRICTED</vt:lpwstr>
  </property>
</Properties>
</file>