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6" r:id="rId22"/>
    <p:sldId id="277" r:id="rId23"/>
    <p:sldId id="279" r:id="rId24"/>
    <p:sldId id="278"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0579"/>
    <p:restoredTop sz="77397"/>
  </p:normalViewPr>
  <p:slideViewPr>
    <p:cSldViewPr snapToGrid="0">
      <p:cViewPr varScale="1">
        <p:scale>
          <a:sx n="79" d="100"/>
          <a:sy n="79" d="100"/>
        </p:scale>
        <p:origin x="216" y="352"/>
      </p:cViewPr>
      <p:guideLst/>
    </p:cSldViewPr>
  </p:slideViewPr>
  <p:outlineViewPr>
    <p:cViewPr>
      <p:scale>
        <a:sx n="33" d="100"/>
        <a:sy n="33" d="100"/>
      </p:scale>
      <p:origin x="0" y="-21536"/>
    </p:cViewPr>
  </p:outlineViewPr>
  <p:notesTextViewPr>
    <p:cViewPr>
      <p:scale>
        <a:sx n="90" d="100"/>
        <a:sy n="9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0E8318-8E63-4C4E-8D64-183DEDB980BF}" type="datetimeFigureOut">
              <a:rPr lang="en-US" smtClean="0"/>
              <a:t>4/2/24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7200B-9735-2A4D-937F-D993C40F6BD0}" type="slidenum">
              <a:rPr lang="en-US" smtClean="0"/>
              <a:t>‹#›</a:t>
            </a:fld>
            <a:endParaRPr lang="en-US"/>
          </a:p>
        </p:txBody>
      </p:sp>
    </p:spTree>
    <p:extLst>
      <p:ext uri="{BB962C8B-B14F-4D97-AF65-F5344CB8AC3E}">
        <p14:creationId xmlns:p14="http://schemas.microsoft.com/office/powerpoint/2010/main" val="41479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dirty="0">
                <a:solidFill>
                  <a:schemeClr val="dk1"/>
                </a:solidFill>
              </a:rPr>
              <a:t>Thanks to Abigail and Ruth for making this event happen</a:t>
            </a:r>
            <a:br>
              <a:rPr lang="en-GB" dirty="0">
                <a:solidFill>
                  <a:schemeClr val="dk1"/>
                </a:solidFill>
              </a:rPr>
            </a:br>
            <a:r>
              <a:rPr lang="en-GB" dirty="0">
                <a:solidFill>
                  <a:schemeClr val="dk1"/>
                </a:solidFill>
              </a:rPr>
              <a:t>Good to have this platform to present and discuss my work with colleagues.</a:t>
            </a:r>
          </a:p>
          <a:p>
            <a:pPr marL="0" lvl="0" indent="0" algn="l" rtl="0">
              <a:spcBef>
                <a:spcPts val="0"/>
              </a:spcBef>
              <a:spcAft>
                <a:spcPts val="0"/>
              </a:spcAft>
              <a:buClr>
                <a:schemeClr val="dk1"/>
              </a:buClr>
              <a:buSzPts val="1100"/>
              <a:buFont typeface="Arial"/>
              <a:buNone/>
            </a:pPr>
            <a:r>
              <a:rPr lang="en-GB" dirty="0">
                <a:solidFill>
                  <a:schemeClr val="dk1"/>
                </a:solidFill>
              </a:rPr>
              <a:t>Today I’m going to talk through highlights of my recently completed PhD.</a:t>
            </a:r>
            <a:br>
              <a:rPr lang="en-GB" dirty="0">
                <a:solidFill>
                  <a:schemeClr val="dk1"/>
                </a:solidFill>
              </a:rPr>
            </a:br>
            <a:r>
              <a:rPr lang="en-GB" dirty="0">
                <a:solidFill>
                  <a:schemeClr val="dk1"/>
                </a:solidFill>
              </a:rPr>
              <a:t>I want to put your mind at ease — I’m not going to run through the whole thing — I’ve tried to pull-out a bit that I think is most interesting and might have some cross-over for colleagues in other fields.</a:t>
            </a:r>
            <a:br>
              <a:rPr lang="en-GB" dirty="0">
                <a:solidFill>
                  <a:schemeClr val="dk1"/>
                </a:solidFill>
              </a:rPr>
            </a:br>
            <a:r>
              <a:rPr lang="en-GB" dirty="0">
                <a:solidFill>
                  <a:schemeClr val="dk1"/>
                </a:solidFill>
              </a:rPr>
              <a:t>I’m trying to shape up some of my thinking into a paper so this session may help me towards that goal</a:t>
            </a:r>
            <a:br>
              <a:rPr lang="en-GB" dirty="0">
                <a:solidFill>
                  <a:schemeClr val="dk1"/>
                </a:solidFill>
              </a:rPr>
            </a:br>
            <a:endParaRPr lang="en-GB" b="1" dirty="0">
              <a:solidFill>
                <a:schemeClr val="dk1"/>
              </a:solidFill>
            </a:endParaRPr>
          </a:p>
          <a:p>
            <a:pPr marL="0" lvl="0" indent="0" algn="l" rtl="0">
              <a:spcBef>
                <a:spcPts val="0"/>
              </a:spcBef>
              <a:spcAft>
                <a:spcPts val="0"/>
              </a:spcAft>
              <a:buNone/>
            </a:pPr>
            <a:endParaRPr lang="en-GB" dirty="0">
              <a:solidFill>
                <a:schemeClr val="dk1"/>
              </a:solidFill>
            </a:endParaRPr>
          </a:p>
          <a:p>
            <a:endParaRPr lang="en-US" dirty="0"/>
          </a:p>
        </p:txBody>
      </p:sp>
      <p:sp>
        <p:nvSpPr>
          <p:cNvPr id="4" name="Slide Number Placeholder 3"/>
          <p:cNvSpPr>
            <a:spLocks noGrp="1"/>
          </p:cNvSpPr>
          <p:nvPr>
            <p:ph type="sldNum" sz="quarter" idx="5"/>
          </p:nvPr>
        </p:nvSpPr>
        <p:spPr/>
        <p:txBody>
          <a:bodyPr/>
          <a:lstStyle/>
          <a:p>
            <a:fld id="{C327200B-9735-2A4D-937F-D993C40F6BD0}" type="slidenum">
              <a:rPr lang="en-US" smtClean="0"/>
              <a:t>1</a:t>
            </a:fld>
            <a:endParaRPr lang="en-US"/>
          </a:p>
        </p:txBody>
      </p:sp>
    </p:spTree>
    <p:extLst>
      <p:ext uri="{BB962C8B-B14F-4D97-AF65-F5344CB8AC3E}">
        <p14:creationId xmlns:p14="http://schemas.microsoft.com/office/powerpoint/2010/main" val="1524084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dirty="0">
                <a:solidFill>
                  <a:schemeClr val="dk1"/>
                </a:solidFill>
              </a:rPr>
              <a:t>Thanks to Abigail and Ruth for making this event happen</a:t>
            </a:r>
            <a:br>
              <a:rPr lang="en-GB" dirty="0">
                <a:solidFill>
                  <a:schemeClr val="dk1"/>
                </a:solidFill>
              </a:rPr>
            </a:br>
            <a:r>
              <a:rPr lang="en-GB" dirty="0">
                <a:solidFill>
                  <a:schemeClr val="dk1"/>
                </a:solidFill>
              </a:rPr>
              <a:t>Good to have this platform to present and discuss my work with colleagues.</a:t>
            </a:r>
          </a:p>
          <a:p>
            <a:pPr marL="0" lvl="0" indent="0" algn="l" rtl="0">
              <a:spcBef>
                <a:spcPts val="0"/>
              </a:spcBef>
              <a:spcAft>
                <a:spcPts val="0"/>
              </a:spcAft>
              <a:buClr>
                <a:schemeClr val="dk1"/>
              </a:buClr>
              <a:buSzPts val="1100"/>
              <a:buFont typeface="Arial"/>
              <a:buNone/>
            </a:pPr>
            <a:r>
              <a:rPr lang="en-GB" dirty="0">
                <a:solidFill>
                  <a:schemeClr val="dk1"/>
                </a:solidFill>
              </a:rPr>
              <a:t>Today I’m going to talk through highlights of my recently completed PhD.</a:t>
            </a:r>
            <a:br>
              <a:rPr lang="en-GB" dirty="0">
                <a:solidFill>
                  <a:schemeClr val="dk1"/>
                </a:solidFill>
              </a:rPr>
            </a:br>
            <a:r>
              <a:rPr lang="en-GB" dirty="0">
                <a:solidFill>
                  <a:schemeClr val="dk1"/>
                </a:solidFill>
              </a:rPr>
              <a:t>I want to put your mind at ease — I’m not going to run through the whole thing — I’ve tried to pull-out a bit that I think is most interesting and might have some cross-over for colleagues in other fields.</a:t>
            </a:r>
            <a:br>
              <a:rPr lang="en-GB" dirty="0">
                <a:solidFill>
                  <a:schemeClr val="dk1"/>
                </a:solidFill>
              </a:rPr>
            </a:br>
            <a:r>
              <a:rPr lang="en-GB" dirty="0">
                <a:solidFill>
                  <a:schemeClr val="dk1"/>
                </a:solidFill>
              </a:rPr>
              <a:t>I’m trying to shape up some of my thinking into a paper so this session may help me towards that goal</a:t>
            </a:r>
            <a:br>
              <a:rPr lang="en-GB" dirty="0">
                <a:solidFill>
                  <a:schemeClr val="dk1"/>
                </a:solidFill>
              </a:rPr>
            </a:br>
            <a:endParaRPr lang="en-GB" b="1" dirty="0">
              <a:solidFill>
                <a:schemeClr val="dk1"/>
              </a:solidFill>
            </a:endParaRPr>
          </a:p>
          <a:p>
            <a:pPr marL="0" lvl="0" indent="0" algn="l" rtl="0">
              <a:spcBef>
                <a:spcPts val="0"/>
              </a:spcBef>
              <a:spcAft>
                <a:spcPts val="0"/>
              </a:spcAft>
              <a:buNone/>
            </a:pPr>
            <a:endParaRPr lang="en-GB" dirty="0">
              <a:solidFill>
                <a:schemeClr val="dk1"/>
              </a:solidFill>
            </a:endParaRPr>
          </a:p>
          <a:p>
            <a:endParaRPr lang="en-US" dirty="0"/>
          </a:p>
        </p:txBody>
      </p:sp>
      <p:sp>
        <p:nvSpPr>
          <p:cNvPr id="4" name="Slide Number Placeholder 3"/>
          <p:cNvSpPr>
            <a:spLocks noGrp="1"/>
          </p:cNvSpPr>
          <p:nvPr>
            <p:ph type="sldNum" sz="quarter" idx="5"/>
          </p:nvPr>
        </p:nvSpPr>
        <p:spPr/>
        <p:txBody>
          <a:bodyPr/>
          <a:lstStyle/>
          <a:p>
            <a:fld id="{C327200B-9735-2A4D-937F-D993C40F6BD0}" type="slidenum">
              <a:rPr lang="en-US" smtClean="0"/>
              <a:t>10</a:t>
            </a:fld>
            <a:endParaRPr lang="en-US"/>
          </a:p>
        </p:txBody>
      </p:sp>
    </p:spTree>
    <p:extLst>
      <p:ext uri="{BB962C8B-B14F-4D97-AF65-F5344CB8AC3E}">
        <p14:creationId xmlns:p14="http://schemas.microsoft.com/office/powerpoint/2010/main" val="159077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User Experience (UX) is indeed transdisciplinary. It integrates methods, values, and perspectives from various disciplines to optimize design for user interaction and satisfaction. </a:t>
            </a:r>
            <a:br>
              <a:rPr lang="en-GB" b="0" dirty="0"/>
            </a:br>
            <a:endParaRPr lang="en-GB" b="0" dirty="0"/>
          </a:p>
          <a:p>
            <a:pPr marL="0" lvl="0" indent="0" algn="l" rtl="0">
              <a:spcBef>
                <a:spcPts val="0"/>
              </a:spcBef>
              <a:spcAft>
                <a:spcPts val="0"/>
              </a:spcAft>
              <a:buNone/>
            </a:pPr>
            <a:r>
              <a:rPr lang="en-GB" b="0" dirty="0"/>
              <a:t>UX draws from </a:t>
            </a:r>
            <a:r>
              <a:rPr lang="en-GB" b="0" dirty="0">
                <a:solidFill>
                  <a:schemeClr val="dk1"/>
                </a:solidFill>
              </a:rPr>
              <a:t>applied psychology (to grasp how people perceive, remember, think, and solve problems)</a:t>
            </a:r>
            <a:r>
              <a:rPr lang="en-GB" b="0" dirty="0"/>
              <a:t>, design, information architecture, computer science, human-computer interaction, and several other fields to create products that are not only functional but also user-friendly and enjoyable to use</a:t>
            </a:r>
            <a:br>
              <a:rPr lang="en-GB" b="0" dirty="0"/>
            </a:br>
            <a:br>
              <a:rPr lang="en-GB" b="0" dirty="0"/>
            </a:b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11</a:t>
            </a:fld>
            <a:endParaRPr lang="en-US"/>
          </a:p>
        </p:txBody>
      </p:sp>
    </p:spTree>
    <p:extLst>
      <p:ext uri="{BB962C8B-B14F-4D97-AF65-F5344CB8AC3E}">
        <p14:creationId xmlns:p14="http://schemas.microsoft.com/office/powerpoint/2010/main" val="529272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12</a:t>
            </a:fld>
            <a:endParaRPr lang="en-US"/>
          </a:p>
        </p:txBody>
      </p:sp>
    </p:spTree>
    <p:extLst>
      <p:ext uri="{BB962C8B-B14F-4D97-AF65-F5344CB8AC3E}">
        <p14:creationId xmlns:p14="http://schemas.microsoft.com/office/powerpoint/2010/main" val="414134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Thinking back to pre-pandemic there was quite good salaries for entry level UX jobs.</a:t>
            </a:r>
            <a:br>
              <a:rPr lang="en-GB" b="0" dirty="0"/>
            </a:br>
            <a:r>
              <a:rPr lang="en-GB" b="0" dirty="0"/>
              <a:t>A lot of bootcamp courses created that promised you could be a UX designer in 2-6 weeks or even 7-9  hours in this example.</a:t>
            </a: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13</a:t>
            </a:fld>
            <a:endParaRPr lang="en-US"/>
          </a:p>
        </p:txBody>
      </p:sp>
    </p:spTree>
    <p:extLst>
      <p:ext uri="{BB962C8B-B14F-4D97-AF65-F5344CB8AC3E}">
        <p14:creationId xmlns:p14="http://schemas.microsoft.com/office/powerpoint/2010/main" val="1915228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Thinking back to pre-pandemic there was quite good salaries for entry level UX jobs.</a:t>
            </a:r>
            <a:br>
              <a:rPr lang="en-GB" b="0" dirty="0"/>
            </a:br>
            <a:r>
              <a:rPr lang="en-GB" b="0" dirty="0"/>
              <a:t>A lot of bootcamp courses created that promised you could be a UX designer in 2-6 weeks or even 7-9  hours in this example.</a:t>
            </a: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14</a:t>
            </a:fld>
            <a:endParaRPr lang="en-US"/>
          </a:p>
        </p:txBody>
      </p:sp>
    </p:spTree>
    <p:extLst>
      <p:ext uri="{BB962C8B-B14F-4D97-AF65-F5344CB8AC3E}">
        <p14:creationId xmlns:p14="http://schemas.microsoft.com/office/powerpoint/2010/main" val="4142274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chemeClr val="dk1"/>
                </a:solidFill>
              </a:rPr>
              <a:t>Unis were slow to develop courses</a:t>
            </a:r>
          </a:p>
          <a:p>
            <a:pPr marL="0" lvl="0" indent="0" algn="l" rtl="0">
              <a:spcBef>
                <a:spcPts val="0"/>
              </a:spcBef>
              <a:spcAft>
                <a:spcPts val="0"/>
              </a:spcAft>
              <a:buNone/>
            </a:pPr>
            <a:r>
              <a:rPr lang="en-GB" b="0" dirty="0">
                <a:solidFill>
                  <a:schemeClr val="dk1"/>
                </a:solidFill>
              </a:rPr>
              <a:t>UX courses developed in HE were too reliant on traditional disciplines and reflected traditional subjects and departmental biases</a:t>
            </a:r>
            <a:br>
              <a:rPr lang="en-GB" b="0" dirty="0">
                <a:solidFill>
                  <a:schemeClr val="dk1"/>
                </a:solidFill>
              </a:rPr>
            </a:br>
            <a:r>
              <a:rPr lang="en-GB" b="0" dirty="0">
                <a:solidFill>
                  <a:schemeClr val="dk1"/>
                </a:solidFill>
              </a:rPr>
              <a:t>Bootcamps over promised and flooded the job market with learners that actually needed much more development</a:t>
            </a:r>
            <a:br>
              <a:rPr lang="en-GB" b="0" dirty="0">
                <a:solidFill>
                  <a:schemeClr val="dk1"/>
                </a:solidFill>
              </a:rPr>
            </a:b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15</a:t>
            </a:fld>
            <a:endParaRPr lang="en-US"/>
          </a:p>
        </p:txBody>
      </p:sp>
    </p:spTree>
    <p:extLst>
      <p:ext uri="{BB962C8B-B14F-4D97-AF65-F5344CB8AC3E}">
        <p14:creationId xmlns:p14="http://schemas.microsoft.com/office/powerpoint/2010/main" val="1983968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Research into UX pedagogy is an emerging area of scholarship</a:t>
            </a: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16</a:t>
            </a:fld>
            <a:endParaRPr lang="en-US"/>
          </a:p>
        </p:txBody>
      </p:sp>
    </p:spTree>
    <p:extLst>
      <p:ext uri="{BB962C8B-B14F-4D97-AF65-F5344CB8AC3E}">
        <p14:creationId xmlns:p14="http://schemas.microsoft.com/office/powerpoint/2010/main" val="2739767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Research into UX pedagogy is an emerging area of scholarship</a:t>
            </a: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17</a:t>
            </a:fld>
            <a:endParaRPr lang="en-US"/>
          </a:p>
        </p:txBody>
      </p:sp>
    </p:spTree>
    <p:extLst>
      <p:ext uri="{BB962C8B-B14F-4D97-AF65-F5344CB8AC3E}">
        <p14:creationId xmlns:p14="http://schemas.microsoft.com/office/powerpoint/2010/main" val="2108235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Research into UX pedagogy is an emerging area of scholarship</a:t>
            </a: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18</a:t>
            </a:fld>
            <a:endParaRPr lang="en-US"/>
          </a:p>
        </p:txBody>
      </p:sp>
    </p:spTree>
    <p:extLst>
      <p:ext uri="{BB962C8B-B14F-4D97-AF65-F5344CB8AC3E}">
        <p14:creationId xmlns:p14="http://schemas.microsoft.com/office/powerpoint/2010/main" val="175844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Research into UX pedagogy is an emerging area of scholarship</a:t>
            </a: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19</a:t>
            </a:fld>
            <a:endParaRPr lang="en-US"/>
          </a:p>
        </p:txBody>
      </p:sp>
    </p:spTree>
    <p:extLst>
      <p:ext uri="{BB962C8B-B14F-4D97-AF65-F5344CB8AC3E}">
        <p14:creationId xmlns:p14="http://schemas.microsoft.com/office/powerpoint/2010/main" val="195091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Background and Context</a:t>
            </a:r>
            <a:br>
              <a:rPr lang="en-GB" b="0" dirty="0"/>
            </a:br>
            <a:r>
              <a:rPr lang="en-GB" b="0" dirty="0"/>
              <a:t>I worked in the Creative Industries for 10 years in London then </a:t>
            </a:r>
            <a:r>
              <a:rPr lang="en-GB" b="0" dirty="0">
                <a:solidFill>
                  <a:schemeClr val="dk1"/>
                </a:solidFill>
              </a:rPr>
              <a:t>I was a lecturer at Winchester School of Art where I was Course Leader for MA Communication Design</a:t>
            </a:r>
            <a:br>
              <a:rPr lang="en-GB" b="0" dirty="0">
                <a:solidFill>
                  <a:schemeClr val="dk1"/>
                </a:solidFill>
              </a:rPr>
            </a:br>
            <a:r>
              <a:rPr lang="en-GB" b="0" dirty="0">
                <a:solidFill>
                  <a:schemeClr val="dk1"/>
                </a:solidFill>
              </a:rPr>
              <a:t>Prior to the PhD I was already working in Higher Education</a:t>
            </a:r>
          </a:p>
          <a:p>
            <a:endParaRPr lang="en-US" b="0" dirty="0"/>
          </a:p>
        </p:txBody>
      </p:sp>
      <p:sp>
        <p:nvSpPr>
          <p:cNvPr id="4" name="Slide Number Placeholder 3"/>
          <p:cNvSpPr>
            <a:spLocks noGrp="1"/>
          </p:cNvSpPr>
          <p:nvPr>
            <p:ph type="sldNum" sz="quarter" idx="5"/>
          </p:nvPr>
        </p:nvSpPr>
        <p:spPr/>
        <p:txBody>
          <a:bodyPr/>
          <a:lstStyle/>
          <a:p>
            <a:fld id="{C327200B-9735-2A4D-937F-D993C40F6BD0}" type="slidenum">
              <a:rPr lang="en-US" smtClean="0"/>
              <a:t>2</a:t>
            </a:fld>
            <a:endParaRPr lang="en-US"/>
          </a:p>
        </p:txBody>
      </p:sp>
    </p:spTree>
    <p:extLst>
      <p:ext uri="{BB962C8B-B14F-4D97-AF65-F5344CB8AC3E}">
        <p14:creationId xmlns:p14="http://schemas.microsoft.com/office/powerpoint/2010/main" val="377751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br>
              <a:rPr lang="en-GB" b="0" dirty="0"/>
            </a:br>
            <a:r>
              <a:rPr lang="en-GB" b="0" dirty="0"/>
              <a:t>Small sample size practical reasons – exploratory study – Generalisability / Transferability — In qualitative research whether these findings are generalisable or transferable to other contexts can only be determined by other researchers who know and have access to those fields. What I have done is provide detailed pathway.</a:t>
            </a:r>
            <a:br>
              <a:rPr lang="en-GB" b="0" dirty="0"/>
            </a:br>
            <a:br>
              <a:rPr lang="en-GB" b="0" dirty="0"/>
            </a:br>
            <a:r>
              <a:rPr lang="en-GB" sz="1400" b="0" dirty="0">
                <a:solidFill>
                  <a:schemeClr val="dk1"/>
                </a:solidFill>
                <a:latin typeface="Calibri"/>
                <a:ea typeface="Calibri"/>
                <a:cs typeface="Calibri"/>
                <a:sym typeface="Calibri"/>
              </a:rPr>
              <a:t>A researcher facilitates transferability by providing rich and detailed descriptions of the research context, that enable the reader to make an informed judgement as to whether the findings are transferable to their own setting (</a:t>
            </a:r>
            <a:r>
              <a:rPr lang="en-GB" sz="1400" b="0" dirty="0" err="1">
                <a:solidFill>
                  <a:schemeClr val="dk1"/>
                </a:solidFill>
                <a:latin typeface="Calibri"/>
                <a:ea typeface="Calibri"/>
                <a:cs typeface="Calibri"/>
                <a:sym typeface="Calibri"/>
              </a:rPr>
              <a:t>Korstjens</a:t>
            </a:r>
            <a:r>
              <a:rPr lang="en-GB" sz="1400" b="0" dirty="0">
                <a:solidFill>
                  <a:schemeClr val="dk1"/>
                </a:solidFill>
                <a:latin typeface="Calibri"/>
                <a:ea typeface="Calibri"/>
                <a:cs typeface="Calibri"/>
                <a:sym typeface="Calibri"/>
              </a:rPr>
              <a:t> and Moser, 2018). </a:t>
            </a:r>
            <a:endParaRPr lang="en-GB" b="0" dirty="0"/>
          </a:p>
        </p:txBody>
      </p:sp>
      <p:sp>
        <p:nvSpPr>
          <p:cNvPr id="4" name="Slide Number Placeholder 3"/>
          <p:cNvSpPr>
            <a:spLocks noGrp="1"/>
          </p:cNvSpPr>
          <p:nvPr>
            <p:ph type="sldNum" sz="quarter" idx="5"/>
          </p:nvPr>
        </p:nvSpPr>
        <p:spPr/>
        <p:txBody>
          <a:bodyPr/>
          <a:lstStyle/>
          <a:p>
            <a:fld id="{C327200B-9735-2A4D-937F-D993C40F6BD0}" type="slidenum">
              <a:rPr lang="en-US" smtClean="0"/>
              <a:t>20</a:t>
            </a:fld>
            <a:endParaRPr lang="en-US"/>
          </a:p>
        </p:txBody>
      </p:sp>
    </p:spTree>
    <p:extLst>
      <p:ext uri="{BB962C8B-B14F-4D97-AF65-F5344CB8AC3E}">
        <p14:creationId xmlns:p14="http://schemas.microsoft.com/office/powerpoint/2010/main" val="2468413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Research into UX pedagogy is an emerging area of scholarship</a:t>
            </a: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21</a:t>
            </a:fld>
            <a:endParaRPr lang="en-US"/>
          </a:p>
        </p:txBody>
      </p:sp>
    </p:spTree>
    <p:extLst>
      <p:ext uri="{BB962C8B-B14F-4D97-AF65-F5344CB8AC3E}">
        <p14:creationId xmlns:p14="http://schemas.microsoft.com/office/powerpoint/2010/main" val="329065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Themes were derived inductively from the dataset</a:t>
            </a:r>
            <a:r>
              <a:rPr lang="en-GB" dirty="0">
                <a:solidFill>
                  <a:schemeClr val="dk1"/>
                </a:solidFill>
              </a:rPr>
              <a:t> </a:t>
            </a:r>
            <a:br>
              <a:rPr lang="en-GB" dirty="0">
                <a:solidFill>
                  <a:schemeClr val="dk1"/>
                </a:solidFill>
              </a:rPr>
            </a:br>
            <a:r>
              <a:rPr lang="en-GB" sz="1200" dirty="0">
                <a:solidFill>
                  <a:schemeClr val="dk1"/>
                </a:solidFill>
                <a:latin typeface="Calibri"/>
                <a:ea typeface="Calibri"/>
                <a:cs typeface="Calibri"/>
                <a:sym typeface="Calibri"/>
              </a:rPr>
              <a:t>Crucial to the </a:t>
            </a:r>
            <a:r>
              <a:rPr lang="en-GB" sz="1200" i="1" dirty="0">
                <a:solidFill>
                  <a:schemeClr val="dk1"/>
                </a:solidFill>
                <a:latin typeface="Calibri"/>
                <a:ea typeface="Calibri"/>
                <a:cs typeface="Calibri"/>
                <a:sym typeface="Calibri"/>
              </a:rPr>
              <a:t>reflexive TA</a:t>
            </a:r>
            <a:r>
              <a:rPr lang="en-GB" sz="1200" dirty="0">
                <a:solidFill>
                  <a:schemeClr val="dk1"/>
                </a:solidFill>
                <a:latin typeface="Calibri"/>
                <a:ea typeface="Calibri"/>
                <a:cs typeface="Calibri"/>
                <a:sym typeface="Calibri"/>
              </a:rPr>
              <a:t> approach is the recognition that the researcher has an active role in the creation of themes, rather than the idea that themes are in the data waiting to be identified (Braun and Clarke, 2019). </a:t>
            </a:r>
            <a:endParaRPr lang="en-GB" b="1" dirty="0"/>
          </a:p>
        </p:txBody>
      </p:sp>
      <p:sp>
        <p:nvSpPr>
          <p:cNvPr id="4" name="Slide Number Placeholder 3"/>
          <p:cNvSpPr>
            <a:spLocks noGrp="1"/>
          </p:cNvSpPr>
          <p:nvPr>
            <p:ph type="sldNum" sz="quarter" idx="5"/>
          </p:nvPr>
        </p:nvSpPr>
        <p:spPr/>
        <p:txBody>
          <a:bodyPr/>
          <a:lstStyle/>
          <a:p>
            <a:fld id="{C327200B-9735-2A4D-937F-D993C40F6BD0}" type="slidenum">
              <a:rPr lang="en-US" smtClean="0"/>
              <a:t>22</a:t>
            </a:fld>
            <a:endParaRPr lang="en-US"/>
          </a:p>
        </p:txBody>
      </p:sp>
    </p:spTree>
    <p:extLst>
      <p:ext uri="{BB962C8B-B14F-4D97-AF65-F5344CB8AC3E}">
        <p14:creationId xmlns:p14="http://schemas.microsoft.com/office/powerpoint/2010/main" val="2100948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The most crucial capability that UX workers valued was a </a:t>
            </a:r>
            <a:r>
              <a:rPr lang="en-GB" sz="1200" b="1" dirty="0">
                <a:solidFill>
                  <a:schemeClr val="dk1"/>
                </a:solidFill>
                <a:latin typeface="Calibri"/>
                <a:ea typeface="Calibri"/>
                <a:cs typeface="Calibri"/>
                <a:sym typeface="Calibri"/>
              </a:rPr>
              <a:t>design identity </a:t>
            </a:r>
            <a:r>
              <a:rPr lang="en-GB" sz="1200" b="0" dirty="0">
                <a:solidFill>
                  <a:schemeClr val="dk1"/>
                </a:solidFill>
                <a:latin typeface="Calibri"/>
                <a:ea typeface="Calibri"/>
                <a:cs typeface="Calibri"/>
                <a:sym typeface="Calibri"/>
              </a:rPr>
              <a:t>this </a:t>
            </a:r>
            <a:r>
              <a:rPr lang="en-GB" sz="1200" dirty="0">
                <a:solidFill>
                  <a:schemeClr val="dk1"/>
                </a:solidFill>
                <a:latin typeface="Calibri"/>
                <a:ea typeface="Calibri"/>
                <a:cs typeface="Calibri"/>
                <a:sym typeface="Calibri"/>
              </a:rPr>
              <a:t>was characterised by participants when they discussed desirable competencies, such as analytical thinking, a generalised critical and problem-solving mindset, and soft skills needed to work collaboratively</a:t>
            </a:r>
            <a:r>
              <a:rPr lang="en-GB" dirty="0">
                <a:solidFill>
                  <a:schemeClr val="dk1"/>
                </a:solidFill>
              </a:rPr>
              <a:t> </a:t>
            </a:r>
            <a:endParaRPr lang="en-GB" b="1" dirty="0"/>
          </a:p>
          <a:p>
            <a:pPr marL="0" lvl="0" indent="0" algn="l" rtl="0">
              <a:spcBef>
                <a:spcPts val="0"/>
              </a:spcBef>
              <a:spcAft>
                <a:spcPts val="0"/>
              </a:spcAft>
              <a:buNone/>
            </a:pPr>
            <a:endParaRPr lang="en-GB" b="1" dirty="0"/>
          </a:p>
        </p:txBody>
      </p:sp>
      <p:sp>
        <p:nvSpPr>
          <p:cNvPr id="4" name="Slide Number Placeholder 3"/>
          <p:cNvSpPr>
            <a:spLocks noGrp="1"/>
          </p:cNvSpPr>
          <p:nvPr>
            <p:ph type="sldNum" sz="quarter" idx="5"/>
          </p:nvPr>
        </p:nvSpPr>
        <p:spPr/>
        <p:txBody>
          <a:bodyPr/>
          <a:lstStyle/>
          <a:p>
            <a:fld id="{C327200B-9735-2A4D-937F-D993C40F6BD0}" type="slidenum">
              <a:rPr lang="en-US" smtClean="0"/>
              <a:t>23</a:t>
            </a:fld>
            <a:endParaRPr lang="en-US"/>
          </a:p>
        </p:txBody>
      </p:sp>
    </p:spTree>
    <p:extLst>
      <p:ext uri="{BB962C8B-B14F-4D97-AF65-F5344CB8AC3E}">
        <p14:creationId xmlns:p14="http://schemas.microsoft.com/office/powerpoint/2010/main" val="415211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b="0" dirty="0"/>
              <a:t>Comparing UX designers most values competencies with the competencies they most desired in newcomers there was a huge swing towards analysis and interpersonal skills</a:t>
            </a:r>
          </a:p>
        </p:txBody>
      </p:sp>
      <p:sp>
        <p:nvSpPr>
          <p:cNvPr id="4" name="Slide Number Placeholder 3"/>
          <p:cNvSpPr>
            <a:spLocks noGrp="1"/>
          </p:cNvSpPr>
          <p:nvPr>
            <p:ph type="sldNum" sz="quarter" idx="5"/>
          </p:nvPr>
        </p:nvSpPr>
        <p:spPr/>
        <p:txBody>
          <a:bodyPr/>
          <a:lstStyle/>
          <a:p>
            <a:fld id="{C327200B-9735-2A4D-937F-D993C40F6BD0}" type="slidenum">
              <a:rPr lang="en-US" smtClean="0"/>
              <a:t>24</a:t>
            </a:fld>
            <a:endParaRPr lang="en-US"/>
          </a:p>
        </p:txBody>
      </p:sp>
    </p:spTree>
    <p:extLst>
      <p:ext uri="{BB962C8B-B14F-4D97-AF65-F5344CB8AC3E}">
        <p14:creationId xmlns:p14="http://schemas.microsoft.com/office/powerpoint/2010/main" val="3948989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This idea of vital competencies started to break down</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Research with interaction designers revealed a range of additional factors, beyond ease and efficiency, that influenced how designers selected their tools, including: “</a:t>
            </a:r>
            <a:r>
              <a:rPr lang="en-GB" sz="1200" i="1" dirty="0">
                <a:solidFill>
                  <a:schemeClr val="dk1"/>
                </a:solidFill>
                <a:latin typeface="Calibri"/>
                <a:ea typeface="Calibri"/>
                <a:cs typeface="Calibri"/>
                <a:sym typeface="Calibri"/>
              </a:rPr>
              <a:t>personal character, experience, and social, material and cultural context in which the design process takes place</a:t>
            </a:r>
            <a:r>
              <a:rPr lang="en-GB" sz="1200" dirty="0">
                <a:solidFill>
                  <a:schemeClr val="dk1"/>
                </a:solidFill>
                <a:latin typeface="Calibri"/>
                <a:ea typeface="Calibri"/>
                <a:cs typeface="Calibri"/>
                <a:sym typeface="Calibri"/>
              </a:rPr>
              <a:t>” </a:t>
            </a:r>
            <a:r>
              <a:rPr lang="en-GB" sz="1000" dirty="0">
                <a:solidFill>
                  <a:schemeClr val="dk1"/>
                </a:solidFill>
              </a:rPr>
              <a:t>(</a:t>
            </a:r>
            <a:r>
              <a:rPr lang="en-GB" sz="1000" dirty="0" err="1">
                <a:solidFill>
                  <a:schemeClr val="dk1"/>
                </a:solidFill>
              </a:rPr>
              <a:t>Stolterman</a:t>
            </a:r>
            <a:r>
              <a:rPr lang="en-GB" sz="1000" dirty="0">
                <a:solidFill>
                  <a:schemeClr val="dk1"/>
                </a:solidFill>
              </a:rPr>
              <a:t> and Pierce, 2012, p. 28)</a:t>
            </a:r>
            <a:r>
              <a:rPr lang="en-GB" sz="1200" dirty="0">
                <a:solidFill>
                  <a:schemeClr val="dk1"/>
                </a:solidFill>
                <a:latin typeface="Calibri"/>
                <a:ea typeface="Calibri"/>
                <a:cs typeface="Calibri"/>
                <a:sym typeface="Calibri"/>
              </a:rPr>
              <a:t>. </a:t>
            </a:r>
            <a:endParaRPr lang="en-GB" b="1"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25</a:t>
            </a:fld>
            <a:endParaRPr lang="en-US"/>
          </a:p>
        </p:txBody>
      </p:sp>
    </p:spTree>
    <p:extLst>
      <p:ext uri="{BB962C8B-B14F-4D97-AF65-F5344CB8AC3E}">
        <p14:creationId xmlns:p14="http://schemas.microsoft.com/office/powerpoint/2010/main" val="42766114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This idea of vital competencies started to break down</a:t>
            </a:r>
            <a:br>
              <a:rPr lang="en-GB" sz="1200" dirty="0">
                <a:solidFill>
                  <a:schemeClr val="dk1"/>
                </a:solidFill>
                <a:latin typeface="Calibri"/>
                <a:ea typeface="Calibri"/>
                <a:cs typeface="Calibri"/>
                <a:sym typeface="Calibri"/>
              </a:rPr>
            </a:br>
            <a:r>
              <a:rPr lang="en-GB" sz="1200" dirty="0">
                <a:solidFill>
                  <a:schemeClr val="dk1"/>
                </a:solidFill>
                <a:latin typeface="Calibri"/>
                <a:ea typeface="Calibri"/>
                <a:cs typeface="Calibri"/>
                <a:sym typeface="Calibri"/>
              </a:rPr>
              <a:t>Research with interaction designers revealed a range of additional factors, beyond ease and efficiency, that influenced how designers selected their tools, including: “</a:t>
            </a:r>
            <a:r>
              <a:rPr lang="en-GB" sz="1200" i="1" dirty="0">
                <a:solidFill>
                  <a:schemeClr val="dk1"/>
                </a:solidFill>
                <a:latin typeface="Calibri"/>
                <a:ea typeface="Calibri"/>
                <a:cs typeface="Calibri"/>
                <a:sym typeface="Calibri"/>
              </a:rPr>
              <a:t>personal character, experience, and social, material and cultural context in which the design process takes place</a:t>
            </a:r>
            <a:r>
              <a:rPr lang="en-GB" sz="1200" dirty="0">
                <a:solidFill>
                  <a:schemeClr val="dk1"/>
                </a:solidFill>
                <a:latin typeface="Calibri"/>
                <a:ea typeface="Calibri"/>
                <a:cs typeface="Calibri"/>
                <a:sym typeface="Calibri"/>
              </a:rPr>
              <a:t>” </a:t>
            </a:r>
            <a:r>
              <a:rPr lang="en-GB" sz="1000" dirty="0">
                <a:solidFill>
                  <a:schemeClr val="dk1"/>
                </a:solidFill>
              </a:rPr>
              <a:t>(</a:t>
            </a:r>
            <a:r>
              <a:rPr lang="en-GB" sz="1000" dirty="0" err="1">
                <a:solidFill>
                  <a:schemeClr val="dk1"/>
                </a:solidFill>
              </a:rPr>
              <a:t>Stolterman</a:t>
            </a:r>
            <a:r>
              <a:rPr lang="en-GB" sz="1000" dirty="0">
                <a:solidFill>
                  <a:schemeClr val="dk1"/>
                </a:solidFill>
              </a:rPr>
              <a:t> and Pierce, 2012, p. 28)</a:t>
            </a:r>
            <a:r>
              <a:rPr lang="en-GB" sz="1200" dirty="0">
                <a:solidFill>
                  <a:schemeClr val="dk1"/>
                </a:solidFill>
                <a:latin typeface="Calibri"/>
                <a:ea typeface="Calibri"/>
                <a:cs typeface="Calibri"/>
                <a:sym typeface="Calibri"/>
              </a:rPr>
              <a:t>. </a:t>
            </a:r>
            <a:endParaRPr lang="en-GB" b="1"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26</a:t>
            </a:fld>
            <a:endParaRPr lang="en-US"/>
          </a:p>
        </p:txBody>
      </p:sp>
    </p:spTree>
    <p:extLst>
      <p:ext uri="{BB962C8B-B14F-4D97-AF65-F5344CB8AC3E}">
        <p14:creationId xmlns:p14="http://schemas.microsoft.com/office/powerpoint/2010/main" val="25306142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Design learning or inquiry can be seen as a process of managing competency sets that are interrelated among the quadrants. These sets — mindsets,  knowledge sets, skill sets, and tool sets — must be established and filled in the process of becoming a designer</a:t>
            </a:r>
          </a:p>
          <a:p>
            <a:pPr marL="0" lvl="0" indent="0" algn="l" rtl="0">
              <a:spcBef>
                <a:spcPts val="0"/>
              </a:spcBef>
              <a:spcAft>
                <a:spcPts val="0"/>
              </a:spcAft>
              <a:buClr>
                <a:schemeClr val="dk1"/>
              </a:buClr>
              <a:buSzPts val="1100"/>
              <a:buFont typeface="Arial"/>
              <a:buNone/>
            </a:pPr>
            <a:endParaRPr lang="en-GB" dirty="0"/>
          </a:p>
          <a:p>
            <a:pPr marL="0" lvl="0" indent="0" algn="l" rtl="0">
              <a:spcBef>
                <a:spcPts val="0"/>
              </a:spcBef>
              <a:spcAft>
                <a:spcPts val="0"/>
              </a:spcAft>
              <a:buClr>
                <a:schemeClr val="dk1"/>
              </a:buClr>
              <a:buSzPts val="1100"/>
              <a:buFont typeface="Arial"/>
              <a:buNone/>
            </a:pPr>
            <a:r>
              <a:rPr lang="en-GB" dirty="0"/>
              <a:t>Nelson, Harold G.; </a:t>
            </a:r>
            <a:r>
              <a:rPr lang="en-GB" dirty="0" err="1"/>
              <a:t>Stolterman</a:t>
            </a:r>
            <a:r>
              <a:rPr lang="en-GB" dirty="0"/>
              <a:t>, Erik. The Design Way: Intentional Change in an Unpredictable World (The MIT Press) (p. 230). The MIT Press. Kindle Edition.</a:t>
            </a:r>
          </a:p>
          <a:p>
            <a:pPr marL="0" lvl="0" indent="0" algn="l" rtl="0">
              <a:spcBef>
                <a:spcPts val="0"/>
              </a:spcBef>
              <a:spcAft>
                <a:spcPts val="0"/>
              </a:spcAft>
              <a:buNone/>
            </a:pPr>
            <a:br>
              <a:rPr lang="en-GB" dirty="0"/>
            </a:br>
            <a:br>
              <a:rPr lang="en-GB" dirty="0"/>
            </a:br>
            <a:endParaRPr lang="en-GB" b="1"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27</a:t>
            </a:fld>
            <a:endParaRPr lang="en-US"/>
          </a:p>
        </p:txBody>
      </p:sp>
    </p:spTree>
    <p:extLst>
      <p:ext uri="{BB962C8B-B14F-4D97-AF65-F5344CB8AC3E}">
        <p14:creationId xmlns:p14="http://schemas.microsoft.com/office/powerpoint/2010/main" val="2600652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 b="0" dirty="0">
                <a:solidFill>
                  <a:schemeClr val="dk1"/>
                </a:solidFill>
              </a:rPr>
              <a:t>My research had nicely replicated existing studies that identified importance of mindsets + dispositions</a:t>
            </a:r>
            <a:br>
              <a:rPr lang="en" b="0" dirty="0">
                <a:solidFill>
                  <a:schemeClr val="dk1"/>
                </a:solidFill>
              </a:rPr>
            </a:br>
            <a:br>
              <a:rPr lang="en" b="0" dirty="0">
                <a:solidFill>
                  <a:schemeClr val="dk1"/>
                </a:solidFill>
              </a:rPr>
            </a:br>
            <a:r>
              <a:rPr lang="en" b="0" dirty="0">
                <a:solidFill>
                  <a:schemeClr val="dk1"/>
                </a:solidFill>
              </a:rPr>
              <a:t>Rose, Putnam and MacDonald (2020) identified a person’s character, or personality, which they framed as “disposition”, as a critical quality for success in a UXD position.</a:t>
            </a:r>
            <a:br>
              <a:rPr lang="en" b="0" dirty="0"/>
            </a:br>
            <a:br>
              <a:rPr lang="en" b="0" dirty="0"/>
            </a:br>
            <a:r>
              <a:rPr lang="en" b="0" dirty="0"/>
              <a:t>In Gray’s (2016b) study they concluded that a designer’s judgement and mindset were crucial meta-competencies that enabled the effective use of methods (Nelson and </a:t>
            </a:r>
            <a:r>
              <a:rPr lang="en" b="0" dirty="0" err="1"/>
              <a:t>Stolterman</a:t>
            </a:r>
            <a:r>
              <a:rPr lang="en" b="0" dirty="0"/>
              <a:t>, 2012; Gray, 2016b). </a:t>
            </a: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28</a:t>
            </a:fld>
            <a:endParaRPr lang="en-US"/>
          </a:p>
        </p:txBody>
      </p:sp>
    </p:spTree>
    <p:extLst>
      <p:ext uri="{BB962C8B-B14F-4D97-AF65-F5344CB8AC3E}">
        <p14:creationId xmlns:p14="http://schemas.microsoft.com/office/powerpoint/2010/main" val="1072563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As ﻿</a:t>
            </a:r>
            <a:r>
              <a:rPr lang="en-GB" sz="1200" dirty="0" err="1">
                <a:solidFill>
                  <a:schemeClr val="dk1"/>
                </a:solidFill>
                <a:latin typeface="Calibri"/>
                <a:ea typeface="Calibri"/>
                <a:cs typeface="Calibri"/>
                <a:sym typeface="Calibri"/>
              </a:rPr>
              <a:t>Laurillard</a:t>
            </a:r>
            <a:r>
              <a:rPr lang="en-GB" sz="1200" dirty="0">
                <a:solidFill>
                  <a:schemeClr val="dk1"/>
                </a:solidFill>
                <a:latin typeface="Calibri"/>
                <a:ea typeface="Calibri"/>
                <a:cs typeface="Calibri"/>
                <a:sym typeface="Calibri"/>
              </a:rPr>
              <a:t> (2009) identifies, a focus on identity is essential for learners as a response to a changing world in which hard-won knowledge and skills can become quickly irrelevant, or outdated by changes in science, technology, politics, and culture. </a:t>
            </a:r>
          </a:p>
          <a:p>
            <a:pPr marL="0" lvl="0" indent="0" algn="l" rtl="0">
              <a:spcBef>
                <a:spcPts val="0"/>
              </a:spcBef>
              <a:spcAft>
                <a:spcPts val="0"/>
              </a:spcAft>
              <a:buClr>
                <a:schemeClr val="dk1"/>
              </a:buClr>
              <a:buSzPts val="1100"/>
              <a:buFont typeface="Arial"/>
              <a:buNone/>
            </a:pPr>
            <a:endParaRPr lang="en-GB"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For educators to prepare students for such a world, </a:t>
            </a:r>
            <a:r>
              <a:rPr lang="en-GB" sz="1200" dirty="0" err="1">
                <a:solidFill>
                  <a:schemeClr val="dk1"/>
                </a:solidFill>
                <a:latin typeface="Calibri"/>
                <a:ea typeface="Calibri"/>
                <a:cs typeface="Calibri"/>
                <a:sym typeface="Calibri"/>
              </a:rPr>
              <a:t>Laurillard</a:t>
            </a:r>
            <a:r>
              <a:rPr lang="en-GB" sz="1200" dirty="0">
                <a:solidFill>
                  <a:schemeClr val="dk1"/>
                </a:solidFill>
                <a:latin typeface="Calibri"/>
                <a:ea typeface="Calibri"/>
                <a:cs typeface="Calibri"/>
                <a:sym typeface="Calibri"/>
              </a:rPr>
              <a:t> (2009, p. 16) argues that courses must teach beyond the current horizons of knowledge and skills in a discipline to help learners develop a sense of “self”. </a:t>
            </a:r>
            <a:br>
              <a:rPr lang="en-GB" sz="1200" dirty="0">
                <a:solidFill>
                  <a:schemeClr val="dk1"/>
                </a:solidFill>
                <a:latin typeface="Calibri"/>
                <a:ea typeface="Calibri"/>
                <a:cs typeface="Calibri"/>
                <a:sym typeface="Calibri"/>
              </a:rPr>
            </a:br>
            <a:br>
              <a:rPr lang="en-GB" sz="1200" dirty="0">
                <a:solidFill>
                  <a:schemeClr val="dk1"/>
                </a:solidFill>
                <a:latin typeface="Calibri"/>
                <a:ea typeface="Calibri"/>
                <a:cs typeface="Calibri"/>
                <a:sym typeface="Calibri"/>
              </a:rPr>
            </a:br>
            <a:endParaRPr lang="en-GB" b="1"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29</a:t>
            </a:fld>
            <a:endParaRPr lang="en-US"/>
          </a:p>
        </p:txBody>
      </p:sp>
    </p:spTree>
    <p:extLst>
      <p:ext uri="{BB962C8B-B14F-4D97-AF65-F5344CB8AC3E}">
        <p14:creationId xmlns:p14="http://schemas.microsoft.com/office/powerpoint/2010/main" val="2175582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dirty="0">
                <a:solidFill>
                  <a:schemeClr val="dk1"/>
                </a:solidFill>
              </a:rPr>
              <a:t>I would position my research as somewhere in between </a:t>
            </a:r>
            <a:r>
              <a:rPr lang="en-GB" b="1" dirty="0">
                <a:solidFill>
                  <a:schemeClr val="dk1"/>
                </a:solidFill>
              </a:rPr>
              <a:t>Design Research i.e. Research aimed at better understanding design practice</a:t>
            </a:r>
            <a:br>
              <a:rPr lang="en-GB" b="1" dirty="0">
                <a:solidFill>
                  <a:schemeClr val="dk1"/>
                </a:solidFill>
              </a:rPr>
            </a:br>
            <a:r>
              <a:rPr lang="en-GB" dirty="0">
                <a:solidFill>
                  <a:schemeClr val="dk1"/>
                </a:solidFill>
              </a:rPr>
              <a:t>And </a:t>
            </a:r>
            <a:r>
              <a:rPr lang="en-GB" b="1" dirty="0">
                <a:solidFill>
                  <a:schemeClr val="dk1"/>
                </a:solidFill>
              </a:rPr>
              <a:t>Educational Research i.e. Research aimed at better understanding and informing teaching and learning.</a:t>
            </a:r>
            <a:endParaRPr lang="en-GB"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3</a:t>
            </a:fld>
            <a:endParaRPr lang="en-US"/>
          </a:p>
        </p:txBody>
      </p:sp>
    </p:spTree>
    <p:extLst>
      <p:ext uri="{BB962C8B-B14F-4D97-AF65-F5344CB8AC3E}">
        <p14:creationId xmlns:p14="http://schemas.microsoft.com/office/powerpoint/2010/main" val="1871338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br>
              <a:rPr lang="en-GB" dirty="0"/>
            </a:br>
            <a:r>
              <a:rPr lang="en-GB" dirty="0"/>
              <a:t>Like this idea of ID as a schema that is a negotiation between your individual characteristics and the duties, values, territory of the discipline or profession.</a:t>
            </a:r>
            <a:endParaRPr lang="en-GB" b="1"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30</a:t>
            </a:fld>
            <a:endParaRPr lang="en-US"/>
          </a:p>
        </p:txBody>
      </p:sp>
    </p:spTree>
    <p:extLst>
      <p:ext uri="{BB962C8B-B14F-4D97-AF65-F5344CB8AC3E}">
        <p14:creationId xmlns:p14="http://schemas.microsoft.com/office/powerpoint/2010/main" val="41617965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1"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31</a:t>
            </a:fld>
            <a:endParaRPr lang="en-US"/>
          </a:p>
        </p:txBody>
      </p:sp>
    </p:spTree>
    <p:extLst>
      <p:ext uri="{BB962C8B-B14F-4D97-AF65-F5344CB8AC3E}">
        <p14:creationId xmlns:p14="http://schemas.microsoft.com/office/powerpoint/2010/main" val="1597996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32</a:t>
            </a:fld>
            <a:endParaRPr lang="en-US"/>
          </a:p>
        </p:txBody>
      </p:sp>
    </p:spTree>
    <p:extLst>
      <p:ext uri="{BB962C8B-B14F-4D97-AF65-F5344CB8AC3E}">
        <p14:creationId xmlns:p14="http://schemas.microsoft.com/office/powerpoint/2010/main" val="2277419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0" algn="l" rtl="0">
              <a:lnSpc>
                <a:spcPct val="115000"/>
              </a:lnSpc>
              <a:spcBef>
                <a:spcPts val="0"/>
              </a:spcBef>
              <a:spcAft>
                <a:spcPts val="0"/>
              </a:spcAft>
              <a:buClr>
                <a:schemeClr val="dk1"/>
              </a:buClr>
              <a:buSzPts val="1100"/>
              <a:buFont typeface="Arial"/>
              <a:buNone/>
            </a:pPr>
            <a:r>
              <a:rPr lang="en-GB" dirty="0">
                <a:solidFill>
                  <a:schemeClr val="dk1"/>
                </a:solidFill>
              </a:rPr>
              <a:t>“</a:t>
            </a:r>
            <a:r>
              <a:rPr lang="en-GB" i="1" dirty="0">
                <a:solidFill>
                  <a:schemeClr val="dk1"/>
                </a:solidFill>
              </a:rPr>
              <a:t>A threshold concept can be considered as akin to a portal, opening up a new and previously inaccessible way of thinking about something. It represents a transformed way of understanding, or interpreting, or viewing something without which the learner cannot progress. As a consequence of comprehending a threshold concept there may thus be a transformed internal view of subject matter, subject landscape, or even world view… Such a transformed view or landscape may represent how people ‘think’ in a particular discipline, or how they perceive, apprehend, or experience particular phenomena within that discipline (or more generally)”</a:t>
            </a:r>
            <a:r>
              <a:rPr lang="en-GB" dirty="0">
                <a:solidFill>
                  <a:schemeClr val="dk1"/>
                </a:solidFill>
              </a:rPr>
              <a:t> (Meyer and Land, 2003, p. 1)</a:t>
            </a:r>
          </a:p>
          <a:p>
            <a:pPr marL="0" lvl="0" indent="0" algn="l" rtl="0">
              <a:spcBef>
                <a:spcPts val="60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33</a:t>
            </a:fld>
            <a:endParaRPr lang="en-US"/>
          </a:p>
        </p:txBody>
      </p:sp>
    </p:spTree>
    <p:extLst>
      <p:ext uri="{BB962C8B-B14F-4D97-AF65-F5344CB8AC3E}">
        <p14:creationId xmlns:p14="http://schemas.microsoft.com/office/powerpoint/2010/main" val="29170176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34</a:t>
            </a:fld>
            <a:endParaRPr lang="en-US"/>
          </a:p>
        </p:txBody>
      </p:sp>
    </p:spTree>
    <p:extLst>
      <p:ext uri="{BB962C8B-B14F-4D97-AF65-F5344CB8AC3E}">
        <p14:creationId xmlns:p14="http://schemas.microsoft.com/office/powerpoint/2010/main" val="1274493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solidFill>
                  <a:schemeClr val="dk1"/>
                </a:solidFill>
              </a:rPr>
              <a:t>Threshold concepts</a:t>
            </a:r>
            <a:r>
              <a:rPr lang="en-GB" b="0" baseline="0" dirty="0">
                <a:solidFill>
                  <a:schemeClr val="dk1"/>
                </a:solidFill>
              </a:rPr>
              <a:t> are to be used alongside reflective — Reflection is a natural avenue for supporting identity development in novice designers, as it challenges students to think deeply about concepts and experiences through interpretation, evaluation, and revision. The emphasis on reflection as a means of learning extends back to Dewey (1991), while its use in the construction of professional identity was highlighted in the work of Schön (1983) and his conceptions of reflection-in-action and reflection-on-action. </a:t>
            </a:r>
          </a:p>
          <a:p>
            <a:pPr marL="0" lvl="0" indent="0" algn="l" rtl="0">
              <a:spcBef>
                <a:spcPts val="0"/>
              </a:spcBef>
              <a:spcAft>
                <a:spcPts val="0"/>
              </a:spcAft>
              <a:buNone/>
            </a:pPr>
            <a:r>
              <a:rPr lang="en-GB" b="0" baseline="0" dirty="0">
                <a:solidFill>
                  <a:schemeClr val="dk1"/>
                </a:solidFill>
              </a:rPr>
              <a:t>Novice designers can leverage reflection to interpret and manage issues of uncertainty, instability, uniqueness, and conflicted values that are inherent in ill-structured design problems, both during and after the design experience. Thus, reflection can be an important tool in supporting novice designers as they begin the important work of constructing design precedents and establishing professional identity</a:t>
            </a:r>
          </a:p>
          <a:p>
            <a:pPr marL="0" lvl="0" indent="0" algn="l" rtl="0">
              <a:spcBef>
                <a:spcPts val="0"/>
              </a:spcBef>
              <a:spcAft>
                <a:spcPts val="0"/>
              </a:spcAft>
              <a:buNone/>
            </a:pPr>
            <a:endParaRPr lang="en-GB" b="0" baseline="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35</a:t>
            </a:fld>
            <a:endParaRPr lang="en-US"/>
          </a:p>
        </p:txBody>
      </p:sp>
    </p:spTree>
    <p:extLst>
      <p:ext uri="{BB962C8B-B14F-4D97-AF65-F5344CB8AC3E}">
        <p14:creationId xmlns:p14="http://schemas.microsoft.com/office/powerpoint/2010/main" val="274059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36</a:t>
            </a:fld>
            <a:endParaRPr lang="en-US"/>
          </a:p>
        </p:txBody>
      </p:sp>
    </p:spTree>
    <p:extLst>
      <p:ext uri="{BB962C8B-B14F-4D97-AF65-F5344CB8AC3E}">
        <p14:creationId xmlns:p14="http://schemas.microsoft.com/office/powerpoint/2010/main" val="2995649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Very much interested in the way the discipline communication design is evolving as media changes and trying to keep up with that</a:t>
            </a:r>
            <a:br>
              <a:rPr lang="en-GB" b="0" dirty="0"/>
            </a:br>
            <a:r>
              <a:rPr lang="en-GB" b="0" dirty="0"/>
              <a:t>And thinking about what aspects of the subject should endure and what aspects need to change</a:t>
            </a:r>
          </a:p>
          <a:p>
            <a:pPr marL="0" lvl="0" indent="0" algn="l" rtl="0">
              <a:spcBef>
                <a:spcPts val="0"/>
              </a:spcBef>
              <a:spcAft>
                <a:spcPts val="0"/>
              </a:spcAft>
              <a:buNone/>
            </a:pPr>
            <a:r>
              <a:rPr lang="en-GB" b="0" dirty="0">
                <a:solidFill>
                  <a:schemeClr val="dk1"/>
                </a:solidFill>
              </a:rPr>
              <a:t>In that spirit I wanted to update my practice</a:t>
            </a:r>
          </a:p>
          <a:p>
            <a:pPr marL="0" lvl="0" indent="0" algn="l" rtl="0">
              <a:spcBef>
                <a:spcPts val="0"/>
              </a:spcBef>
              <a:spcAft>
                <a:spcPts val="0"/>
              </a:spcAft>
              <a:buNone/>
            </a:pPr>
            <a:r>
              <a:rPr lang="en-GB" b="0" dirty="0">
                <a:solidFill>
                  <a:schemeClr val="dk1"/>
                </a:solidFill>
              </a:rPr>
              <a:t>Also, needed a framework and structure to develop research and be held accountable</a:t>
            </a:r>
          </a:p>
          <a:p>
            <a:pPr marL="0" lvl="0" indent="0" algn="l" rtl="0">
              <a:spcBef>
                <a:spcPts val="0"/>
              </a:spcBef>
              <a:spcAft>
                <a:spcPts val="0"/>
              </a:spcAft>
              <a:buNone/>
            </a:pPr>
            <a:r>
              <a:rPr lang="en-GB" b="0" dirty="0">
                <a:solidFill>
                  <a:schemeClr val="dk1"/>
                </a:solidFill>
              </a:rPr>
              <a:t>And my supervisors definitely stepped up to that role!!</a:t>
            </a:r>
          </a:p>
        </p:txBody>
      </p:sp>
      <p:sp>
        <p:nvSpPr>
          <p:cNvPr id="4" name="Slide Number Placeholder 3"/>
          <p:cNvSpPr>
            <a:spLocks noGrp="1"/>
          </p:cNvSpPr>
          <p:nvPr>
            <p:ph type="sldNum" sz="quarter" idx="5"/>
          </p:nvPr>
        </p:nvSpPr>
        <p:spPr/>
        <p:txBody>
          <a:bodyPr/>
          <a:lstStyle/>
          <a:p>
            <a:fld id="{C327200B-9735-2A4D-937F-D993C40F6BD0}" type="slidenum">
              <a:rPr lang="en-US" smtClean="0"/>
              <a:t>4</a:t>
            </a:fld>
            <a:endParaRPr lang="en-US"/>
          </a:p>
        </p:txBody>
      </p:sp>
    </p:spTree>
    <p:extLst>
      <p:ext uri="{BB962C8B-B14F-4D97-AF65-F5344CB8AC3E}">
        <p14:creationId xmlns:p14="http://schemas.microsoft.com/office/powerpoint/2010/main" val="2828927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Very much interested in the way the discipline communication design is evolving as media changes and trying to keep up with that</a:t>
            </a:r>
            <a:br>
              <a:rPr lang="en-GB" b="0" dirty="0"/>
            </a:br>
            <a:r>
              <a:rPr lang="en-GB" b="0" dirty="0"/>
              <a:t>And thinking about what aspects of the subject should endure and what aspects need to change</a:t>
            </a:r>
          </a:p>
          <a:p>
            <a:pPr marL="0" lvl="0" indent="0" algn="l" rtl="0">
              <a:spcBef>
                <a:spcPts val="0"/>
              </a:spcBef>
              <a:spcAft>
                <a:spcPts val="0"/>
              </a:spcAft>
              <a:buNone/>
            </a:pPr>
            <a:r>
              <a:rPr lang="en-GB" b="0" dirty="0">
                <a:solidFill>
                  <a:schemeClr val="dk1"/>
                </a:solidFill>
              </a:rPr>
              <a:t>In that spirit I wanted to update my practice</a:t>
            </a:r>
          </a:p>
          <a:p>
            <a:pPr marL="0" lvl="0" indent="0" algn="l" rtl="0">
              <a:spcBef>
                <a:spcPts val="0"/>
              </a:spcBef>
              <a:spcAft>
                <a:spcPts val="0"/>
              </a:spcAft>
              <a:buNone/>
            </a:pPr>
            <a:r>
              <a:rPr lang="en-GB" b="0" dirty="0">
                <a:solidFill>
                  <a:schemeClr val="dk1"/>
                </a:solidFill>
              </a:rPr>
              <a:t>Also, needed a framework and structure to develop research and be held accountable</a:t>
            </a:r>
          </a:p>
          <a:p>
            <a:pPr marL="0" lvl="0" indent="0" algn="l" rtl="0">
              <a:spcBef>
                <a:spcPts val="0"/>
              </a:spcBef>
              <a:spcAft>
                <a:spcPts val="0"/>
              </a:spcAft>
              <a:buNone/>
            </a:pPr>
            <a:r>
              <a:rPr lang="en-GB" b="0" dirty="0">
                <a:solidFill>
                  <a:schemeClr val="dk1"/>
                </a:solidFill>
              </a:rPr>
              <a:t>And my supervisors definitely stepped up to that role!!</a:t>
            </a:r>
          </a:p>
        </p:txBody>
      </p:sp>
      <p:sp>
        <p:nvSpPr>
          <p:cNvPr id="4" name="Slide Number Placeholder 3"/>
          <p:cNvSpPr>
            <a:spLocks noGrp="1"/>
          </p:cNvSpPr>
          <p:nvPr>
            <p:ph type="sldNum" sz="quarter" idx="5"/>
          </p:nvPr>
        </p:nvSpPr>
        <p:spPr/>
        <p:txBody>
          <a:bodyPr/>
          <a:lstStyle/>
          <a:p>
            <a:fld id="{C327200B-9735-2A4D-937F-D993C40F6BD0}" type="slidenum">
              <a:rPr lang="en-US" smtClean="0"/>
              <a:t>5</a:t>
            </a:fld>
            <a:endParaRPr lang="en-US"/>
          </a:p>
        </p:txBody>
      </p:sp>
    </p:spTree>
    <p:extLst>
      <p:ext uri="{BB962C8B-B14F-4D97-AF65-F5344CB8AC3E}">
        <p14:creationId xmlns:p14="http://schemas.microsoft.com/office/powerpoint/2010/main" val="311024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100"/>
              <a:buFont typeface="Arial"/>
              <a:buNone/>
            </a:pPr>
            <a:r>
              <a:rPr lang="en-GB" dirty="0">
                <a:solidFill>
                  <a:schemeClr val="dk1"/>
                </a:solidFill>
              </a:rPr>
              <a:t>Thanks to Abigail and Ruth for making this event happen</a:t>
            </a:r>
            <a:br>
              <a:rPr lang="en-GB" dirty="0">
                <a:solidFill>
                  <a:schemeClr val="dk1"/>
                </a:solidFill>
              </a:rPr>
            </a:br>
            <a:r>
              <a:rPr lang="en-GB" dirty="0">
                <a:solidFill>
                  <a:schemeClr val="dk1"/>
                </a:solidFill>
              </a:rPr>
              <a:t>Good to have this platform to present and discuss my work with colleagues.</a:t>
            </a:r>
          </a:p>
          <a:p>
            <a:pPr marL="0" lvl="0" indent="0" algn="l" rtl="0">
              <a:spcBef>
                <a:spcPts val="0"/>
              </a:spcBef>
              <a:spcAft>
                <a:spcPts val="0"/>
              </a:spcAft>
              <a:buClr>
                <a:schemeClr val="dk1"/>
              </a:buClr>
              <a:buSzPts val="1100"/>
              <a:buFont typeface="Arial"/>
              <a:buNone/>
            </a:pPr>
            <a:r>
              <a:rPr lang="en-GB" dirty="0">
                <a:solidFill>
                  <a:schemeClr val="dk1"/>
                </a:solidFill>
              </a:rPr>
              <a:t>Today I’m going to talk through highlights of my recently completed PhD.</a:t>
            </a:r>
            <a:br>
              <a:rPr lang="en-GB" dirty="0">
                <a:solidFill>
                  <a:schemeClr val="dk1"/>
                </a:solidFill>
              </a:rPr>
            </a:br>
            <a:r>
              <a:rPr lang="en-GB" dirty="0">
                <a:solidFill>
                  <a:schemeClr val="dk1"/>
                </a:solidFill>
              </a:rPr>
              <a:t>I want to put your mind at ease — I’m not going to run through the whole thing — I’ve tried to pull-out a bit that I think is most interesting and might have some cross-over for colleagues in other fields.</a:t>
            </a:r>
            <a:br>
              <a:rPr lang="en-GB" dirty="0">
                <a:solidFill>
                  <a:schemeClr val="dk1"/>
                </a:solidFill>
              </a:rPr>
            </a:br>
            <a:r>
              <a:rPr lang="en-GB" dirty="0">
                <a:solidFill>
                  <a:schemeClr val="dk1"/>
                </a:solidFill>
              </a:rPr>
              <a:t>I’m trying to shape up some of my thinking into a paper so this session may help me towards that goal</a:t>
            </a:r>
            <a:br>
              <a:rPr lang="en-GB" dirty="0">
                <a:solidFill>
                  <a:schemeClr val="dk1"/>
                </a:solidFill>
              </a:rPr>
            </a:br>
            <a:endParaRPr lang="en-GB" b="1" dirty="0">
              <a:solidFill>
                <a:schemeClr val="dk1"/>
              </a:solidFill>
            </a:endParaRPr>
          </a:p>
          <a:p>
            <a:pPr marL="0" lvl="0" indent="0" algn="l" rtl="0">
              <a:spcBef>
                <a:spcPts val="0"/>
              </a:spcBef>
              <a:spcAft>
                <a:spcPts val="0"/>
              </a:spcAft>
              <a:buNone/>
            </a:pPr>
            <a:endParaRPr lang="en-GB" dirty="0">
              <a:solidFill>
                <a:schemeClr val="dk1"/>
              </a:solidFill>
            </a:endParaRPr>
          </a:p>
          <a:p>
            <a:endParaRPr lang="en-US" dirty="0"/>
          </a:p>
        </p:txBody>
      </p:sp>
      <p:sp>
        <p:nvSpPr>
          <p:cNvPr id="4" name="Slide Number Placeholder 3"/>
          <p:cNvSpPr>
            <a:spLocks noGrp="1"/>
          </p:cNvSpPr>
          <p:nvPr>
            <p:ph type="sldNum" sz="quarter" idx="5"/>
          </p:nvPr>
        </p:nvSpPr>
        <p:spPr/>
        <p:txBody>
          <a:bodyPr/>
          <a:lstStyle/>
          <a:p>
            <a:fld id="{C327200B-9735-2A4D-937F-D993C40F6BD0}" type="slidenum">
              <a:rPr lang="en-US" smtClean="0"/>
              <a:t>6</a:t>
            </a:fld>
            <a:endParaRPr lang="en-US"/>
          </a:p>
        </p:txBody>
      </p:sp>
    </p:spTree>
    <p:extLst>
      <p:ext uri="{BB962C8B-B14F-4D97-AF65-F5344CB8AC3E}">
        <p14:creationId xmlns:p14="http://schemas.microsoft.com/office/powerpoint/2010/main" val="2222703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User experience is a term with a few meanings and if very ambiguous </a:t>
            </a:r>
            <a:r>
              <a:rPr lang="en-GB" b="0" dirty="0">
                <a:solidFill>
                  <a:schemeClr val="dk1"/>
                </a:solidFill>
              </a:rPr>
              <a:t>discipline a practice and an interface </a:t>
            </a:r>
            <a:r>
              <a:rPr lang="en-GB" b="0" dirty="0"/>
              <a:t>so I thought it might be helpful to provide a broad brush definition.</a:t>
            </a:r>
            <a:br>
              <a:rPr lang="en-GB" b="0" dirty="0"/>
            </a:br>
            <a:r>
              <a:rPr lang="en-GB" b="0" dirty="0"/>
              <a:t>If you want to go deeper there are over a million Medium posts online dedicated to the topic.</a:t>
            </a:r>
          </a:p>
          <a:p>
            <a:pPr marL="0" lvl="0" indent="0" algn="l" rtl="0">
              <a:spcBef>
                <a:spcPts val="0"/>
              </a:spcBef>
              <a:spcAft>
                <a:spcPts val="0"/>
              </a:spcAft>
              <a:buNone/>
            </a:pPr>
            <a:r>
              <a:rPr lang="en-GB" b="0" dirty="0"/>
              <a:t>Thinking about what UX is might be illustrated by this example so you often can’t perform the basic task you want (watch TV) with these overly complex interfaces.</a:t>
            </a:r>
            <a:br>
              <a:rPr lang="en-GB" b="0" dirty="0"/>
            </a:br>
            <a:endParaRPr lang="en-GB" b="0" dirty="0">
              <a:solidFill>
                <a:schemeClr val="dk1"/>
              </a:solidFill>
            </a:endParaRPr>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7</a:t>
            </a:fld>
            <a:endParaRPr lang="en-US"/>
          </a:p>
        </p:txBody>
      </p:sp>
    </p:spTree>
    <p:extLst>
      <p:ext uri="{BB962C8B-B14F-4D97-AF65-F5344CB8AC3E}">
        <p14:creationId xmlns:p14="http://schemas.microsoft.com/office/powerpoint/2010/main" val="20425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High level a definition — the aspiration is UX tries to make products services better, more intuitive, enjoyable to use by being the person in the room that is focussing on users and user needs alongside the technical people and business people. </a:t>
            </a:r>
            <a:br>
              <a:rPr lang="en-GB" b="0" dirty="0"/>
            </a:br>
            <a:r>
              <a:rPr lang="en-GB" b="0" dirty="0"/>
              <a:t>This is important as more and more aspects of our lives are subject to digital transformation — Software, apps, but also now really services that span across physical and digital touchpoints</a:t>
            </a:r>
            <a:br>
              <a:rPr lang="en-GB" b="0" dirty="0"/>
            </a:br>
            <a:endParaRPr lang="en-GB" b="0" dirty="0"/>
          </a:p>
          <a:p>
            <a:pPr marL="0" lvl="0" indent="0" algn="l" rtl="0">
              <a:spcBef>
                <a:spcPts val="0"/>
              </a:spcBef>
              <a:spcAft>
                <a:spcPts val="0"/>
              </a:spcAft>
              <a:buNone/>
            </a:pPr>
            <a:endParaRPr lang="en-GB" b="0" dirty="0"/>
          </a:p>
          <a:p>
            <a:pPr marL="0" lvl="0" indent="0" algn="l" rtl="0">
              <a:spcBef>
                <a:spcPts val="0"/>
              </a:spcBef>
              <a:spcAft>
                <a:spcPts val="0"/>
              </a:spcAft>
              <a:buNone/>
            </a:pP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8</a:t>
            </a:fld>
            <a:endParaRPr lang="en-US"/>
          </a:p>
        </p:txBody>
      </p:sp>
    </p:spTree>
    <p:extLst>
      <p:ext uri="{BB962C8B-B14F-4D97-AF65-F5344CB8AC3E}">
        <p14:creationId xmlns:p14="http://schemas.microsoft.com/office/powerpoint/2010/main" val="263773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0" dirty="0"/>
              <a:t>Here is a good and bad example of user experience design</a:t>
            </a:r>
            <a:endParaRPr lang="en-GB" b="0" dirty="0">
              <a:solidFill>
                <a:schemeClr val="dk1"/>
              </a:solidFill>
            </a:endParaRPr>
          </a:p>
        </p:txBody>
      </p:sp>
      <p:sp>
        <p:nvSpPr>
          <p:cNvPr id="4" name="Slide Number Placeholder 3"/>
          <p:cNvSpPr>
            <a:spLocks noGrp="1"/>
          </p:cNvSpPr>
          <p:nvPr>
            <p:ph type="sldNum" sz="quarter" idx="5"/>
          </p:nvPr>
        </p:nvSpPr>
        <p:spPr/>
        <p:txBody>
          <a:bodyPr/>
          <a:lstStyle/>
          <a:p>
            <a:fld id="{C327200B-9735-2A4D-937F-D993C40F6BD0}" type="slidenum">
              <a:rPr lang="en-US" smtClean="0"/>
              <a:t>9</a:t>
            </a:fld>
            <a:endParaRPr lang="en-US"/>
          </a:p>
        </p:txBody>
      </p:sp>
    </p:spTree>
    <p:extLst>
      <p:ext uri="{BB962C8B-B14F-4D97-AF65-F5344CB8AC3E}">
        <p14:creationId xmlns:p14="http://schemas.microsoft.com/office/powerpoint/2010/main" val="4270638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612F5-3FB5-7316-4E12-3B9AB930FB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2FF3571-D376-81DD-4D2B-99BB227772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FA287F8-61CF-3CFB-1768-1B0CCE6B40DA}"/>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5" name="Footer Placeholder 4">
            <a:extLst>
              <a:ext uri="{FF2B5EF4-FFF2-40B4-BE49-F238E27FC236}">
                <a16:creationId xmlns:a16="http://schemas.microsoft.com/office/drawing/2014/main" id="{F2E1D12B-753E-2945-69A0-F8F3C107E2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E8309-DB92-5A9E-CE31-CBC9CA8F3E1A}"/>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280151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15599-C8A1-7E72-34A9-97DF6334013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D27976-F40B-A0D9-697E-F364D7D6B7E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EC28537-C4AC-DE21-C27B-3E9DB1A9751D}"/>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5" name="Footer Placeholder 4">
            <a:extLst>
              <a:ext uri="{FF2B5EF4-FFF2-40B4-BE49-F238E27FC236}">
                <a16:creationId xmlns:a16="http://schemas.microsoft.com/office/drawing/2014/main" id="{7A7C3907-F13F-48D0-5594-D17856DDCC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FCBE0-25B2-6698-E57B-9799AE7EFE70}"/>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3170468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D1A4D4-71F7-6065-9C0B-D65A6304DBB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CF7C087-A475-5F9D-C90D-D634E498DD7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2FDA3-BF31-F392-EEAB-B70B168F3937}"/>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5" name="Footer Placeholder 4">
            <a:extLst>
              <a:ext uri="{FF2B5EF4-FFF2-40B4-BE49-F238E27FC236}">
                <a16:creationId xmlns:a16="http://schemas.microsoft.com/office/drawing/2014/main" id="{C1A83323-0CAA-ED87-D1E3-155C33AF1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49E2E-3A0B-1A85-BD66-B7BEADD321C5}"/>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2492187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F8A6-FFC7-CE66-3C22-8273768D7ED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CDB5BE4-1DFB-FD32-AA9C-2995C430398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1E5944-E949-F069-890D-C39A7E018CAF}"/>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5" name="Footer Placeholder 4">
            <a:extLst>
              <a:ext uri="{FF2B5EF4-FFF2-40B4-BE49-F238E27FC236}">
                <a16:creationId xmlns:a16="http://schemas.microsoft.com/office/drawing/2014/main" id="{3AD4B3C1-B149-64AD-CD23-7078AAFF36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B5896A-3A2F-5D24-CC9E-CA0DAE1F0199}"/>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32997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0ED3-DE3F-FC64-EBCA-EA78DD0E464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E113FE2-57E0-2E6E-6EA8-C942BF8F402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171DDF1-C21F-3ABF-29DE-206F76AB0A6C}"/>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5" name="Footer Placeholder 4">
            <a:extLst>
              <a:ext uri="{FF2B5EF4-FFF2-40B4-BE49-F238E27FC236}">
                <a16:creationId xmlns:a16="http://schemas.microsoft.com/office/drawing/2014/main" id="{FDEE9B2F-926A-5E21-1829-4263B104F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7685C2-133F-DF6B-45A8-BEBF0BDFA50F}"/>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939739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EBA60-7811-225C-40D9-CD0455671A5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8A6110-74E5-EFF6-7367-1A3F498ACF5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C056D05-6C9C-E09B-0D4B-05FB3B7B665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70832148-228C-7E39-BDA6-BC385564ADAE}"/>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6" name="Footer Placeholder 5">
            <a:extLst>
              <a:ext uri="{FF2B5EF4-FFF2-40B4-BE49-F238E27FC236}">
                <a16:creationId xmlns:a16="http://schemas.microsoft.com/office/drawing/2014/main" id="{A9E617F1-F3E8-213F-1C52-31D2F5275A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5EC76F-EFBE-06C0-E9F4-55479A7BB5F4}"/>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266961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5A883-335D-7A93-CBB9-EBB633FFB89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24D6434-DE55-CEBB-6E27-6A20A7EFF5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F247636-AD81-2C0B-B932-A0CCF4BA6A7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B1DDE9D-EE0A-ECC8-F27C-D03E0D641A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A96F103-FAC5-47BE-5919-F8924FAF28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0A6CE3E-A2B2-2FE2-3B1D-E60602C00491}"/>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8" name="Footer Placeholder 7">
            <a:extLst>
              <a:ext uri="{FF2B5EF4-FFF2-40B4-BE49-F238E27FC236}">
                <a16:creationId xmlns:a16="http://schemas.microsoft.com/office/drawing/2014/main" id="{46060FE8-D04A-F80A-62F4-7810FA1B2A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95642D6-6220-5086-CB24-9526C11B4044}"/>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2414194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4335E-3AB0-82A4-9247-9BDDF43BDD5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77CECEC-62E4-2422-D77B-6EC4AF5C3BA5}"/>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4" name="Footer Placeholder 3">
            <a:extLst>
              <a:ext uri="{FF2B5EF4-FFF2-40B4-BE49-F238E27FC236}">
                <a16:creationId xmlns:a16="http://schemas.microsoft.com/office/drawing/2014/main" id="{449D4704-DFE5-7BA6-917B-36D37C1A51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D6A87A-679C-F269-073D-BA2C076E6717}"/>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908224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1AC793-2D34-02C5-3269-25DF2610EE25}"/>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3" name="Footer Placeholder 2">
            <a:extLst>
              <a:ext uri="{FF2B5EF4-FFF2-40B4-BE49-F238E27FC236}">
                <a16:creationId xmlns:a16="http://schemas.microsoft.com/office/drawing/2014/main" id="{471056A5-A080-B65C-25B5-60B0CCB14F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ECB6BB-D490-F96B-A7EC-F3EA2371AE52}"/>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123712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0C948-062C-BB77-7176-147697359B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8D7CDB9-C4F4-987F-ECE1-FAC7D02AD1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6A31504-4F14-03D6-CE72-414661D51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1B92DCA-CD94-58BD-C840-C617BCB99B1F}"/>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6" name="Footer Placeholder 5">
            <a:extLst>
              <a:ext uri="{FF2B5EF4-FFF2-40B4-BE49-F238E27FC236}">
                <a16:creationId xmlns:a16="http://schemas.microsoft.com/office/drawing/2014/main" id="{77822D58-B9D4-1DE4-51CD-BD8566CC5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E28A4-87FC-D138-B5D1-F085A5BDABDB}"/>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1332582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0766-D19E-0873-A5F3-A47A65EA58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CDB30365-CEA5-9514-2CAF-F2708BF53C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0CDD21-5B5F-41E8-19B0-1FF28ECD2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61D00F0-C95C-CEAB-0DA6-BB0B43745D22}"/>
              </a:ext>
            </a:extLst>
          </p:cNvPr>
          <p:cNvSpPr>
            <a:spLocks noGrp="1"/>
          </p:cNvSpPr>
          <p:nvPr>
            <p:ph type="dt" sz="half" idx="10"/>
          </p:nvPr>
        </p:nvSpPr>
        <p:spPr/>
        <p:txBody>
          <a:bodyPr/>
          <a:lstStyle/>
          <a:p>
            <a:fld id="{5FC20B34-E866-B34D-817D-6067090F8AC5}" type="datetimeFigureOut">
              <a:rPr lang="en-US" smtClean="0"/>
              <a:t>4/2/24</a:t>
            </a:fld>
            <a:endParaRPr lang="en-US"/>
          </a:p>
        </p:txBody>
      </p:sp>
      <p:sp>
        <p:nvSpPr>
          <p:cNvPr id="6" name="Footer Placeholder 5">
            <a:extLst>
              <a:ext uri="{FF2B5EF4-FFF2-40B4-BE49-F238E27FC236}">
                <a16:creationId xmlns:a16="http://schemas.microsoft.com/office/drawing/2014/main" id="{F96CB008-AF55-D4B9-1785-50E74009F6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D3A548-B9E0-0236-FFAB-C302844AFEF0}"/>
              </a:ext>
            </a:extLst>
          </p:cNvPr>
          <p:cNvSpPr>
            <a:spLocks noGrp="1"/>
          </p:cNvSpPr>
          <p:nvPr>
            <p:ph type="sldNum" sz="quarter" idx="12"/>
          </p:nvPr>
        </p:nvSpPr>
        <p:spPr/>
        <p:txBody>
          <a:bodyPr/>
          <a:lstStyle/>
          <a:p>
            <a:fld id="{5D6E617D-EEFC-9C4B-B1EB-99D6608688AD}" type="slidenum">
              <a:rPr lang="en-US" smtClean="0"/>
              <a:t>‹#›</a:t>
            </a:fld>
            <a:endParaRPr lang="en-US"/>
          </a:p>
        </p:txBody>
      </p:sp>
    </p:spTree>
    <p:extLst>
      <p:ext uri="{BB962C8B-B14F-4D97-AF65-F5344CB8AC3E}">
        <p14:creationId xmlns:p14="http://schemas.microsoft.com/office/powerpoint/2010/main" val="90326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B4099-4B0A-C970-3CEF-12DF2C62F8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A650CB1-8423-5C14-29DF-6AC160711E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BD7873B-4788-A120-489F-1B25FC0D7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FC20B34-E866-B34D-817D-6067090F8AC5}" type="datetimeFigureOut">
              <a:rPr lang="en-US" smtClean="0"/>
              <a:t>4/2/24</a:t>
            </a:fld>
            <a:endParaRPr lang="en-US"/>
          </a:p>
        </p:txBody>
      </p:sp>
      <p:sp>
        <p:nvSpPr>
          <p:cNvPr id="5" name="Footer Placeholder 4">
            <a:extLst>
              <a:ext uri="{FF2B5EF4-FFF2-40B4-BE49-F238E27FC236}">
                <a16:creationId xmlns:a16="http://schemas.microsoft.com/office/drawing/2014/main" id="{FE3EB126-F28C-DD82-C2A2-0C7E6B4435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A3CBCDA-A5CD-41E1-1060-3EA08AAA8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D6E617D-EEFC-9C4B-B1EB-99D6608688AD}" type="slidenum">
              <a:rPr lang="en-US" smtClean="0"/>
              <a:t>‹#›</a:t>
            </a:fld>
            <a:endParaRPr lang="en-US"/>
          </a:p>
        </p:txBody>
      </p:sp>
      <p:sp>
        <p:nvSpPr>
          <p:cNvPr id="9" name="TextBox 8">
            <a:extLst>
              <a:ext uri="{FF2B5EF4-FFF2-40B4-BE49-F238E27FC236}">
                <a16:creationId xmlns:a16="http://schemas.microsoft.com/office/drawing/2014/main" id="{989074FB-7973-51E4-CD80-71B58327E5FC}"/>
              </a:ext>
            </a:extLst>
          </p:cNvPr>
          <p:cNvSpPr txBox="1"/>
          <p:nvPr userDrawn="1">
            <p:extLst>
              <p:ext uri="{1162E1C5-73C7-4A58-AE30-91384D911F3F}">
                <p184:classification xmlns:p184="http://schemas.microsoft.com/office/powerpoint/2018/4/main" val="hdr"/>
              </p:ext>
            </p:extLst>
          </p:nvPr>
        </p:nvSpPr>
        <p:spPr>
          <a:xfrm>
            <a:off x="5753862" y="190500"/>
            <a:ext cx="715963" cy="167640"/>
          </a:xfrm>
          <a:prstGeom prst="rect">
            <a:avLst/>
          </a:prstGeom>
        </p:spPr>
        <p:txBody>
          <a:bodyPr horzOverflow="overflow" lIns="0" tIns="0" rIns="0" bIns="0">
            <a:spAutoFit/>
          </a:bodyPr>
          <a:lstStyle/>
          <a:p>
            <a:pPr algn="l"/>
            <a:r>
              <a:rPr lang="en-US" sz="1100">
                <a:solidFill>
                  <a:srgbClr val="FF8C00"/>
                </a:solidFill>
                <a:latin typeface="Calibri" panose="020F0502020204030204" pitchFamily="34" charset="0"/>
                <a:cs typeface="Calibri" panose="020F0502020204030204" pitchFamily="34" charset="0"/>
              </a:rPr>
              <a:t>RESTRICTED</a:t>
            </a:r>
          </a:p>
        </p:txBody>
      </p:sp>
      <p:sp>
        <p:nvSpPr>
          <p:cNvPr id="10" name="TextBox 9">
            <a:extLst>
              <a:ext uri="{FF2B5EF4-FFF2-40B4-BE49-F238E27FC236}">
                <a16:creationId xmlns:a16="http://schemas.microsoft.com/office/drawing/2014/main" id="{12681BF7-E034-A509-DDF4-D810278B5491}"/>
              </a:ext>
            </a:extLst>
          </p:cNvPr>
          <p:cNvSpPr txBox="1"/>
          <p:nvPr userDrawn="1">
            <p:extLst>
              <p:ext uri="{1162E1C5-73C7-4A58-AE30-91384D911F3F}">
                <p184:classification xmlns:p184="http://schemas.microsoft.com/office/powerpoint/2018/4/main" val="ftr"/>
              </p:ext>
            </p:extLst>
          </p:nvPr>
        </p:nvSpPr>
        <p:spPr>
          <a:xfrm>
            <a:off x="5753862" y="6499860"/>
            <a:ext cx="715963" cy="167640"/>
          </a:xfrm>
          <a:prstGeom prst="rect">
            <a:avLst/>
          </a:prstGeom>
        </p:spPr>
        <p:txBody>
          <a:bodyPr horzOverflow="overflow" lIns="0" tIns="0" rIns="0" bIns="0">
            <a:spAutoFit/>
          </a:bodyPr>
          <a:lstStyle/>
          <a:p>
            <a:pPr algn="l"/>
            <a:r>
              <a:rPr lang="en-US" sz="1100">
                <a:solidFill>
                  <a:srgbClr val="FF8C00"/>
                </a:solidFill>
                <a:latin typeface="Calibri" panose="020F0502020204030204" pitchFamily="34" charset="0"/>
                <a:cs typeface="Calibri" panose="020F0502020204030204" pitchFamily="34" charset="0"/>
              </a:rPr>
              <a:t>RESTRICTED</a:t>
            </a:r>
          </a:p>
        </p:txBody>
      </p:sp>
    </p:spTree>
    <p:extLst>
      <p:ext uri="{BB962C8B-B14F-4D97-AF65-F5344CB8AC3E}">
        <p14:creationId xmlns:p14="http://schemas.microsoft.com/office/powerpoint/2010/main" val="1933690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hyperlink" Target="http://drive.google.com/file/d/1soKfSbrpWqKCBVBaShTFh7RS40epLH-P/view"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1539875"/>
            <a:ext cx="9144000" cy="1122363"/>
          </a:xfrm>
        </p:spPr>
        <p:txBody>
          <a:bodyPr anchor="t">
            <a:normAutofit fontScale="90000"/>
          </a:bodyPr>
          <a:lstStyle/>
          <a:p>
            <a:pPr algn="l"/>
            <a:r>
              <a:rPr lang="en-GB" sz="6000" dirty="0">
                <a:latin typeface="Open Sans Medium"/>
                <a:ea typeface="Open Sans Medium"/>
                <a:cs typeface="Open Sans Medium"/>
                <a:sym typeface="Open Sans Medium"/>
              </a:rPr>
              <a:t>Teaching and learning </a:t>
            </a:r>
            <a:br>
              <a:rPr lang="en-GB" sz="6000" dirty="0">
                <a:latin typeface="Open Sans Medium"/>
                <a:ea typeface="Open Sans Medium"/>
                <a:cs typeface="Open Sans Medium"/>
                <a:sym typeface="Open Sans Medium"/>
              </a:rPr>
            </a:br>
            <a:r>
              <a:rPr lang="en-GB" sz="6000" dirty="0">
                <a:latin typeface="Open Sans Medium"/>
                <a:ea typeface="Open Sans Medium"/>
                <a:cs typeface="Open Sans Medium"/>
                <a:sym typeface="Open Sans Medium"/>
              </a:rPr>
              <a:t>in User Experience </a:t>
            </a:r>
            <a:br>
              <a:rPr lang="en-GB" sz="6000" dirty="0">
                <a:latin typeface="Open Sans Medium"/>
                <a:ea typeface="Open Sans Medium"/>
                <a:cs typeface="Open Sans Medium"/>
                <a:sym typeface="Open Sans Medium"/>
              </a:rPr>
            </a:br>
            <a:r>
              <a:rPr lang="en-GB" sz="6000" dirty="0">
                <a:latin typeface="Open Sans Medium"/>
                <a:ea typeface="Open Sans Medium"/>
                <a:cs typeface="Open Sans Medium"/>
                <a:sym typeface="Open Sans Medium"/>
              </a:rPr>
              <a:t>(UX) Design</a:t>
            </a:r>
            <a:endParaRPr lang="en-US" dirty="0"/>
          </a:p>
        </p:txBody>
      </p:sp>
      <p:sp>
        <p:nvSpPr>
          <p:cNvPr id="3" name="Subtitle 1">
            <a:extLst>
              <a:ext uri="{FF2B5EF4-FFF2-40B4-BE49-F238E27FC236}">
                <a16:creationId xmlns:a16="http://schemas.microsoft.com/office/drawing/2014/main" id="{3881DFBA-FDAB-2B81-4A39-24F4104AD8CD}"/>
              </a:ext>
            </a:extLst>
          </p:cNvPr>
          <p:cNvSpPr>
            <a:spLocks noGrp="1"/>
          </p:cNvSpPr>
          <p:nvPr>
            <p:ph type="subTitle" idx="1"/>
          </p:nvPr>
        </p:nvSpPr>
        <p:spPr>
          <a:xfrm>
            <a:off x="555790" y="4195763"/>
            <a:ext cx="9144000" cy="1122363"/>
          </a:xfrm>
        </p:spPr>
        <p:txBody>
          <a:bodyPr>
            <a:noAutofit/>
          </a:bodyPr>
          <a:lstStyle/>
          <a:p>
            <a:pPr marL="0" lvl="0" indent="0" algn="l" rtl="0">
              <a:spcBef>
                <a:spcPts val="0"/>
              </a:spcBef>
              <a:spcAft>
                <a:spcPts val="0"/>
              </a:spcAft>
              <a:buNone/>
            </a:pPr>
            <a:br>
              <a:rPr lang="en-GB" dirty="0"/>
            </a:br>
            <a:r>
              <a:rPr lang="en-GB" dirty="0"/>
              <a:t>Dr James Branch</a:t>
            </a:r>
            <a:br>
              <a:rPr lang="en-GB" dirty="0"/>
            </a:br>
            <a:r>
              <a:rPr lang="en-GB" dirty="0"/>
              <a:t>School of Communication Research Seminar Series 2023-24. Falmouth University, UK, 8 November 2023</a:t>
            </a:r>
            <a:br>
              <a:rPr lang="en-GB" dirty="0"/>
            </a:br>
            <a:br>
              <a:rPr lang="en-GB" sz="2400" dirty="0">
                <a:latin typeface="Open Sans Medium"/>
                <a:ea typeface="Open Sans Medium"/>
                <a:cs typeface="Open Sans Medium"/>
                <a:sym typeface="Open Sans Medium"/>
              </a:rPr>
            </a:br>
            <a:endParaRPr lang="en-GB" sz="1100" dirty="0">
              <a:latin typeface="Open Sans Medium"/>
              <a:ea typeface="Open Sans Medium"/>
              <a:cs typeface="Open Sans Medium"/>
              <a:sym typeface="Open Sans Medium"/>
            </a:endParaRPr>
          </a:p>
        </p:txBody>
      </p:sp>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8705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867818"/>
            <a:ext cx="9144000" cy="1122363"/>
          </a:xfrm>
        </p:spPr>
        <p:txBody>
          <a:bodyPr anchor="t">
            <a:normAutofit/>
          </a:bodyPr>
          <a:lstStyle/>
          <a:p>
            <a:pPr algn="l"/>
            <a:r>
              <a:rPr lang="en-GB" sz="6000" dirty="0">
                <a:latin typeface="Open Sans Medium"/>
                <a:ea typeface="Open Sans Medium"/>
                <a:cs typeface="Open Sans Medium"/>
                <a:sym typeface="Open Sans Medium"/>
              </a:rPr>
              <a:t>The problem</a:t>
            </a:r>
            <a:endParaRPr lang="en-US" dirty="0"/>
          </a:p>
        </p:txBody>
      </p:sp>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6386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9144000" cy="1122363"/>
          </a:xfrm>
        </p:spPr>
        <p:txBody>
          <a:bodyPr anchor="t">
            <a:normAutofit fontScale="90000"/>
          </a:bodyPr>
          <a:lstStyle/>
          <a:p>
            <a:pPr algn="l"/>
            <a:r>
              <a:rPr lang="en-GB" sz="4800" dirty="0">
                <a:solidFill>
                  <a:schemeClr val="bg1"/>
                </a:solidFill>
                <a:latin typeface="Open Sans Medium"/>
                <a:ea typeface="Open Sans Medium"/>
                <a:cs typeface="Open Sans Medium"/>
                <a:sym typeface="Open Sans Medium"/>
              </a:rPr>
              <a:t>Transdisciplinary and fast changing</a:t>
            </a:r>
            <a:endParaRPr lang="en-US" sz="4800" dirty="0">
              <a:solidFill>
                <a:schemeClr val="bg1"/>
              </a:solidFill>
            </a:endParaRPr>
          </a:p>
        </p:txBody>
      </p:sp>
      <p:pic>
        <p:nvPicPr>
          <p:cNvPr id="3" name="User exeprience design sub-disciplines" descr="A diagram of showing all the sub-disciplines within the field of user experience design&#10;&#10;">
            <a:extLst>
              <a:ext uri="{FF2B5EF4-FFF2-40B4-BE49-F238E27FC236}">
                <a16:creationId xmlns:a16="http://schemas.microsoft.com/office/drawing/2014/main" id="{61571F37-97BF-A6B4-5E51-2C4F092DD08C}"/>
              </a:ext>
            </a:extLst>
          </p:cNvPr>
          <p:cNvPicPr preferRelativeResize="0"/>
          <p:nvPr/>
        </p:nvPicPr>
        <p:blipFill>
          <a:blip r:embed="rId3">
            <a:alphaModFix/>
          </a:blip>
          <a:stretch>
            <a:fillRect/>
          </a:stretch>
        </p:blipFill>
        <p:spPr>
          <a:xfrm>
            <a:off x="3419399" y="1556191"/>
            <a:ext cx="5353201" cy="4300864"/>
          </a:xfrm>
          <a:prstGeom prst="rect">
            <a:avLst/>
          </a:prstGeom>
          <a:noFill/>
          <a:ln>
            <a:noFill/>
          </a:ln>
        </p:spPr>
      </p:pic>
    </p:spTree>
    <p:extLst>
      <p:ext uri="{BB962C8B-B14F-4D97-AF65-F5344CB8AC3E}">
        <p14:creationId xmlns:p14="http://schemas.microsoft.com/office/powerpoint/2010/main" val="339686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rmAutofit fontScale="90000"/>
          </a:bodyPr>
          <a:lstStyle/>
          <a:p>
            <a:pPr algn="l"/>
            <a:r>
              <a:rPr lang="en-GB" sz="4800" dirty="0">
                <a:solidFill>
                  <a:schemeClr val="bg1"/>
                </a:solidFill>
                <a:latin typeface="Open Sans Medium"/>
                <a:ea typeface="Open Sans Medium"/>
                <a:cs typeface="Open Sans Medium"/>
                <a:sym typeface="Open Sans Medium"/>
              </a:rPr>
              <a:t>In-demand role with competitive salaries</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grpSp>
        <p:nvGrpSpPr>
          <p:cNvPr id="4" name="Google Shape;216;p26" descr="Glassdoor a popular online employer review site that shows UX Designer as a one of the top 25 jobs in the UK in 2022">
            <a:extLst>
              <a:ext uri="{FF2B5EF4-FFF2-40B4-BE49-F238E27FC236}">
                <a16:creationId xmlns:a16="http://schemas.microsoft.com/office/drawing/2014/main" id="{235B39E8-0BF5-A895-F204-5F6076345334}"/>
              </a:ext>
            </a:extLst>
          </p:cNvPr>
          <p:cNvGrpSpPr/>
          <p:nvPr/>
        </p:nvGrpSpPr>
        <p:grpSpPr>
          <a:xfrm>
            <a:off x="2308047" y="1556191"/>
            <a:ext cx="7575906" cy="4669511"/>
            <a:chOff x="618575" y="-114237"/>
            <a:chExt cx="7850400" cy="4838699"/>
          </a:xfrm>
        </p:grpSpPr>
        <p:pic>
          <p:nvPicPr>
            <p:cNvPr id="6" name="Google Shape;217;p26">
              <a:extLst>
                <a:ext uri="{FF2B5EF4-FFF2-40B4-BE49-F238E27FC236}">
                  <a16:creationId xmlns:a16="http://schemas.microsoft.com/office/drawing/2014/main" id="{421A7836-22B7-F3C2-5FAA-9C8BB9E66D29}"/>
                </a:ext>
              </a:extLst>
            </p:cNvPr>
            <p:cNvPicPr preferRelativeResize="0"/>
            <p:nvPr/>
          </p:nvPicPr>
          <p:blipFill>
            <a:blip r:embed="rId3">
              <a:alphaModFix/>
            </a:blip>
            <a:stretch>
              <a:fillRect/>
            </a:stretch>
          </p:blipFill>
          <p:spPr>
            <a:xfrm>
              <a:off x="694763" y="-114237"/>
              <a:ext cx="7754487" cy="4838699"/>
            </a:xfrm>
            <a:prstGeom prst="rect">
              <a:avLst/>
            </a:prstGeom>
            <a:noFill/>
            <a:ln>
              <a:noFill/>
            </a:ln>
          </p:spPr>
        </p:pic>
        <p:pic>
          <p:nvPicPr>
            <p:cNvPr id="7" name="Google Shape;218;p26">
              <a:extLst>
                <a:ext uri="{FF2B5EF4-FFF2-40B4-BE49-F238E27FC236}">
                  <a16:creationId xmlns:a16="http://schemas.microsoft.com/office/drawing/2014/main" id="{C6F8FE23-7F5D-4DF0-96B2-40430B5C8BB3}"/>
                </a:ext>
              </a:extLst>
            </p:cNvPr>
            <p:cNvPicPr preferRelativeResize="0"/>
            <p:nvPr/>
          </p:nvPicPr>
          <p:blipFill>
            <a:blip r:embed="rId4">
              <a:alphaModFix/>
            </a:blip>
            <a:stretch>
              <a:fillRect/>
            </a:stretch>
          </p:blipFill>
          <p:spPr>
            <a:xfrm>
              <a:off x="666538" y="126425"/>
              <a:ext cx="7754474" cy="2216426"/>
            </a:xfrm>
            <a:prstGeom prst="rect">
              <a:avLst/>
            </a:prstGeom>
            <a:noFill/>
            <a:ln>
              <a:noFill/>
            </a:ln>
          </p:spPr>
        </p:pic>
        <p:pic>
          <p:nvPicPr>
            <p:cNvPr id="8" name="Google Shape;219;p26">
              <a:extLst>
                <a:ext uri="{FF2B5EF4-FFF2-40B4-BE49-F238E27FC236}">
                  <a16:creationId xmlns:a16="http://schemas.microsoft.com/office/drawing/2014/main" id="{85B972AB-52AF-815D-466F-F63AFFB3A509}"/>
                </a:ext>
              </a:extLst>
            </p:cNvPr>
            <p:cNvPicPr preferRelativeResize="0"/>
            <p:nvPr/>
          </p:nvPicPr>
          <p:blipFill>
            <a:blip r:embed="rId5">
              <a:alphaModFix/>
            </a:blip>
            <a:stretch>
              <a:fillRect/>
            </a:stretch>
          </p:blipFill>
          <p:spPr>
            <a:xfrm>
              <a:off x="618575" y="2038475"/>
              <a:ext cx="7850400" cy="533275"/>
            </a:xfrm>
            <a:prstGeom prst="rect">
              <a:avLst/>
            </a:prstGeom>
            <a:noFill/>
            <a:ln>
              <a:noFill/>
            </a:ln>
          </p:spPr>
        </p:pic>
      </p:grpSp>
    </p:spTree>
    <p:extLst>
      <p:ext uri="{BB962C8B-B14F-4D97-AF65-F5344CB8AC3E}">
        <p14:creationId xmlns:p14="http://schemas.microsoft.com/office/powerpoint/2010/main" val="78995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rmAutofit/>
          </a:bodyPr>
          <a:lstStyle/>
          <a:p>
            <a:pPr algn="l"/>
            <a:r>
              <a:rPr lang="en-GB" sz="4800" dirty="0">
                <a:solidFill>
                  <a:schemeClr val="bg1"/>
                </a:solidFill>
                <a:latin typeface="Open Sans Medium"/>
                <a:ea typeface="Open Sans Medium"/>
                <a:cs typeface="Open Sans Medium"/>
                <a:sym typeface="Open Sans Medium"/>
              </a:rPr>
              <a:t>UX Bootcamps</a:t>
            </a:r>
          </a:p>
        </p:txBody>
      </p:sp>
      <p:pic>
        <p:nvPicPr>
          <p:cNvPr id="3" name="Google Shape;228;p27" descr="A screenshot of a web page advertising a UX bootcamp a fast-track programme to study UX">
            <a:extLst>
              <a:ext uri="{FF2B5EF4-FFF2-40B4-BE49-F238E27FC236}">
                <a16:creationId xmlns:a16="http://schemas.microsoft.com/office/drawing/2014/main" id="{1C3B5641-B469-CA22-EBAA-6FA0833C018A}"/>
              </a:ext>
            </a:extLst>
          </p:cNvPr>
          <p:cNvPicPr preferRelativeResize="0"/>
          <p:nvPr/>
        </p:nvPicPr>
        <p:blipFill>
          <a:blip r:embed="rId3">
            <a:alphaModFix/>
          </a:blip>
          <a:stretch>
            <a:fillRect/>
          </a:stretch>
        </p:blipFill>
        <p:spPr>
          <a:xfrm>
            <a:off x="2053483" y="1927538"/>
            <a:ext cx="8085033" cy="3550033"/>
          </a:xfrm>
          <a:prstGeom prst="rect">
            <a:avLst/>
          </a:prstGeom>
          <a:noFill/>
          <a:ln>
            <a:noFill/>
          </a:ln>
          <a:effectLst>
            <a:outerShdw blurRad="57150" dist="19050" dir="5400000" algn="bl" rotWithShape="0">
              <a:srgbClr val="000000">
                <a:alpha val="50000"/>
              </a:srgbClr>
            </a:outerShdw>
          </a:effectLst>
        </p:spPr>
      </p:pic>
    </p:spTree>
    <p:extLst>
      <p:ext uri="{BB962C8B-B14F-4D97-AF65-F5344CB8AC3E}">
        <p14:creationId xmlns:p14="http://schemas.microsoft.com/office/powerpoint/2010/main" val="4293125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653702"/>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rmAutofit fontScale="90000"/>
          </a:bodyPr>
          <a:lstStyle/>
          <a:p>
            <a:pPr algn="l"/>
            <a:r>
              <a:rPr lang="en-GB" sz="4800" dirty="0">
                <a:solidFill>
                  <a:schemeClr val="bg1"/>
                </a:solidFill>
                <a:latin typeface="Open Sans Medium"/>
                <a:ea typeface="Open Sans Medium"/>
                <a:cs typeface="Open Sans Medium"/>
                <a:sym typeface="Open Sans Medium"/>
              </a:rPr>
              <a:t>UX started in 1993 and courses are now slowly emerging in academia</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sp>
        <p:nvSpPr>
          <p:cNvPr id="4" name="Subtitle 1">
            <a:extLst>
              <a:ext uri="{FF2B5EF4-FFF2-40B4-BE49-F238E27FC236}">
                <a16:creationId xmlns:a16="http://schemas.microsoft.com/office/drawing/2014/main" id="{9AC4663F-6E19-64B4-BC54-767703A74839}"/>
              </a:ext>
            </a:extLst>
          </p:cNvPr>
          <p:cNvSpPr>
            <a:spLocks noGrp="1"/>
          </p:cNvSpPr>
          <p:nvPr>
            <p:ph type="subTitle" idx="1"/>
          </p:nvPr>
        </p:nvSpPr>
        <p:spPr>
          <a:xfrm>
            <a:off x="555789" y="2690644"/>
            <a:ext cx="11195223" cy="2238376"/>
          </a:xfrm>
        </p:spPr>
        <p:txBody>
          <a:bodyPr>
            <a:noAutofit/>
          </a:bodyPr>
          <a:lstStyle/>
          <a:p>
            <a:pPr marL="0" lvl="0" indent="0" algn="l" rtl="0">
              <a:spcBef>
                <a:spcPts val="0"/>
              </a:spcBef>
              <a:spcAft>
                <a:spcPts val="0"/>
              </a:spcAft>
              <a:buNone/>
            </a:pPr>
            <a:r>
              <a:rPr lang="en-GB" sz="3200" dirty="0"/>
              <a:t>10 </a:t>
            </a:r>
            <a:br>
              <a:rPr lang="en-GB" sz="3200" dirty="0"/>
            </a:br>
            <a:r>
              <a:rPr lang="en-GB" sz="3200" dirty="0"/>
              <a:t>Dedicated UXD degree courses in UK (UCAS, 2021)</a:t>
            </a:r>
          </a:p>
          <a:p>
            <a:pPr marL="0" lvl="0" indent="0" algn="l" rtl="0">
              <a:spcBef>
                <a:spcPts val="0"/>
              </a:spcBef>
              <a:spcAft>
                <a:spcPts val="0"/>
              </a:spcAft>
              <a:buNone/>
            </a:pPr>
            <a:endParaRPr lang="en-GB" sz="3200" dirty="0"/>
          </a:p>
          <a:p>
            <a:pPr marL="0" lvl="0" indent="0" algn="l" rtl="0">
              <a:spcBef>
                <a:spcPts val="0"/>
              </a:spcBef>
              <a:spcAft>
                <a:spcPts val="0"/>
              </a:spcAft>
              <a:buNone/>
            </a:pPr>
            <a:r>
              <a:rPr lang="en-GB" sz="3200" dirty="0"/>
              <a:t>22 </a:t>
            </a:r>
            <a:br>
              <a:rPr lang="en-GB" sz="3200" dirty="0"/>
            </a:br>
            <a:r>
              <a:rPr lang="en-GB" sz="3200" dirty="0"/>
              <a:t>UXD degree related courses in UK – HCI, Interaction </a:t>
            </a:r>
            <a:br>
              <a:rPr lang="en-GB" sz="3200" dirty="0"/>
            </a:br>
            <a:r>
              <a:rPr lang="en-GB" sz="3200" dirty="0"/>
              <a:t>Design (UCAS, 2021)</a:t>
            </a:r>
          </a:p>
          <a:p>
            <a:pPr marL="0" lvl="0" indent="0" algn="l" rtl="0">
              <a:spcBef>
                <a:spcPts val="0"/>
              </a:spcBef>
              <a:spcAft>
                <a:spcPts val="0"/>
              </a:spcAft>
              <a:buNone/>
            </a:pPr>
            <a:endParaRPr lang="en-GB" sz="3200" dirty="0"/>
          </a:p>
        </p:txBody>
      </p:sp>
    </p:spTree>
    <p:extLst>
      <p:ext uri="{BB962C8B-B14F-4D97-AF65-F5344CB8AC3E}">
        <p14:creationId xmlns:p14="http://schemas.microsoft.com/office/powerpoint/2010/main" val="174660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Real world problem </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pic>
        <p:nvPicPr>
          <p:cNvPr id="7" name="Screengrab of a blog page" descr="A screenshot of a web page">
            <a:extLst>
              <a:ext uri="{FF2B5EF4-FFF2-40B4-BE49-F238E27FC236}">
                <a16:creationId xmlns:a16="http://schemas.microsoft.com/office/drawing/2014/main" id="{FD82EAD4-92E1-5A7A-EE07-99F86A1EA465}"/>
              </a:ext>
            </a:extLst>
          </p:cNvPr>
          <p:cNvPicPr preferRelativeResize="0"/>
          <p:nvPr/>
        </p:nvPicPr>
        <p:blipFill>
          <a:blip r:embed="rId3">
            <a:alphaModFix/>
          </a:blip>
          <a:stretch>
            <a:fillRect/>
          </a:stretch>
        </p:blipFill>
        <p:spPr>
          <a:xfrm>
            <a:off x="1028097" y="1556190"/>
            <a:ext cx="5391509" cy="4838701"/>
          </a:xfrm>
          <a:prstGeom prst="rect">
            <a:avLst/>
          </a:prstGeom>
          <a:noFill/>
          <a:ln>
            <a:noFill/>
          </a:ln>
        </p:spPr>
      </p:pic>
      <p:pic>
        <p:nvPicPr>
          <p:cNvPr id="8" name="Screengrab of a blog page" descr="A screenshot of a web page">
            <a:extLst>
              <a:ext uri="{FF2B5EF4-FFF2-40B4-BE49-F238E27FC236}">
                <a16:creationId xmlns:a16="http://schemas.microsoft.com/office/drawing/2014/main" id="{D06FE8F8-F4FF-4B06-AC8C-79EDDA077D97}"/>
              </a:ext>
            </a:extLst>
          </p:cNvPr>
          <p:cNvPicPr preferRelativeResize="0"/>
          <p:nvPr/>
        </p:nvPicPr>
        <p:blipFill>
          <a:blip r:embed="rId4">
            <a:alphaModFix/>
          </a:blip>
          <a:stretch>
            <a:fillRect/>
          </a:stretch>
        </p:blipFill>
        <p:spPr>
          <a:xfrm>
            <a:off x="6493678" y="2176652"/>
            <a:ext cx="4670225" cy="3597775"/>
          </a:xfrm>
          <a:prstGeom prst="rect">
            <a:avLst/>
          </a:prstGeom>
          <a:noFill/>
          <a:ln>
            <a:noFill/>
          </a:ln>
        </p:spPr>
      </p:pic>
    </p:spTree>
    <p:extLst>
      <p:ext uri="{BB962C8B-B14F-4D97-AF65-F5344CB8AC3E}">
        <p14:creationId xmlns:p14="http://schemas.microsoft.com/office/powerpoint/2010/main" val="433963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Research problem</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sp>
        <p:nvSpPr>
          <p:cNvPr id="9" name="Subtitle 1">
            <a:extLst>
              <a:ext uri="{FF2B5EF4-FFF2-40B4-BE49-F238E27FC236}">
                <a16:creationId xmlns:a16="http://schemas.microsoft.com/office/drawing/2014/main" id="{57F4CD11-4F2C-10CB-09DD-5C58535F5F67}"/>
              </a:ext>
            </a:extLst>
          </p:cNvPr>
          <p:cNvSpPr>
            <a:spLocks noGrp="1"/>
          </p:cNvSpPr>
          <p:nvPr>
            <p:ph type="subTitle" idx="1"/>
          </p:nvPr>
        </p:nvSpPr>
        <p:spPr>
          <a:xfrm>
            <a:off x="555789" y="1717878"/>
            <a:ext cx="11195223" cy="2238376"/>
          </a:xfrm>
        </p:spPr>
        <p:txBody>
          <a:bodyPr>
            <a:noAutofit/>
          </a:bodyPr>
          <a:lstStyle/>
          <a:p>
            <a:pPr marL="0" lvl="0" indent="0" algn="l" rtl="0">
              <a:spcBef>
                <a:spcPts val="0"/>
              </a:spcBef>
              <a:spcAft>
                <a:spcPts val="0"/>
              </a:spcAft>
              <a:buNone/>
            </a:pPr>
            <a:r>
              <a:rPr lang="en-GB" sz="3200" dirty="0"/>
              <a:t>Key concerns in scholarship:</a:t>
            </a:r>
            <a:br>
              <a:rPr lang="en-GB" sz="3200" dirty="0"/>
            </a:br>
            <a:endParaRPr lang="en-GB" sz="3200" dirty="0"/>
          </a:p>
          <a:p>
            <a:pPr marL="0" lvl="0" indent="0" algn="l" rtl="0">
              <a:spcBef>
                <a:spcPts val="0"/>
              </a:spcBef>
              <a:spcAft>
                <a:spcPts val="0"/>
              </a:spcAft>
              <a:buNone/>
            </a:pPr>
            <a:r>
              <a:rPr lang="en-GB" sz="3200" dirty="0"/>
              <a:t>UX Curricula (Poor alignment between academia + industry)</a:t>
            </a:r>
            <a:br>
              <a:rPr lang="en-GB" sz="3200" dirty="0"/>
            </a:br>
            <a:endParaRPr lang="en-GB" sz="3200" dirty="0"/>
          </a:p>
          <a:p>
            <a:pPr marL="0" lvl="0" indent="0" algn="l" rtl="0">
              <a:spcBef>
                <a:spcPts val="0"/>
              </a:spcBef>
              <a:spcAft>
                <a:spcPts val="0"/>
              </a:spcAft>
              <a:buNone/>
            </a:pPr>
            <a:r>
              <a:rPr lang="en-GB" sz="3200" dirty="0"/>
              <a:t>Research designed to inform education not grounded in practice</a:t>
            </a:r>
            <a:br>
              <a:rPr lang="en-GB" sz="3200" dirty="0"/>
            </a:br>
            <a:endParaRPr lang="en-GB" sz="3200" dirty="0"/>
          </a:p>
          <a:p>
            <a:pPr marL="0" lvl="0" indent="0" algn="l" rtl="0">
              <a:spcBef>
                <a:spcPts val="0"/>
              </a:spcBef>
              <a:spcAft>
                <a:spcPts val="0"/>
              </a:spcAft>
              <a:buNone/>
            </a:pPr>
            <a:r>
              <a:rPr lang="en-GB" sz="3200" dirty="0"/>
              <a:t>Less research aimed at providing practical support for academics who are building educational pathways</a:t>
            </a:r>
          </a:p>
          <a:p>
            <a:pPr marL="0" lvl="0" indent="0" algn="l" rtl="0">
              <a:spcBef>
                <a:spcPts val="0"/>
              </a:spcBef>
              <a:spcAft>
                <a:spcPts val="0"/>
              </a:spcAft>
              <a:buNone/>
            </a:pPr>
            <a:endParaRPr lang="en-GB" sz="3200" dirty="0"/>
          </a:p>
        </p:txBody>
      </p:sp>
    </p:spTree>
    <p:extLst>
      <p:ext uri="{BB962C8B-B14F-4D97-AF65-F5344CB8AC3E}">
        <p14:creationId xmlns:p14="http://schemas.microsoft.com/office/powerpoint/2010/main" val="997987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PhD Overview</a:t>
            </a:r>
          </a:p>
        </p:txBody>
      </p:sp>
      <p:pic>
        <p:nvPicPr>
          <p:cNvPr id="12" name="Overview of PhD research" descr="Overview of Phd research 3 studies">
            <a:extLst>
              <a:ext uri="{FF2B5EF4-FFF2-40B4-BE49-F238E27FC236}">
                <a16:creationId xmlns:a16="http://schemas.microsoft.com/office/drawing/2014/main" id="{5DC059AB-DE1F-6CF0-D608-0688A4EA7814}"/>
              </a:ext>
            </a:extLst>
          </p:cNvPr>
          <p:cNvPicPr preferRelativeResize="0"/>
          <p:nvPr/>
        </p:nvPicPr>
        <p:blipFill>
          <a:blip r:embed="rId3">
            <a:alphaModFix/>
          </a:blip>
          <a:stretch>
            <a:fillRect/>
          </a:stretch>
        </p:blipFill>
        <p:spPr>
          <a:xfrm>
            <a:off x="2298409" y="1339277"/>
            <a:ext cx="7320877" cy="5143499"/>
          </a:xfrm>
          <a:prstGeom prst="rect">
            <a:avLst/>
          </a:prstGeom>
          <a:noFill/>
          <a:ln>
            <a:noFill/>
          </a:ln>
        </p:spPr>
      </p:pic>
    </p:spTree>
    <p:extLst>
      <p:ext uri="{BB962C8B-B14F-4D97-AF65-F5344CB8AC3E}">
        <p14:creationId xmlns:p14="http://schemas.microsoft.com/office/powerpoint/2010/main" val="300015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Study 2</a:t>
            </a:r>
          </a:p>
        </p:txBody>
      </p:sp>
      <p:sp>
        <p:nvSpPr>
          <p:cNvPr id="3" name="Subtitle 1">
            <a:extLst>
              <a:ext uri="{FF2B5EF4-FFF2-40B4-BE49-F238E27FC236}">
                <a16:creationId xmlns:a16="http://schemas.microsoft.com/office/drawing/2014/main" id="{6ECBFF99-37F0-B3B4-BC57-88DC9218AF92}"/>
              </a:ext>
            </a:extLst>
          </p:cNvPr>
          <p:cNvSpPr>
            <a:spLocks noGrp="1"/>
          </p:cNvSpPr>
          <p:nvPr>
            <p:ph type="subTitle" idx="1"/>
          </p:nvPr>
        </p:nvSpPr>
        <p:spPr>
          <a:xfrm>
            <a:off x="555789" y="1717878"/>
            <a:ext cx="11195223" cy="2238376"/>
          </a:xfrm>
        </p:spPr>
        <p:txBody>
          <a:bodyPr>
            <a:noAutofit/>
          </a:bodyPr>
          <a:lstStyle/>
          <a:p>
            <a:pPr marL="0" lvl="0" indent="0" algn="l" rtl="0">
              <a:spcBef>
                <a:spcPts val="0"/>
              </a:spcBef>
              <a:spcAft>
                <a:spcPts val="0"/>
              </a:spcAft>
              <a:buNone/>
            </a:pPr>
            <a:r>
              <a:rPr lang="en-GB" sz="3200" dirty="0"/>
              <a:t>What are UXD practitioners’ perceptions of UXD competencies </a:t>
            </a:r>
            <a:br>
              <a:rPr lang="en-GB" sz="3200" dirty="0"/>
            </a:br>
            <a:r>
              <a:rPr lang="en-GB" sz="3200" dirty="0"/>
              <a:t>required for effective practice?</a:t>
            </a:r>
          </a:p>
          <a:p>
            <a:pPr marL="0" lvl="0" indent="0" algn="l" rtl="0">
              <a:spcBef>
                <a:spcPts val="0"/>
              </a:spcBef>
              <a:spcAft>
                <a:spcPts val="0"/>
              </a:spcAft>
              <a:buNone/>
            </a:pPr>
            <a:endParaRPr lang="en-GB" sz="3200" dirty="0"/>
          </a:p>
          <a:p>
            <a:pPr marL="0" lvl="0" indent="0" algn="l" rtl="0">
              <a:spcBef>
                <a:spcPts val="0"/>
              </a:spcBef>
              <a:spcAft>
                <a:spcPts val="0"/>
              </a:spcAft>
              <a:buNone/>
            </a:pPr>
            <a:r>
              <a:rPr lang="en-GB" sz="3200" dirty="0"/>
              <a:t>Method: Interviews with 10 UX practitioners</a:t>
            </a:r>
          </a:p>
          <a:p>
            <a:pPr marL="0" lvl="0" indent="0" algn="l" rtl="0">
              <a:spcBef>
                <a:spcPts val="0"/>
              </a:spcBef>
              <a:spcAft>
                <a:spcPts val="0"/>
              </a:spcAft>
              <a:buNone/>
            </a:pPr>
            <a:endParaRPr lang="en-GB" sz="3200" dirty="0"/>
          </a:p>
        </p:txBody>
      </p:sp>
    </p:spTree>
    <p:extLst>
      <p:ext uri="{BB962C8B-B14F-4D97-AF65-F5344CB8AC3E}">
        <p14:creationId xmlns:p14="http://schemas.microsoft.com/office/powerpoint/2010/main" val="266942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Objectives</a:t>
            </a:r>
          </a:p>
        </p:txBody>
      </p:sp>
      <p:sp>
        <p:nvSpPr>
          <p:cNvPr id="3" name="Subtitle 1">
            <a:extLst>
              <a:ext uri="{FF2B5EF4-FFF2-40B4-BE49-F238E27FC236}">
                <a16:creationId xmlns:a16="http://schemas.microsoft.com/office/drawing/2014/main" id="{6ECBFF99-37F0-B3B4-BC57-88DC9218AF92}"/>
              </a:ext>
            </a:extLst>
          </p:cNvPr>
          <p:cNvSpPr>
            <a:spLocks noGrp="1"/>
          </p:cNvSpPr>
          <p:nvPr>
            <p:ph type="subTitle" idx="1"/>
          </p:nvPr>
        </p:nvSpPr>
        <p:spPr>
          <a:xfrm>
            <a:off x="555789" y="2309812"/>
            <a:ext cx="11195223" cy="2238376"/>
          </a:xfrm>
        </p:spPr>
        <p:txBody>
          <a:bodyPr>
            <a:noAutofit/>
          </a:bodyPr>
          <a:lstStyle/>
          <a:p>
            <a:pPr marL="0" lvl="0" indent="0" algn="l" rtl="0">
              <a:spcBef>
                <a:spcPts val="0"/>
              </a:spcBef>
              <a:spcAft>
                <a:spcPts val="0"/>
              </a:spcAft>
              <a:buNone/>
            </a:pPr>
            <a:r>
              <a:rPr lang="en-GB" sz="3200" dirty="0"/>
              <a:t>Examine UXD practitioner perceptions of their work, in order to establish vital UXD competencies.</a:t>
            </a:r>
            <a:br>
              <a:rPr lang="en-GB" sz="3200" dirty="0"/>
            </a:b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r>
              <a:rPr lang="en-GB" sz="3200" dirty="0"/>
              <a:t>Examine UXD practitioner perceptions of competencies needed by entrants, in order to establish vital UXD competencies needed by graduates.</a:t>
            </a:r>
          </a:p>
        </p:txBody>
      </p:sp>
    </p:spTree>
    <p:extLst>
      <p:ext uri="{BB962C8B-B14F-4D97-AF65-F5344CB8AC3E}">
        <p14:creationId xmlns:p14="http://schemas.microsoft.com/office/powerpoint/2010/main" val="1794467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22959"/>
            <a:ext cx="9144000" cy="1122363"/>
          </a:xfrm>
        </p:spPr>
        <p:txBody>
          <a:bodyPr anchor="t">
            <a:normAutofit/>
          </a:bodyPr>
          <a:lstStyle/>
          <a:p>
            <a:pPr algn="l"/>
            <a:r>
              <a:rPr lang="en-GB" sz="4800" dirty="0">
                <a:solidFill>
                  <a:schemeClr val="bg1"/>
                </a:solidFill>
                <a:latin typeface="Open Sans Medium"/>
                <a:ea typeface="Open Sans Medium"/>
                <a:cs typeface="Open Sans Medium"/>
                <a:sym typeface="Open Sans Medium"/>
              </a:rPr>
              <a:t>Overview of this presentation</a:t>
            </a:r>
            <a:endParaRPr lang="en-US" sz="4800" dirty="0">
              <a:solidFill>
                <a:schemeClr val="bg1"/>
              </a:solidFill>
            </a:endParaRPr>
          </a:p>
        </p:txBody>
      </p:sp>
      <p:sp>
        <p:nvSpPr>
          <p:cNvPr id="3" name="Subtitle 1">
            <a:extLst>
              <a:ext uri="{FF2B5EF4-FFF2-40B4-BE49-F238E27FC236}">
                <a16:creationId xmlns:a16="http://schemas.microsoft.com/office/drawing/2014/main" id="{3881DFBA-FDAB-2B81-4A39-24F4104AD8CD}"/>
              </a:ext>
            </a:extLst>
          </p:cNvPr>
          <p:cNvSpPr>
            <a:spLocks noGrp="1"/>
          </p:cNvSpPr>
          <p:nvPr>
            <p:ph type="subTitle" idx="1"/>
          </p:nvPr>
        </p:nvSpPr>
        <p:spPr>
          <a:xfrm>
            <a:off x="555789" y="2690644"/>
            <a:ext cx="11195223" cy="2238376"/>
          </a:xfrm>
        </p:spPr>
        <p:txBody>
          <a:bodyPr>
            <a:noAutofit/>
          </a:bodyPr>
          <a:lstStyle/>
          <a:p>
            <a:pPr marL="0" lvl="0" indent="0" algn="l" rtl="0">
              <a:spcBef>
                <a:spcPts val="0"/>
              </a:spcBef>
              <a:spcAft>
                <a:spcPts val="0"/>
              </a:spcAft>
              <a:buNone/>
            </a:pPr>
            <a:r>
              <a:rPr lang="en-GB" sz="3200" dirty="0"/>
              <a:t>1. PhD research into UX practice and HE education</a:t>
            </a:r>
          </a:p>
          <a:p>
            <a:pPr marL="0" lvl="0" indent="0" algn="l" rtl="0">
              <a:spcBef>
                <a:spcPts val="0"/>
              </a:spcBef>
              <a:spcAft>
                <a:spcPts val="0"/>
              </a:spcAft>
              <a:buNone/>
            </a:pPr>
            <a:r>
              <a:rPr lang="en-GB" sz="3200" dirty="0"/>
              <a:t>2. An element of the UX Pedagogy Toolkit outcome</a:t>
            </a:r>
          </a:p>
          <a:p>
            <a:pPr marL="0" lvl="0" indent="0" algn="l" rtl="0">
              <a:spcBef>
                <a:spcPts val="0"/>
              </a:spcBef>
              <a:spcAft>
                <a:spcPts val="0"/>
              </a:spcAft>
              <a:buNone/>
            </a:pPr>
            <a:r>
              <a:rPr lang="en-GB" sz="3200" dirty="0"/>
              <a:t>3. Wider implications for learning and teaching</a:t>
            </a:r>
          </a:p>
        </p:txBody>
      </p:sp>
    </p:spTree>
    <p:extLst>
      <p:ext uri="{BB962C8B-B14F-4D97-AF65-F5344CB8AC3E}">
        <p14:creationId xmlns:p14="http://schemas.microsoft.com/office/powerpoint/2010/main" val="866157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906620"/>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Stratified purposeful sampling strategy (n=10)</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sp>
        <p:nvSpPr>
          <p:cNvPr id="3" name="Subtitle 1">
            <a:extLst>
              <a:ext uri="{FF2B5EF4-FFF2-40B4-BE49-F238E27FC236}">
                <a16:creationId xmlns:a16="http://schemas.microsoft.com/office/drawing/2014/main" id="{6ECBFF99-37F0-B3B4-BC57-88DC9218AF92}"/>
              </a:ext>
            </a:extLst>
          </p:cNvPr>
          <p:cNvSpPr>
            <a:spLocks noGrp="1"/>
          </p:cNvSpPr>
          <p:nvPr>
            <p:ph type="subTitle" idx="1"/>
          </p:nvPr>
        </p:nvSpPr>
        <p:spPr>
          <a:xfrm>
            <a:off x="555789" y="2309812"/>
            <a:ext cx="11195223" cy="2238376"/>
          </a:xfrm>
        </p:spPr>
        <p:txBody>
          <a:bodyPr>
            <a:noAutofit/>
          </a:bodyPr>
          <a:lstStyle/>
          <a:p>
            <a:pPr marL="0" lvl="0" indent="0" algn="l" rtl="0">
              <a:spcBef>
                <a:spcPts val="0"/>
              </a:spcBef>
              <a:spcAft>
                <a:spcPts val="0"/>
              </a:spcAft>
              <a:buNone/>
            </a:pPr>
            <a:r>
              <a:rPr lang="en-GB" sz="3200" dirty="0"/>
              <a:t>Consultants working individually or in small groups independently with external clients on a short-term basis.</a:t>
            </a:r>
            <a:br>
              <a:rPr lang="en-GB" sz="3200" dirty="0"/>
            </a:br>
            <a:endParaRPr lang="en-GB" sz="3200" dirty="0"/>
          </a:p>
          <a:p>
            <a:pPr marL="0" lvl="0" indent="0" algn="l" rtl="0">
              <a:spcBef>
                <a:spcPts val="0"/>
              </a:spcBef>
              <a:spcAft>
                <a:spcPts val="0"/>
              </a:spcAft>
              <a:buNone/>
            </a:pPr>
            <a:r>
              <a:rPr lang="en-GB" sz="3200" dirty="0"/>
              <a:t>Internally facing user experience agencies within a wider organisation.</a:t>
            </a:r>
            <a:br>
              <a:rPr lang="en-GB" sz="3200" dirty="0"/>
            </a:br>
            <a:endParaRPr lang="en-GB" sz="3200" dirty="0"/>
          </a:p>
          <a:p>
            <a:pPr marL="0" lvl="0" indent="0" algn="l" rtl="0">
              <a:spcBef>
                <a:spcPts val="0"/>
              </a:spcBef>
              <a:spcAft>
                <a:spcPts val="0"/>
              </a:spcAft>
              <a:buNone/>
            </a:pPr>
            <a:r>
              <a:rPr lang="en-GB" sz="3200" dirty="0"/>
              <a:t>Small client-facing user experience agencies.</a:t>
            </a:r>
          </a:p>
          <a:p>
            <a:pPr marL="0" lvl="0" indent="0" algn="l" rtl="0">
              <a:spcBef>
                <a:spcPts val="0"/>
              </a:spcBef>
              <a:spcAft>
                <a:spcPts val="0"/>
              </a:spcAft>
              <a:buNone/>
            </a:pPr>
            <a:endParaRPr lang="en-GB" sz="3200" dirty="0"/>
          </a:p>
          <a:p>
            <a:pPr marL="0" lvl="0" indent="0" algn="l" rtl="0">
              <a:spcBef>
                <a:spcPts val="0"/>
              </a:spcBef>
              <a:spcAft>
                <a:spcPts val="0"/>
              </a:spcAft>
              <a:buNone/>
            </a:pPr>
            <a:r>
              <a:rPr lang="en-GB" sz="3200" dirty="0"/>
              <a:t>Large client-facing user experience agencies.</a:t>
            </a:r>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p:txBody>
      </p:sp>
    </p:spTree>
    <p:extLst>
      <p:ext uri="{BB962C8B-B14F-4D97-AF65-F5344CB8AC3E}">
        <p14:creationId xmlns:p14="http://schemas.microsoft.com/office/powerpoint/2010/main" val="3712275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Example interview questions</a:t>
            </a:r>
          </a:p>
        </p:txBody>
      </p:sp>
      <p:sp>
        <p:nvSpPr>
          <p:cNvPr id="3" name="Subtitle 1">
            <a:extLst>
              <a:ext uri="{FF2B5EF4-FFF2-40B4-BE49-F238E27FC236}">
                <a16:creationId xmlns:a16="http://schemas.microsoft.com/office/drawing/2014/main" id="{6ECBFF99-37F0-B3B4-BC57-88DC9218AF92}"/>
              </a:ext>
            </a:extLst>
          </p:cNvPr>
          <p:cNvSpPr>
            <a:spLocks noGrp="1"/>
          </p:cNvSpPr>
          <p:nvPr>
            <p:ph type="subTitle" idx="1"/>
          </p:nvPr>
        </p:nvSpPr>
        <p:spPr>
          <a:xfrm>
            <a:off x="555789" y="1803974"/>
            <a:ext cx="11195223" cy="2238376"/>
          </a:xfrm>
        </p:spPr>
        <p:txBody>
          <a:bodyPr>
            <a:noAutofit/>
          </a:bodyPr>
          <a:lstStyle/>
          <a:p>
            <a:pPr marL="0" lvl="0" indent="0" algn="l" rtl="0">
              <a:spcBef>
                <a:spcPts val="0"/>
              </a:spcBef>
              <a:spcAft>
                <a:spcPts val="0"/>
              </a:spcAft>
              <a:buNone/>
            </a:pPr>
            <a:r>
              <a:rPr lang="en-GB" sz="3200" dirty="0"/>
              <a:t>Looking at the best people in your current UXD team —</a:t>
            </a:r>
            <a:br>
              <a:rPr lang="en-GB" sz="3200" dirty="0"/>
            </a:br>
            <a:r>
              <a:rPr lang="en-GB" sz="3200" dirty="0"/>
              <a:t> </a:t>
            </a:r>
            <a:br>
              <a:rPr lang="en-GB" sz="3200" dirty="0"/>
            </a:br>
            <a:r>
              <a:rPr lang="en-GB" sz="3200" dirty="0"/>
              <a:t>Why are they good at their job?</a:t>
            </a:r>
          </a:p>
          <a:p>
            <a:pPr marL="0" lvl="0" indent="0" algn="l" rtl="0">
              <a:spcBef>
                <a:spcPts val="0"/>
              </a:spcBef>
              <a:spcAft>
                <a:spcPts val="0"/>
              </a:spcAft>
              <a:buNone/>
            </a:pPr>
            <a:endParaRPr lang="en-GB" sz="3200" dirty="0"/>
          </a:p>
          <a:p>
            <a:pPr marL="0" lvl="0" indent="0" algn="l" rtl="0">
              <a:spcBef>
                <a:spcPts val="0"/>
              </a:spcBef>
              <a:spcAft>
                <a:spcPts val="0"/>
              </a:spcAft>
              <a:buNone/>
            </a:pPr>
            <a:r>
              <a:rPr lang="en-GB" sz="3200" dirty="0"/>
              <a:t>What competencies do entrants to UX need? </a:t>
            </a:r>
            <a:br>
              <a:rPr lang="en-GB" sz="3200" dirty="0"/>
            </a:br>
            <a:br>
              <a:rPr lang="en-GB" sz="3200" dirty="0"/>
            </a:br>
            <a:r>
              <a:rPr lang="en-GB" sz="3200" dirty="0"/>
              <a:t>Are there specific areas of knowledge and skill that entrants commonly lack?</a:t>
            </a:r>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p:txBody>
      </p:sp>
    </p:spTree>
    <p:extLst>
      <p:ext uri="{BB962C8B-B14F-4D97-AF65-F5344CB8AC3E}">
        <p14:creationId xmlns:p14="http://schemas.microsoft.com/office/powerpoint/2010/main" val="22392930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243191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lt1"/>
                </a:solidFill>
                <a:latin typeface="Open Sans Medium"/>
                <a:ea typeface="Open Sans Medium"/>
                <a:cs typeface="Open Sans Medium"/>
                <a:sym typeface="Open Sans Medium"/>
              </a:rPr>
              <a:t>Reflexive Thematic Analysis – Themes inductively derived from dataset</a:t>
            </a:r>
            <a:br>
              <a:rPr lang="en-GB" sz="4800" dirty="0">
                <a:solidFill>
                  <a:schemeClr val="lt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pic>
        <p:nvPicPr>
          <p:cNvPr id="7" name="Screengrab of Nvivo coding software" descr="Screengrab of Nvivo coding software">
            <a:extLst>
              <a:ext uri="{FF2B5EF4-FFF2-40B4-BE49-F238E27FC236}">
                <a16:creationId xmlns:a16="http://schemas.microsoft.com/office/drawing/2014/main" id="{DC06DB48-0B48-C476-C298-44267C976DD6}"/>
              </a:ext>
            </a:extLst>
          </p:cNvPr>
          <p:cNvPicPr preferRelativeResize="0"/>
          <p:nvPr/>
        </p:nvPicPr>
        <p:blipFill>
          <a:blip r:embed="rId3">
            <a:alphaModFix/>
          </a:blip>
          <a:stretch>
            <a:fillRect/>
          </a:stretch>
        </p:blipFill>
        <p:spPr>
          <a:xfrm>
            <a:off x="3912099" y="1989723"/>
            <a:ext cx="4367802" cy="4367802"/>
          </a:xfrm>
          <a:prstGeom prst="rect">
            <a:avLst/>
          </a:prstGeom>
          <a:noFill/>
          <a:ln>
            <a:noFill/>
          </a:ln>
        </p:spPr>
      </p:pic>
    </p:spTree>
    <p:extLst>
      <p:ext uri="{BB962C8B-B14F-4D97-AF65-F5344CB8AC3E}">
        <p14:creationId xmlns:p14="http://schemas.microsoft.com/office/powerpoint/2010/main" val="309539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80397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Analytical, critical thinkers, problem solvers, good soft skills</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pic>
        <p:nvPicPr>
          <p:cNvPr id="7" name="Mindmap of valued UX competencies" descr="Mindmap of valued UX competencies">
            <a:extLst>
              <a:ext uri="{FF2B5EF4-FFF2-40B4-BE49-F238E27FC236}">
                <a16:creationId xmlns:a16="http://schemas.microsoft.com/office/drawing/2014/main" id="{BE792070-B65A-7F13-D301-95699DE7781B}"/>
              </a:ext>
            </a:extLst>
          </p:cNvPr>
          <p:cNvPicPr preferRelativeResize="0"/>
          <p:nvPr/>
        </p:nvPicPr>
        <p:blipFill>
          <a:blip r:embed="rId3">
            <a:alphaModFix/>
          </a:blip>
          <a:stretch>
            <a:fillRect/>
          </a:stretch>
        </p:blipFill>
        <p:spPr>
          <a:xfrm>
            <a:off x="3556551" y="2020887"/>
            <a:ext cx="5078897" cy="4539912"/>
          </a:xfrm>
          <a:prstGeom prst="rect">
            <a:avLst/>
          </a:prstGeom>
          <a:noFill/>
          <a:ln>
            <a:noFill/>
          </a:ln>
        </p:spPr>
      </p:pic>
    </p:spTree>
    <p:extLst>
      <p:ext uri="{BB962C8B-B14F-4D97-AF65-F5344CB8AC3E}">
        <p14:creationId xmlns:p14="http://schemas.microsoft.com/office/powerpoint/2010/main" val="1353011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80397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Shift to personal characteristics and social for entrant’s competencies</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pic>
        <p:nvPicPr>
          <p:cNvPr id="8" name="Google Shape;425;p44" descr="Pie-graph showing 6 categories of valued competencies and percentages of mentions for each category">
            <a:extLst>
              <a:ext uri="{FF2B5EF4-FFF2-40B4-BE49-F238E27FC236}">
                <a16:creationId xmlns:a16="http://schemas.microsoft.com/office/drawing/2014/main" id="{6BA3BFE2-4FC0-3B4E-F8B1-5F580D474A1B}"/>
              </a:ext>
            </a:extLst>
          </p:cNvPr>
          <p:cNvPicPr preferRelativeResize="0"/>
          <p:nvPr/>
        </p:nvPicPr>
        <p:blipFill>
          <a:blip r:embed="rId3">
            <a:alphaModFix/>
          </a:blip>
          <a:stretch>
            <a:fillRect/>
          </a:stretch>
        </p:blipFill>
        <p:spPr>
          <a:xfrm>
            <a:off x="641666" y="2456808"/>
            <a:ext cx="5317182" cy="3777033"/>
          </a:xfrm>
          <a:prstGeom prst="rect">
            <a:avLst/>
          </a:prstGeom>
          <a:noFill/>
          <a:ln>
            <a:noFill/>
          </a:ln>
        </p:spPr>
      </p:pic>
      <p:pic>
        <p:nvPicPr>
          <p:cNvPr id="9" name="Google Shape;426;p44" descr="Pie-graph showing 6 categories of valued competencies and percentages of mentions for each category">
            <a:extLst>
              <a:ext uri="{FF2B5EF4-FFF2-40B4-BE49-F238E27FC236}">
                <a16:creationId xmlns:a16="http://schemas.microsoft.com/office/drawing/2014/main" id="{A5CB7DEE-B8EC-1984-4C10-97CEFDEABB9B}"/>
              </a:ext>
            </a:extLst>
          </p:cNvPr>
          <p:cNvPicPr preferRelativeResize="0"/>
          <p:nvPr/>
        </p:nvPicPr>
        <p:blipFill>
          <a:blip r:embed="rId4">
            <a:alphaModFix/>
          </a:blip>
          <a:stretch>
            <a:fillRect/>
          </a:stretch>
        </p:blipFill>
        <p:spPr>
          <a:xfrm>
            <a:off x="6233154" y="2456809"/>
            <a:ext cx="5696918" cy="3777032"/>
          </a:xfrm>
          <a:prstGeom prst="rect">
            <a:avLst/>
          </a:prstGeom>
          <a:noFill/>
          <a:ln>
            <a:noFill/>
          </a:ln>
        </p:spPr>
      </p:pic>
    </p:spTree>
    <p:extLst>
      <p:ext uri="{BB962C8B-B14F-4D97-AF65-F5344CB8AC3E}">
        <p14:creationId xmlns:p14="http://schemas.microsoft.com/office/powerpoint/2010/main" val="4051398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Key quotes</a:t>
            </a:r>
          </a:p>
        </p:txBody>
      </p:sp>
      <p:sp>
        <p:nvSpPr>
          <p:cNvPr id="3" name="Subtitle 1">
            <a:extLst>
              <a:ext uri="{FF2B5EF4-FFF2-40B4-BE49-F238E27FC236}">
                <a16:creationId xmlns:a16="http://schemas.microsoft.com/office/drawing/2014/main" id="{8AFF7E89-C08A-1AC3-5172-4D49D2AF8EA9}"/>
              </a:ext>
            </a:extLst>
          </p:cNvPr>
          <p:cNvSpPr>
            <a:spLocks noGrp="1"/>
          </p:cNvSpPr>
          <p:nvPr>
            <p:ph type="subTitle" idx="1"/>
          </p:nvPr>
        </p:nvSpPr>
        <p:spPr>
          <a:xfrm>
            <a:off x="555789" y="1803974"/>
            <a:ext cx="11195223" cy="2238376"/>
          </a:xfrm>
        </p:spPr>
        <p:txBody>
          <a:bodyPr>
            <a:noAutofit/>
          </a:bodyPr>
          <a:lstStyle/>
          <a:p>
            <a:pPr marL="0" lvl="0" indent="0" algn="l" rtl="0">
              <a:spcBef>
                <a:spcPts val="0"/>
              </a:spcBef>
              <a:spcAft>
                <a:spcPts val="0"/>
              </a:spcAft>
              <a:buNone/>
            </a:pPr>
            <a:r>
              <a:rPr lang="en-GB" sz="3200" dirty="0"/>
              <a:t>“The real thing I look for is attitude and ability to solve problems and think strategically about the work” </a:t>
            </a:r>
          </a:p>
          <a:p>
            <a:pPr marL="0" lvl="0" indent="0" algn="l" rtl="0">
              <a:spcBef>
                <a:spcPts val="0"/>
              </a:spcBef>
              <a:spcAft>
                <a:spcPts val="0"/>
              </a:spcAft>
              <a:buNone/>
            </a:pPr>
            <a:endParaRPr lang="en-GB" sz="3200" dirty="0"/>
          </a:p>
          <a:p>
            <a:pPr marL="0" lvl="0" indent="0" algn="l" rtl="0">
              <a:spcBef>
                <a:spcPts val="0"/>
              </a:spcBef>
              <a:spcAft>
                <a:spcPts val="0"/>
              </a:spcAft>
              <a:buNone/>
            </a:pPr>
            <a:r>
              <a:rPr lang="en-GB" sz="3200" dirty="0"/>
              <a:t>“You can teach the other stuff but it's much harder to shift </a:t>
            </a:r>
            <a:br>
              <a:rPr lang="en-GB" sz="3200" dirty="0"/>
            </a:br>
            <a:r>
              <a:rPr lang="en-GB" sz="3200" dirty="0"/>
              <a:t>a mindset”</a:t>
            </a:r>
          </a:p>
          <a:p>
            <a:pPr marL="0" lvl="0" indent="0" algn="l" rtl="0">
              <a:spcBef>
                <a:spcPts val="0"/>
              </a:spcBef>
              <a:spcAft>
                <a:spcPts val="0"/>
              </a:spcAft>
              <a:buNone/>
            </a:pPr>
            <a:endParaRPr lang="en-GB" sz="3200" dirty="0"/>
          </a:p>
          <a:p>
            <a:pPr marL="0" lvl="0" indent="0" algn="l" rtl="0">
              <a:spcBef>
                <a:spcPts val="0"/>
              </a:spcBef>
              <a:spcAft>
                <a:spcPts val="0"/>
              </a:spcAft>
              <a:buNone/>
            </a:pPr>
            <a:r>
              <a:rPr lang="en-GB" sz="3200" dirty="0"/>
              <a:t>“There isn't a kind of fixed view of — use these tools to do this thing — It kind of evolves based on what you need at that particular time and what other people have shared…” </a:t>
            </a:r>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a:p>
            <a:pPr marL="0" lvl="0" indent="0" algn="l" rtl="0">
              <a:spcBef>
                <a:spcPts val="0"/>
              </a:spcBef>
              <a:spcAft>
                <a:spcPts val="0"/>
              </a:spcAft>
              <a:buNone/>
            </a:pPr>
            <a:endParaRPr lang="en-GB" sz="3200" dirty="0"/>
          </a:p>
        </p:txBody>
      </p:sp>
    </p:spTree>
    <p:extLst>
      <p:ext uri="{BB962C8B-B14F-4D97-AF65-F5344CB8AC3E}">
        <p14:creationId xmlns:p14="http://schemas.microsoft.com/office/powerpoint/2010/main" val="2354264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Vital competencies = Moving target</a:t>
            </a:r>
          </a:p>
        </p:txBody>
      </p:sp>
      <p:sp>
        <p:nvSpPr>
          <p:cNvPr id="7" name="Subtitle 1">
            <a:extLst>
              <a:ext uri="{FF2B5EF4-FFF2-40B4-BE49-F238E27FC236}">
                <a16:creationId xmlns:a16="http://schemas.microsoft.com/office/drawing/2014/main" id="{5DEEAFC7-698C-29DE-7AB3-3181C6454606}"/>
              </a:ext>
            </a:extLst>
          </p:cNvPr>
          <p:cNvSpPr>
            <a:spLocks noGrp="1"/>
          </p:cNvSpPr>
          <p:nvPr>
            <p:ph type="subTitle" idx="1"/>
          </p:nvPr>
        </p:nvSpPr>
        <p:spPr>
          <a:xfrm>
            <a:off x="555791" y="5682322"/>
            <a:ext cx="5339172" cy="2238376"/>
          </a:xfrm>
        </p:spPr>
        <p:txBody>
          <a:bodyPr>
            <a:noAutofit/>
          </a:bodyPr>
          <a:lstStyle/>
          <a:p>
            <a:pPr marL="0" lvl="0" indent="0" algn="l" rtl="0">
              <a:spcBef>
                <a:spcPts val="0"/>
              </a:spcBef>
              <a:spcAft>
                <a:spcPts val="0"/>
              </a:spcAft>
              <a:buNone/>
            </a:pPr>
            <a:r>
              <a:rPr lang="en-GB" sz="1600" dirty="0"/>
              <a:t>“Less a static entity or documentable system.</a:t>
            </a:r>
            <a:br>
              <a:rPr lang="en-GB" sz="1600" dirty="0"/>
            </a:br>
            <a:r>
              <a:rPr lang="en-GB" sz="1600" dirty="0"/>
              <a:t>Or application of tightly defined tools and methods”</a:t>
            </a:r>
            <a:br>
              <a:rPr lang="en-GB" sz="1600" dirty="0"/>
            </a:br>
            <a:r>
              <a:rPr lang="en-GB" sz="1600" dirty="0"/>
              <a:t>(Gray, 2016). </a:t>
            </a:r>
          </a:p>
          <a:p>
            <a:pPr marL="0" lvl="0" indent="0" algn="l" rtl="0">
              <a:spcBef>
                <a:spcPts val="0"/>
              </a:spcBef>
              <a:spcAft>
                <a:spcPts val="0"/>
              </a:spcAft>
              <a:buNone/>
            </a:pPr>
            <a:endParaRPr lang="en-GB" sz="3200" dirty="0"/>
          </a:p>
        </p:txBody>
      </p:sp>
      <p:sp>
        <p:nvSpPr>
          <p:cNvPr id="8" name="Subtitle 2">
            <a:extLst>
              <a:ext uri="{FF2B5EF4-FFF2-40B4-BE49-F238E27FC236}">
                <a16:creationId xmlns:a16="http://schemas.microsoft.com/office/drawing/2014/main" id="{ACC644D3-6DDF-B367-5510-CA288BE9D12F}"/>
              </a:ext>
            </a:extLst>
          </p:cNvPr>
          <p:cNvSpPr txBox="1">
            <a:spLocks/>
          </p:cNvSpPr>
          <p:nvPr/>
        </p:nvSpPr>
        <p:spPr>
          <a:xfrm>
            <a:off x="6575898" y="5682322"/>
            <a:ext cx="5339172" cy="22383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GB" sz="1600" dirty="0"/>
              <a:t>More an emergent process dependent on practitioner</a:t>
            </a:r>
            <a:br>
              <a:rPr lang="en-GB" sz="1600" dirty="0"/>
            </a:br>
            <a:r>
              <a:rPr lang="en-GB" sz="1600" dirty="0"/>
              <a:t>experience, organisational context, and problem at hand.  </a:t>
            </a:r>
          </a:p>
          <a:p>
            <a:pPr algn="l">
              <a:spcBef>
                <a:spcPts val="0"/>
              </a:spcBef>
            </a:pPr>
            <a:endParaRPr lang="en-GB" sz="1600" dirty="0"/>
          </a:p>
        </p:txBody>
      </p:sp>
      <p:pic>
        <p:nvPicPr>
          <p:cNvPr id="4" name="Busy kitchen" descr="A recipe book with a bookmark">
            <a:extLst>
              <a:ext uri="{FF2B5EF4-FFF2-40B4-BE49-F238E27FC236}">
                <a16:creationId xmlns:a16="http://schemas.microsoft.com/office/drawing/2014/main" id="{1F6C126E-15AC-A4CC-9CFF-36E6CE51B097}"/>
              </a:ext>
            </a:extLst>
          </p:cNvPr>
          <p:cNvPicPr preferRelativeResize="0"/>
          <p:nvPr/>
        </p:nvPicPr>
        <p:blipFill>
          <a:blip r:embed="rId3">
            <a:alphaModFix/>
          </a:blip>
          <a:stretch>
            <a:fillRect/>
          </a:stretch>
        </p:blipFill>
        <p:spPr>
          <a:xfrm>
            <a:off x="1236726" y="1556191"/>
            <a:ext cx="3062899" cy="3909217"/>
          </a:xfrm>
          <a:prstGeom prst="rect">
            <a:avLst/>
          </a:prstGeom>
          <a:noFill/>
          <a:ln>
            <a:noFill/>
          </a:ln>
        </p:spPr>
      </p:pic>
      <p:pic>
        <p:nvPicPr>
          <p:cNvPr id="6" name="Recipe book" descr="A group of chefs cooking in a kitchen">
            <a:extLst>
              <a:ext uri="{FF2B5EF4-FFF2-40B4-BE49-F238E27FC236}">
                <a16:creationId xmlns:a16="http://schemas.microsoft.com/office/drawing/2014/main" id="{8E016A3B-D90E-DD85-043B-8E52A28D813D}"/>
              </a:ext>
            </a:extLst>
          </p:cNvPr>
          <p:cNvPicPr preferRelativeResize="0"/>
          <p:nvPr/>
        </p:nvPicPr>
        <p:blipFill>
          <a:blip r:embed="rId4">
            <a:alphaModFix/>
          </a:blip>
          <a:stretch>
            <a:fillRect/>
          </a:stretch>
        </p:blipFill>
        <p:spPr>
          <a:xfrm>
            <a:off x="6575898" y="1949388"/>
            <a:ext cx="4786008" cy="3100787"/>
          </a:xfrm>
          <a:prstGeom prst="rect">
            <a:avLst/>
          </a:prstGeom>
          <a:noFill/>
          <a:ln>
            <a:noFill/>
          </a:ln>
        </p:spPr>
      </p:pic>
    </p:spTree>
    <p:extLst>
      <p:ext uri="{BB962C8B-B14F-4D97-AF65-F5344CB8AC3E}">
        <p14:creationId xmlns:p14="http://schemas.microsoft.com/office/powerpoint/2010/main" val="3558506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806116"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Results replicated earlier research</a:t>
            </a:r>
          </a:p>
        </p:txBody>
      </p:sp>
      <p:sp>
        <p:nvSpPr>
          <p:cNvPr id="9" name="Subtitle 1">
            <a:extLst>
              <a:ext uri="{FF2B5EF4-FFF2-40B4-BE49-F238E27FC236}">
                <a16:creationId xmlns:a16="http://schemas.microsoft.com/office/drawing/2014/main" id="{A4968FBF-5D83-24E3-1E35-81BDD4AD8B2E}"/>
              </a:ext>
            </a:extLst>
          </p:cNvPr>
          <p:cNvSpPr>
            <a:spLocks noGrp="1"/>
          </p:cNvSpPr>
          <p:nvPr>
            <p:ph type="subTitle" idx="1"/>
          </p:nvPr>
        </p:nvSpPr>
        <p:spPr>
          <a:xfrm>
            <a:off x="5758774" y="1773238"/>
            <a:ext cx="6113340" cy="1655762"/>
          </a:xfrm>
        </p:spPr>
        <p:txBody>
          <a:bodyPr>
            <a:noAutofit/>
          </a:bodyPr>
          <a:lstStyle/>
          <a:p>
            <a:pPr algn="l">
              <a:lnSpc>
                <a:spcPct val="100000"/>
              </a:lnSpc>
            </a:pPr>
            <a:r>
              <a:rPr lang="en-US" dirty="0"/>
              <a:t>“For HCI students starting out in UX practice, many of the competencies that are needed for success are not content oriented, but rather are </a:t>
            </a:r>
            <a:r>
              <a:rPr lang="en-US" b="1" dirty="0"/>
              <a:t>attitudes</a:t>
            </a:r>
            <a:r>
              <a:rPr lang="en-US" dirty="0"/>
              <a:t> and approaches to negotiating complexity, </a:t>
            </a:r>
            <a:r>
              <a:rPr lang="en-US" b="1" dirty="0"/>
              <a:t>collaborating </a:t>
            </a:r>
            <a:br>
              <a:rPr lang="en-US" b="1" dirty="0"/>
            </a:br>
            <a:r>
              <a:rPr lang="en-US" dirty="0"/>
              <a:t>in corporate environments, and </a:t>
            </a:r>
            <a:r>
              <a:rPr lang="en-US" b="1" dirty="0"/>
              <a:t>communicating</a:t>
            </a:r>
            <a:r>
              <a:rPr lang="en-US" dirty="0"/>
              <a:t> with diverse stakeholders </a:t>
            </a:r>
            <a:br>
              <a:rPr lang="en-US" dirty="0"/>
            </a:br>
            <a:r>
              <a:rPr lang="en-US" dirty="0"/>
              <a:t>in order to effectively advocate for users”. </a:t>
            </a:r>
            <a:br>
              <a:rPr lang="en-US" dirty="0"/>
            </a:br>
            <a:br>
              <a:rPr lang="en-US" dirty="0"/>
            </a:br>
            <a:r>
              <a:rPr lang="en-US" dirty="0"/>
              <a:t>(Gray, 2014, 2016)</a:t>
            </a:r>
          </a:p>
          <a:p>
            <a:pPr algn="l">
              <a:lnSpc>
                <a:spcPct val="100000"/>
              </a:lnSpc>
            </a:pPr>
            <a:endParaRPr lang="en-US" dirty="0"/>
          </a:p>
          <a:p>
            <a:pPr algn="l">
              <a:lnSpc>
                <a:spcPct val="100000"/>
              </a:lnSpc>
            </a:pPr>
            <a:endParaRPr lang="en-US" dirty="0"/>
          </a:p>
        </p:txBody>
      </p:sp>
      <p:pic>
        <p:nvPicPr>
          <p:cNvPr id="10" name="Design competence sets by Nelson and Stolterman" descr="Design competence sets by Nelson and Stolterman 2012&#10;">
            <a:extLst>
              <a:ext uri="{FF2B5EF4-FFF2-40B4-BE49-F238E27FC236}">
                <a16:creationId xmlns:a16="http://schemas.microsoft.com/office/drawing/2014/main" id="{2528CF0C-25C3-EE72-E9E4-3D6D5D5DDF20}"/>
              </a:ext>
            </a:extLst>
          </p:cNvPr>
          <p:cNvPicPr preferRelativeResize="0"/>
          <p:nvPr/>
        </p:nvPicPr>
        <p:blipFill>
          <a:blip r:embed="rId3">
            <a:alphaModFix/>
          </a:blip>
          <a:stretch>
            <a:fillRect/>
          </a:stretch>
        </p:blipFill>
        <p:spPr>
          <a:xfrm>
            <a:off x="319886" y="1518606"/>
            <a:ext cx="5453786" cy="5122480"/>
          </a:xfrm>
          <a:prstGeom prst="rect">
            <a:avLst/>
          </a:prstGeom>
          <a:noFill/>
          <a:ln>
            <a:noFill/>
          </a:ln>
        </p:spPr>
      </p:pic>
    </p:spTree>
    <p:extLst>
      <p:ext uri="{BB962C8B-B14F-4D97-AF65-F5344CB8AC3E}">
        <p14:creationId xmlns:p14="http://schemas.microsoft.com/office/powerpoint/2010/main" val="2480877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Importance of dispositions &amp; mindsets</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pic>
        <p:nvPicPr>
          <p:cNvPr id="6" name="Research paper screengrab 2" descr="Research paper &quot;Preparing Future UX Professionals&quot; ">
            <a:extLst>
              <a:ext uri="{FF2B5EF4-FFF2-40B4-BE49-F238E27FC236}">
                <a16:creationId xmlns:a16="http://schemas.microsoft.com/office/drawing/2014/main" id="{2E15A207-9657-8D47-0611-471AB459453F}"/>
              </a:ext>
            </a:extLst>
          </p:cNvPr>
          <p:cNvPicPr preferRelativeResize="0"/>
          <p:nvPr/>
        </p:nvPicPr>
        <p:blipFill>
          <a:blip r:embed="rId3">
            <a:alphaModFix/>
          </a:blip>
          <a:stretch>
            <a:fillRect/>
          </a:stretch>
        </p:blipFill>
        <p:spPr>
          <a:xfrm>
            <a:off x="780052" y="1684125"/>
            <a:ext cx="5217646" cy="4293742"/>
          </a:xfrm>
          <a:prstGeom prst="rect">
            <a:avLst/>
          </a:prstGeom>
          <a:noFill/>
          <a:ln>
            <a:noFill/>
          </a:ln>
        </p:spPr>
      </p:pic>
      <p:pic>
        <p:nvPicPr>
          <p:cNvPr id="7" name="Research paper screengrab" descr="Research paper &quot;It's More of Mindset that a Method UX Practitioners' Conception of Design Methods">
            <a:extLst>
              <a:ext uri="{FF2B5EF4-FFF2-40B4-BE49-F238E27FC236}">
                <a16:creationId xmlns:a16="http://schemas.microsoft.com/office/drawing/2014/main" id="{7D0FCF61-BE48-7C98-2912-37D8B1C003C8}"/>
              </a:ext>
            </a:extLst>
          </p:cNvPr>
          <p:cNvPicPr preferRelativeResize="0"/>
          <p:nvPr/>
        </p:nvPicPr>
        <p:blipFill>
          <a:blip r:embed="rId4">
            <a:alphaModFix/>
          </a:blip>
          <a:stretch>
            <a:fillRect/>
          </a:stretch>
        </p:blipFill>
        <p:spPr>
          <a:xfrm>
            <a:off x="6771107" y="1684125"/>
            <a:ext cx="5101007" cy="4293744"/>
          </a:xfrm>
          <a:prstGeom prst="rect">
            <a:avLst/>
          </a:prstGeom>
          <a:noFill/>
          <a:ln>
            <a:noFill/>
          </a:ln>
        </p:spPr>
      </p:pic>
    </p:spTree>
    <p:extLst>
      <p:ext uri="{BB962C8B-B14F-4D97-AF65-F5344CB8AC3E}">
        <p14:creationId xmlns:p14="http://schemas.microsoft.com/office/powerpoint/2010/main" val="340376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684125"/>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Need for capabilities beyond content knowledge</a:t>
            </a:r>
          </a:p>
        </p:txBody>
      </p:sp>
      <p:pic>
        <p:nvPicPr>
          <p:cNvPr id="3" name="Thumbprint picture" descr="A thumbprint symbolising a persons's professional identity&#10;">
            <a:extLst>
              <a:ext uri="{FF2B5EF4-FFF2-40B4-BE49-F238E27FC236}">
                <a16:creationId xmlns:a16="http://schemas.microsoft.com/office/drawing/2014/main" id="{A75330CB-5372-BC0E-B7A1-7662E4BBE339}"/>
              </a:ext>
            </a:extLst>
          </p:cNvPr>
          <p:cNvPicPr preferRelativeResize="0"/>
          <p:nvPr/>
        </p:nvPicPr>
        <p:blipFill>
          <a:blip r:embed="rId3">
            <a:alphaModFix/>
          </a:blip>
          <a:stretch>
            <a:fillRect/>
          </a:stretch>
        </p:blipFill>
        <p:spPr>
          <a:xfrm>
            <a:off x="3859874" y="1901039"/>
            <a:ext cx="4472252" cy="4547879"/>
          </a:xfrm>
          <a:prstGeom prst="rect">
            <a:avLst/>
          </a:prstGeom>
          <a:noFill/>
          <a:ln>
            <a:noFill/>
          </a:ln>
        </p:spPr>
      </p:pic>
    </p:spTree>
    <p:extLst>
      <p:ext uri="{BB962C8B-B14F-4D97-AF65-F5344CB8AC3E}">
        <p14:creationId xmlns:p14="http://schemas.microsoft.com/office/powerpoint/2010/main" val="2204307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9144000" cy="1122363"/>
          </a:xfrm>
        </p:spPr>
        <p:txBody>
          <a:bodyPr anchor="t">
            <a:normAutofit/>
          </a:bodyPr>
          <a:lstStyle/>
          <a:p>
            <a:pPr algn="l"/>
            <a:r>
              <a:rPr lang="en-GB" sz="4800" dirty="0">
                <a:solidFill>
                  <a:schemeClr val="bg1"/>
                </a:solidFill>
                <a:latin typeface="Open Sans Medium"/>
                <a:ea typeface="Open Sans Medium"/>
                <a:cs typeface="Open Sans Medium"/>
                <a:sym typeface="Open Sans Medium"/>
              </a:rPr>
              <a:t>Background and context</a:t>
            </a:r>
            <a:endParaRPr lang="en-US" sz="4800" dirty="0">
              <a:solidFill>
                <a:schemeClr val="bg1"/>
              </a:solidFill>
            </a:endParaRPr>
          </a:p>
        </p:txBody>
      </p:sp>
      <p:pic>
        <p:nvPicPr>
          <p:cNvPr id="9" name="Google Shape;95;p15" descr="A student holding a visual of a mobile phone prototype&#10;&#10;">
            <a:extLst>
              <a:ext uri="{FF2B5EF4-FFF2-40B4-BE49-F238E27FC236}">
                <a16:creationId xmlns:a16="http://schemas.microsoft.com/office/drawing/2014/main" id="{18D5BC4A-FCEF-B9A0-2653-027120FC0AAE}"/>
              </a:ext>
            </a:extLst>
          </p:cNvPr>
          <p:cNvPicPr preferRelativeResize="0"/>
          <p:nvPr/>
        </p:nvPicPr>
        <p:blipFill>
          <a:blip r:embed="rId3">
            <a:alphaModFix/>
          </a:blip>
          <a:stretch>
            <a:fillRect/>
          </a:stretch>
        </p:blipFill>
        <p:spPr>
          <a:xfrm>
            <a:off x="1654988" y="1556191"/>
            <a:ext cx="3965727" cy="2974299"/>
          </a:xfrm>
          <a:prstGeom prst="rect">
            <a:avLst/>
          </a:prstGeom>
          <a:noFill/>
          <a:ln>
            <a:noFill/>
          </a:ln>
        </p:spPr>
      </p:pic>
      <p:pic>
        <p:nvPicPr>
          <p:cNvPr id="10" name="Google Shape;96;p15" descr="A student participating in a workshop by role playing &#10;&#10;">
            <a:extLst>
              <a:ext uri="{FF2B5EF4-FFF2-40B4-BE49-F238E27FC236}">
                <a16:creationId xmlns:a16="http://schemas.microsoft.com/office/drawing/2014/main" id="{9964A31A-349F-B818-FB9C-D4F99BC7D5BB}"/>
              </a:ext>
            </a:extLst>
          </p:cNvPr>
          <p:cNvPicPr preferRelativeResize="0"/>
          <p:nvPr/>
        </p:nvPicPr>
        <p:blipFill>
          <a:blip r:embed="rId4">
            <a:alphaModFix/>
          </a:blip>
          <a:stretch>
            <a:fillRect/>
          </a:stretch>
        </p:blipFill>
        <p:spPr>
          <a:xfrm>
            <a:off x="5726064" y="2751316"/>
            <a:ext cx="4736926" cy="3234376"/>
          </a:xfrm>
          <a:prstGeom prst="rect">
            <a:avLst/>
          </a:prstGeom>
          <a:noFill/>
          <a:ln>
            <a:noFill/>
          </a:ln>
        </p:spPr>
      </p:pic>
    </p:spTree>
    <p:extLst>
      <p:ext uri="{BB962C8B-B14F-4D97-AF65-F5344CB8AC3E}">
        <p14:creationId xmlns:p14="http://schemas.microsoft.com/office/powerpoint/2010/main" val="1508574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684125"/>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Professional identity is a personal embodiment of a professional role</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sp>
        <p:nvSpPr>
          <p:cNvPr id="4" name="Subtitle 1">
            <a:extLst>
              <a:ext uri="{FF2B5EF4-FFF2-40B4-BE49-F238E27FC236}">
                <a16:creationId xmlns:a16="http://schemas.microsoft.com/office/drawing/2014/main" id="{5AA36140-D134-E4A7-6521-4F29D52043A8}"/>
              </a:ext>
            </a:extLst>
          </p:cNvPr>
          <p:cNvSpPr>
            <a:spLocks noGrp="1"/>
          </p:cNvSpPr>
          <p:nvPr>
            <p:ph type="subTitle" idx="1"/>
          </p:nvPr>
        </p:nvSpPr>
        <p:spPr>
          <a:xfrm>
            <a:off x="555789" y="2358224"/>
            <a:ext cx="11195223" cy="1684125"/>
          </a:xfrm>
        </p:spPr>
        <p:txBody>
          <a:bodyPr>
            <a:noAutofit/>
          </a:bodyPr>
          <a:lstStyle/>
          <a:p>
            <a:pPr marL="0" lvl="0" indent="0" algn="l" rtl="0">
              <a:spcBef>
                <a:spcPts val="0"/>
              </a:spcBef>
              <a:spcAft>
                <a:spcPts val="0"/>
              </a:spcAft>
              <a:buNone/>
            </a:pPr>
            <a:r>
              <a:rPr lang="en-GB" sz="3200" dirty="0"/>
              <a:t>Professional identity is a personal embodiment of the professional role that integrates an individual’s personal characteristics with the duties, values, and territory of the profession.</a:t>
            </a:r>
            <a:br>
              <a:rPr lang="en-GB" sz="3200" dirty="0"/>
            </a:br>
            <a:r>
              <a:rPr lang="en-GB" sz="3200" dirty="0"/>
              <a:t> </a:t>
            </a:r>
            <a:br>
              <a:rPr lang="en-GB" sz="3200" dirty="0"/>
            </a:br>
            <a:r>
              <a:rPr lang="en-GB" sz="3200" dirty="0"/>
              <a:t>(</a:t>
            </a:r>
            <a:r>
              <a:rPr lang="en-GB" sz="3200" dirty="0" err="1"/>
              <a:t>Luehmann</a:t>
            </a:r>
            <a:r>
              <a:rPr lang="en-GB" sz="3200" dirty="0"/>
              <a:t>, 2007; </a:t>
            </a:r>
            <a:r>
              <a:rPr lang="en-GB" sz="3200" dirty="0" err="1"/>
              <a:t>Dall’Alba</a:t>
            </a:r>
            <a:r>
              <a:rPr lang="en-GB" sz="3200" dirty="0"/>
              <a:t>, 2009; </a:t>
            </a:r>
            <a:br>
              <a:rPr lang="en-GB" sz="3200" dirty="0"/>
            </a:br>
            <a:r>
              <a:rPr lang="en-GB" sz="3200" dirty="0"/>
              <a:t>Tracey and Hutchinson, 2016)</a:t>
            </a:r>
          </a:p>
          <a:p>
            <a:pPr marL="0" lvl="0" indent="0" algn="l" rtl="0">
              <a:spcBef>
                <a:spcPts val="0"/>
              </a:spcBef>
              <a:spcAft>
                <a:spcPts val="0"/>
              </a:spcAft>
              <a:buNone/>
            </a:pPr>
            <a:endParaRPr lang="en-GB" sz="3200" dirty="0"/>
          </a:p>
        </p:txBody>
      </p:sp>
    </p:spTree>
    <p:extLst>
      <p:ext uri="{BB962C8B-B14F-4D97-AF65-F5344CB8AC3E}">
        <p14:creationId xmlns:p14="http://schemas.microsoft.com/office/powerpoint/2010/main" val="998804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The Challenge</a:t>
            </a:r>
          </a:p>
        </p:txBody>
      </p:sp>
      <p:sp>
        <p:nvSpPr>
          <p:cNvPr id="4" name="Subtitle 1">
            <a:extLst>
              <a:ext uri="{FF2B5EF4-FFF2-40B4-BE49-F238E27FC236}">
                <a16:creationId xmlns:a16="http://schemas.microsoft.com/office/drawing/2014/main" id="{5AA36140-D134-E4A7-6521-4F29D52043A8}"/>
              </a:ext>
            </a:extLst>
          </p:cNvPr>
          <p:cNvSpPr>
            <a:spLocks noGrp="1"/>
          </p:cNvSpPr>
          <p:nvPr>
            <p:ph type="subTitle" idx="1"/>
          </p:nvPr>
        </p:nvSpPr>
        <p:spPr>
          <a:xfrm>
            <a:off x="555789" y="1922648"/>
            <a:ext cx="11195223" cy="1684125"/>
          </a:xfrm>
        </p:spPr>
        <p:txBody>
          <a:bodyPr>
            <a:noAutofit/>
          </a:bodyPr>
          <a:lstStyle/>
          <a:p>
            <a:pPr marL="0" lvl="0" indent="0" algn="l" rtl="0">
              <a:spcBef>
                <a:spcPts val="0"/>
              </a:spcBef>
              <a:spcAft>
                <a:spcPts val="0"/>
              </a:spcAft>
              <a:buNone/>
            </a:pPr>
            <a:r>
              <a:rPr lang="en-GB" sz="3200" dirty="0"/>
              <a:t>As UX is transdisciplinary and involves fast changing competencies</a:t>
            </a:r>
            <a:br>
              <a:rPr lang="en-GB" sz="3200" dirty="0"/>
            </a:br>
            <a:br>
              <a:rPr lang="en-GB" sz="3200" dirty="0"/>
            </a:br>
            <a:r>
              <a:rPr lang="en-GB" sz="3200" dirty="0"/>
              <a:t>And our research revealed importance of mindset for entrants starting careers in UX</a:t>
            </a:r>
          </a:p>
          <a:p>
            <a:pPr marL="0" lvl="0" indent="0" algn="l" rtl="0">
              <a:spcBef>
                <a:spcPts val="0"/>
              </a:spcBef>
              <a:spcAft>
                <a:spcPts val="0"/>
              </a:spcAft>
              <a:buNone/>
            </a:pPr>
            <a:endParaRPr lang="en-GB" sz="3200" dirty="0"/>
          </a:p>
          <a:p>
            <a:pPr marL="0" lvl="0" indent="0" algn="l" rtl="0">
              <a:spcBef>
                <a:spcPts val="0"/>
              </a:spcBef>
              <a:spcAft>
                <a:spcPts val="0"/>
              </a:spcAft>
              <a:buNone/>
            </a:pPr>
            <a:r>
              <a:rPr lang="en-GB" sz="3200" b="1" dirty="0"/>
              <a:t>How can UX education develop learner’s professional identities?</a:t>
            </a:r>
          </a:p>
        </p:txBody>
      </p:sp>
    </p:spTree>
    <p:extLst>
      <p:ext uri="{BB962C8B-B14F-4D97-AF65-F5344CB8AC3E}">
        <p14:creationId xmlns:p14="http://schemas.microsoft.com/office/powerpoint/2010/main" val="4142663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945532"/>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Took inspiration from ‘ways of thinking and practicing’ (Entwistle, 2003)</a:t>
            </a:r>
          </a:p>
        </p:txBody>
      </p:sp>
      <p:pic>
        <p:nvPicPr>
          <p:cNvPr id="8" name="Research paper screengrab" descr="Screengrab of a research paper">
            <a:extLst>
              <a:ext uri="{FF2B5EF4-FFF2-40B4-BE49-F238E27FC236}">
                <a16:creationId xmlns:a16="http://schemas.microsoft.com/office/drawing/2014/main" id="{A96F7812-F071-5496-2D76-034A72EF8B7F}"/>
              </a:ext>
            </a:extLst>
          </p:cNvPr>
          <p:cNvPicPr preferRelativeResize="0"/>
          <p:nvPr/>
        </p:nvPicPr>
        <p:blipFill>
          <a:blip r:embed="rId3">
            <a:alphaModFix/>
          </a:blip>
          <a:stretch>
            <a:fillRect/>
          </a:stretch>
        </p:blipFill>
        <p:spPr>
          <a:xfrm>
            <a:off x="935824" y="2314846"/>
            <a:ext cx="7371597" cy="4178371"/>
          </a:xfrm>
          <a:prstGeom prst="rect">
            <a:avLst/>
          </a:prstGeom>
          <a:noFill/>
          <a:ln>
            <a:noFill/>
          </a:ln>
        </p:spPr>
      </p:pic>
    </p:spTree>
    <p:extLst>
      <p:ext uri="{BB962C8B-B14F-4D97-AF65-F5344CB8AC3E}">
        <p14:creationId xmlns:p14="http://schemas.microsoft.com/office/powerpoint/2010/main" val="899041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Threshold Concepts </a:t>
            </a:r>
            <a:r>
              <a:rPr lang="en-GB" sz="3200" dirty="0">
                <a:solidFill>
                  <a:schemeClr val="bg1"/>
                </a:solidFill>
                <a:latin typeface="Open Sans Medium"/>
                <a:ea typeface="Open Sans Medium"/>
                <a:cs typeface="Open Sans Medium"/>
                <a:sym typeface="Open Sans Medium"/>
              </a:rPr>
              <a:t>(Meyer and Land, 2003) </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sp>
        <p:nvSpPr>
          <p:cNvPr id="3" name="Subtitle 1">
            <a:extLst>
              <a:ext uri="{FF2B5EF4-FFF2-40B4-BE49-F238E27FC236}">
                <a16:creationId xmlns:a16="http://schemas.microsoft.com/office/drawing/2014/main" id="{D4CF24F0-E402-B2F4-F32B-0D5C1B160CEF}"/>
              </a:ext>
            </a:extLst>
          </p:cNvPr>
          <p:cNvSpPr>
            <a:spLocks noGrp="1"/>
          </p:cNvSpPr>
          <p:nvPr>
            <p:ph type="subTitle" idx="1"/>
          </p:nvPr>
        </p:nvSpPr>
        <p:spPr>
          <a:xfrm>
            <a:off x="555789" y="1365925"/>
            <a:ext cx="11195223" cy="1684125"/>
          </a:xfrm>
        </p:spPr>
        <p:txBody>
          <a:bodyPr>
            <a:noAutofit/>
          </a:bodyPr>
          <a:lstStyle/>
          <a:p>
            <a:pPr lvl="0" algn="l">
              <a:spcBef>
                <a:spcPts val="0"/>
              </a:spcBef>
            </a:pPr>
            <a:r>
              <a:rPr lang="en-GB" sz="3200" dirty="0"/>
              <a:t>Transformative (essential): they change the way a student looks at things in the discipline.</a:t>
            </a:r>
          </a:p>
          <a:p>
            <a:pPr lvl="0" algn="l">
              <a:spcBef>
                <a:spcPts val="0"/>
              </a:spcBef>
            </a:pPr>
            <a:endParaRPr lang="en-GB" sz="3200" dirty="0"/>
          </a:p>
          <a:p>
            <a:pPr lvl="0" algn="l">
              <a:spcBef>
                <a:spcPts val="0"/>
              </a:spcBef>
            </a:pPr>
            <a:r>
              <a:rPr lang="en-GB" sz="3200" dirty="0"/>
              <a:t>Irreversible (probably): they are difficult for the student to unlearn.</a:t>
            </a:r>
          </a:p>
          <a:p>
            <a:pPr lvl="0" algn="l">
              <a:spcBef>
                <a:spcPts val="0"/>
              </a:spcBef>
            </a:pPr>
            <a:endParaRPr lang="en-GB" sz="3200" dirty="0"/>
          </a:p>
          <a:p>
            <a:pPr lvl="0" algn="l">
              <a:spcBef>
                <a:spcPts val="0"/>
              </a:spcBef>
            </a:pPr>
            <a:r>
              <a:rPr lang="en-GB" sz="3200" dirty="0"/>
              <a:t>Integrative (optional): they tie together concepts in ways that were previously unknown to the student.</a:t>
            </a:r>
          </a:p>
          <a:p>
            <a:pPr lvl="0" algn="l">
              <a:spcBef>
                <a:spcPts val="0"/>
              </a:spcBef>
            </a:pPr>
            <a:endParaRPr lang="en-GB" sz="3200" dirty="0"/>
          </a:p>
          <a:p>
            <a:pPr lvl="0" algn="l">
              <a:spcBef>
                <a:spcPts val="0"/>
              </a:spcBef>
            </a:pPr>
            <a:r>
              <a:rPr lang="en-GB" sz="3200" dirty="0"/>
              <a:t>Bounded (possibly often - though not necessarily always): they indicate the limits of a conceptual area or the discipline itself.</a:t>
            </a:r>
          </a:p>
          <a:p>
            <a:pPr lvl="0" algn="l">
              <a:spcBef>
                <a:spcPts val="0"/>
              </a:spcBef>
            </a:pPr>
            <a:endParaRPr lang="en-GB" sz="3200" dirty="0"/>
          </a:p>
          <a:p>
            <a:pPr lvl="0" algn="l">
              <a:spcBef>
                <a:spcPts val="0"/>
              </a:spcBef>
            </a:pPr>
            <a:endParaRPr lang="en-GB" sz="3200" dirty="0"/>
          </a:p>
          <a:p>
            <a:pPr lvl="0" algn="l">
              <a:spcBef>
                <a:spcPts val="0"/>
              </a:spcBef>
            </a:pPr>
            <a:endParaRPr lang="en-GB" sz="3200" dirty="0"/>
          </a:p>
        </p:txBody>
      </p:sp>
    </p:spTree>
    <p:extLst>
      <p:ext uri="{BB962C8B-B14F-4D97-AF65-F5344CB8AC3E}">
        <p14:creationId xmlns:p14="http://schemas.microsoft.com/office/powerpoint/2010/main" val="1734513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UX Teaching Toolkit</a:t>
            </a:r>
          </a:p>
        </p:txBody>
      </p:sp>
      <p:pic>
        <p:nvPicPr>
          <p:cNvPr id="6" name="Toolkit box" descr="Image of a card deck toolkit developed by the researcher to help educators develop UX educational activities">
            <a:extLst>
              <a:ext uri="{FF2B5EF4-FFF2-40B4-BE49-F238E27FC236}">
                <a16:creationId xmlns:a16="http://schemas.microsoft.com/office/drawing/2014/main" id="{2FD11897-3312-FF17-B5DE-46721C51B6C8}"/>
              </a:ext>
            </a:extLst>
          </p:cNvPr>
          <p:cNvPicPr preferRelativeResize="0"/>
          <p:nvPr/>
        </p:nvPicPr>
        <p:blipFill>
          <a:blip r:embed="rId3">
            <a:alphaModFix/>
          </a:blip>
          <a:stretch>
            <a:fillRect/>
          </a:stretch>
        </p:blipFill>
        <p:spPr>
          <a:xfrm>
            <a:off x="1287243" y="2240953"/>
            <a:ext cx="2484222" cy="3292518"/>
          </a:xfrm>
          <a:prstGeom prst="rect">
            <a:avLst/>
          </a:prstGeom>
          <a:noFill/>
          <a:ln>
            <a:noFill/>
          </a:ln>
        </p:spPr>
      </p:pic>
      <p:pic>
        <p:nvPicPr>
          <p:cNvPr id="7" name="Toolkit page 1" descr="Image of a competencies map for educators to fill in ">
            <a:extLst>
              <a:ext uri="{FF2B5EF4-FFF2-40B4-BE49-F238E27FC236}">
                <a16:creationId xmlns:a16="http://schemas.microsoft.com/office/drawing/2014/main" id="{B0C51A77-9F6B-DF58-FA5F-5379FE20A9F9}"/>
              </a:ext>
            </a:extLst>
          </p:cNvPr>
          <p:cNvPicPr preferRelativeResize="0"/>
          <p:nvPr/>
        </p:nvPicPr>
        <p:blipFill>
          <a:blip r:embed="rId4">
            <a:alphaModFix/>
          </a:blip>
          <a:stretch>
            <a:fillRect/>
          </a:stretch>
        </p:blipFill>
        <p:spPr>
          <a:xfrm>
            <a:off x="4864486" y="1314418"/>
            <a:ext cx="3430385" cy="2572794"/>
          </a:xfrm>
          <a:prstGeom prst="rect">
            <a:avLst/>
          </a:prstGeom>
          <a:noFill/>
          <a:ln>
            <a:noFill/>
          </a:ln>
        </p:spPr>
      </p:pic>
      <p:pic>
        <p:nvPicPr>
          <p:cNvPr id="8" name="Toolkit page 2" descr="Image of the cards that could be used as prompts for teaching actitivities">
            <a:extLst>
              <a:ext uri="{FF2B5EF4-FFF2-40B4-BE49-F238E27FC236}">
                <a16:creationId xmlns:a16="http://schemas.microsoft.com/office/drawing/2014/main" id="{AEAC6664-211A-1DAD-8526-8EA536CD2ED8}"/>
              </a:ext>
            </a:extLst>
          </p:cNvPr>
          <p:cNvPicPr preferRelativeResize="0"/>
          <p:nvPr/>
        </p:nvPicPr>
        <p:blipFill>
          <a:blip r:embed="rId5">
            <a:alphaModFix/>
          </a:blip>
          <a:stretch>
            <a:fillRect/>
          </a:stretch>
        </p:blipFill>
        <p:spPr>
          <a:xfrm>
            <a:off x="8441729" y="4052254"/>
            <a:ext cx="3430385" cy="2572789"/>
          </a:xfrm>
          <a:prstGeom prst="rect">
            <a:avLst/>
          </a:prstGeom>
          <a:noFill/>
          <a:ln>
            <a:noFill/>
          </a:ln>
        </p:spPr>
      </p:pic>
      <p:pic>
        <p:nvPicPr>
          <p:cNvPr id="9" name="Toolkit page 3" descr="Image of prompts for UX threshold concepts">
            <a:extLst>
              <a:ext uri="{FF2B5EF4-FFF2-40B4-BE49-F238E27FC236}">
                <a16:creationId xmlns:a16="http://schemas.microsoft.com/office/drawing/2014/main" id="{05BEE0EE-64BB-3128-5F8C-4D876003B56D}"/>
              </a:ext>
            </a:extLst>
          </p:cNvPr>
          <p:cNvPicPr preferRelativeResize="0"/>
          <p:nvPr/>
        </p:nvPicPr>
        <p:blipFill>
          <a:blip r:embed="rId6">
            <a:alphaModFix/>
          </a:blip>
          <a:stretch>
            <a:fillRect/>
          </a:stretch>
        </p:blipFill>
        <p:spPr>
          <a:xfrm>
            <a:off x="4864486" y="4079265"/>
            <a:ext cx="3430385" cy="2572789"/>
          </a:xfrm>
          <a:prstGeom prst="rect">
            <a:avLst/>
          </a:prstGeom>
          <a:noFill/>
          <a:ln>
            <a:noFill/>
          </a:ln>
        </p:spPr>
      </p:pic>
      <p:pic>
        <p:nvPicPr>
          <p:cNvPr id="10" name="Toolkit page 4" descr="Image of the introduction to the toolkit">
            <a:extLst>
              <a:ext uri="{FF2B5EF4-FFF2-40B4-BE49-F238E27FC236}">
                <a16:creationId xmlns:a16="http://schemas.microsoft.com/office/drawing/2014/main" id="{2A4C1FE3-9D5A-EBA9-0266-49FAA55D691F}"/>
              </a:ext>
            </a:extLst>
          </p:cNvPr>
          <p:cNvPicPr preferRelativeResize="0"/>
          <p:nvPr/>
        </p:nvPicPr>
        <p:blipFill>
          <a:blip r:embed="rId7">
            <a:alphaModFix/>
          </a:blip>
          <a:stretch>
            <a:fillRect/>
          </a:stretch>
        </p:blipFill>
        <p:spPr>
          <a:xfrm>
            <a:off x="8441728" y="1314423"/>
            <a:ext cx="3430385" cy="2572789"/>
          </a:xfrm>
          <a:prstGeom prst="rect">
            <a:avLst/>
          </a:prstGeom>
          <a:noFill/>
          <a:ln>
            <a:noFill/>
          </a:ln>
        </p:spPr>
      </p:pic>
    </p:spTree>
    <p:extLst>
      <p:ext uri="{BB962C8B-B14F-4D97-AF65-F5344CB8AC3E}">
        <p14:creationId xmlns:p14="http://schemas.microsoft.com/office/powerpoint/2010/main" val="2129468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UX Threshold Concepts</a:t>
            </a:r>
          </a:p>
        </p:txBody>
      </p:sp>
      <p:pic>
        <p:nvPicPr>
          <p:cNvPr id="3" name="UX Threshold Concepts" descr="UX Threshold concepts table">
            <a:extLst>
              <a:ext uri="{FF2B5EF4-FFF2-40B4-BE49-F238E27FC236}">
                <a16:creationId xmlns:a16="http://schemas.microsoft.com/office/drawing/2014/main" id="{9E9718F2-C212-8722-3046-8ED357E29A35}"/>
              </a:ext>
            </a:extLst>
          </p:cNvPr>
          <p:cNvPicPr preferRelativeResize="0"/>
          <p:nvPr/>
        </p:nvPicPr>
        <p:blipFill>
          <a:blip r:embed="rId3">
            <a:alphaModFix/>
          </a:blip>
          <a:stretch>
            <a:fillRect/>
          </a:stretch>
        </p:blipFill>
        <p:spPr>
          <a:xfrm>
            <a:off x="2459124" y="1556190"/>
            <a:ext cx="6675649" cy="4696501"/>
          </a:xfrm>
          <a:prstGeom prst="rect">
            <a:avLst/>
          </a:prstGeom>
          <a:noFill/>
          <a:ln>
            <a:noFill/>
          </a:ln>
        </p:spPr>
      </p:pic>
    </p:spTree>
    <p:extLst>
      <p:ext uri="{BB962C8B-B14F-4D97-AF65-F5344CB8AC3E}">
        <p14:creationId xmlns:p14="http://schemas.microsoft.com/office/powerpoint/2010/main" val="3434234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1"/>
            <a:ext cx="12192000" cy="1122364"/>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1316324" cy="1122363"/>
          </a:xfrm>
        </p:spPr>
        <p:txBody>
          <a:bodyPr anchor="t">
            <a:noAutofit/>
          </a:bodyPr>
          <a:lstStyle/>
          <a:p>
            <a:pPr algn="l"/>
            <a:r>
              <a:rPr lang="en-GB" sz="4800" dirty="0">
                <a:solidFill>
                  <a:schemeClr val="bg1"/>
                </a:solidFill>
                <a:latin typeface="Open Sans Medium"/>
                <a:ea typeface="Open Sans Medium"/>
                <a:cs typeface="Open Sans Medium"/>
                <a:sym typeface="Open Sans Medium"/>
              </a:rPr>
              <a:t>Summary</a:t>
            </a:r>
          </a:p>
        </p:txBody>
      </p:sp>
      <p:sp>
        <p:nvSpPr>
          <p:cNvPr id="4" name="Subtitle 1">
            <a:extLst>
              <a:ext uri="{FF2B5EF4-FFF2-40B4-BE49-F238E27FC236}">
                <a16:creationId xmlns:a16="http://schemas.microsoft.com/office/drawing/2014/main" id="{B222ADCD-D0F9-7F36-CEB4-DBC5EC6DEFD8}"/>
              </a:ext>
            </a:extLst>
          </p:cNvPr>
          <p:cNvSpPr>
            <a:spLocks noGrp="1"/>
          </p:cNvSpPr>
          <p:nvPr>
            <p:ph type="subTitle" idx="1"/>
          </p:nvPr>
        </p:nvSpPr>
        <p:spPr>
          <a:xfrm>
            <a:off x="555789" y="1556190"/>
            <a:ext cx="11195223" cy="1684125"/>
          </a:xfrm>
        </p:spPr>
        <p:txBody>
          <a:bodyPr>
            <a:noAutofit/>
          </a:bodyPr>
          <a:lstStyle/>
          <a:p>
            <a:pPr lvl="0" algn="l">
              <a:spcBef>
                <a:spcPts val="0"/>
              </a:spcBef>
            </a:pPr>
            <a:r>
              <a:rPr lang="en-GB" sz="3200" dirty="0"/>
              <a:t>UX and UX educational challenges</a:t>
            </a:r>
          </a:p>
          <a:p>
            <a:pPr lvl="0" algn="l">
              <a:spcBef>
                <a:spcPts val="0"/>
              </a:spcBef>
            </a:pPr>
            <a:endParaRPr lang="en-GB" sz="3200" dirty="0"/>
          </a:p>
          <a:p>
            <a:pPr lvl="0" algn="l">
              <a:spcBef>
                <a:spcPts val="0"/>
              </a:spcBef>
            </a:pPr>
            <a:r>
              <a:rPr lang="en-GB" sz="3200" dirty="0"/>
              <a:t>Developing professional identities alongside knowledge and skills</a:t>
            </a:r>
          </a:p>
          <a:p>
            <a:pPr lvl="0" algn="l">
              <a:spcBef>
                <a:spcPts val="0"/>
              </a:spcBef>
            </a:pPr>
            <a:endParaRPr lang="en-GB" sz="3200" dirty="0"/>
          </a:p>
          <a:p>
            <a:pPr lvl="0" algn="l">
              <a:spcBef>
                <a:spcPts val="0"/>
              </a:spcBef>
            </a:pPr>
            <a:r>
              <a:rPr lang="en-GB" sz="3200" dirty="0"/>
              <a:t>One tool i.e. Threshold Concepts (TC’s) and Student Reflection for helping learners develop their identities.</a:t>
            </a:r>
          </a:p>
          <a:p>
            <a:pPr lvl="0" algn="l">
              <a:spcBef>
                <a:spcPts val="0"/>
              </a:spcBef>
            </a:pPr>
            <a:endParaRPr lang="en-GB" sz="3200" dirty="0"/>
          </a:p>
          <a:p>
            <a:pPr lvl="0" algn="l">
              <a:spcBef>
                <a:spcPts val="0"/>
              </a:spcBef>
            </a:pPr>
            <a:r>
              <a:rPr lang="en-GB" sz="3200" dirty="0"/>
              <a:t>Next steps: TC’s need refining and learning design approach to using reflection as a tool to build identity</a:t>
            </a:r>
          </a:p>
          <a:p>
            <a:pPr lvl="0" algn="l">
              <a:spcBef>
                <a:spcPts val="0"/>
              </a:spcBef>
            </a:pPr>
            <a:endParaRPr lang="en-GB" sz="3200" dirty="0"/>
          </a:p>
        </p:txBody>
      </p:sp>
    </p:spTree>
    <p:extLst>
      <p:ext uri="{BB962C8B-B14F-4D97-AF65-F5344CB8AC3E}">
        <p14:creationId xmlns:p14="http://schemas.microsoft.com/office/powerpoint/2010/main" val="359206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44548"/>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9144000" cy="1122363"/>
          </a:xfrm>
        </p:spPr>
        <p:txBody>
          <a:bodyPr anchor="t">
            <a:normAutofit fontScale="90000"/>
          </a:bodyPr>
          <a:lstStyle/>
          <a:p>
            <a:pPr algn="l"/>
            <a:r>
              <a:rPr lang="en-GB" sz="4800" dirty="0">
                <a:solidFill>
                  <a:schemeClr val="bg1"/>
                </a:solidFill>
                <a:latin typeface="Open Sans Medium"/>
                <a:ea typeface="Open Sans Medium"/>
                <a:cs typeface="Open Sans Medium"/>
                <a:sym typeface="Open Sans Medium"/>
              </a:rPr>
              <a:t>Communication design is evolving </a:t>
            </a:r>
            <a:endParaRPr lang="en-US" sz="4800" dirty="0">
              <a:solidFill>
                <a:schemeClr val="bg1"/>
              </a:solidFill>
            </a:endParaRPr>
          </a:p>
        </p:txBody>
      </p:sp>
      <p:pic>
        <p:nvPicPr>
          <p:cNvPr id="3" name="Google Shape;103;p16" descr="A group of people sitting around a table with laptops during an Arduino workshop">
            <a:extLst>
              <a:ext uri="{FF2B5EF4-FFF2-40B4-BE49-F238E27FC236}">
                <a16:creationId xmlns:a16="http://schemas.microsoft.com/office/drawing/2014/main" id="{480650D0-BF70-63E4-1F3B-E5E27688FD30}"/>
              </a:ext>
            </a:extLst>
          </p:cNvPr>
          <p:cNvPicPr preferRelativeResize="0"/>
          <p:nvPr/>
        </p:nvPicPr>
        <p:blipFill>
          <a:blip r:embed="rId3">
            <a:alphaModFix/>
          </a:blip>
          <a:stretch>
            <a:fillRect/>
          </a:stretch>
        </p:blipFill>
        <p:spPr>
          <a:xfrm>
            <a:off x="942572" y="1556191"/>
            <a:ext cx="4616199" cy="2628394"/>
          </a:xfrm>
          <a:prstGeom prst="rect">
            <a:avLst/>
          </a:prstGeom>
          <a:noFill/>
          <a:ln>
            <a:noFill/>
          </a:ln>
        </p:spPr>
      </p:pic>
      <p:pic>
        <p:nvPicPr>
          <p:cNvPr id="4" name="Google Shape;104;p16" descr="A prototype Arduino unit that sense light levels">
            <a:hlinkClick r:id="rId4"/>
            <a:extLst>
              <a:ext uri="{FF2B5EF4-FFF2-40B4-BE49-F238E27FC236}">
                <a16:creationId xmlns:a16="http://schemas.microsoft.com/office/drawing/2014/main" id="{94BA98A1-1210-A4E8-FC89-3A89A5AA0577}"/>
              </a:ext>
            </a:extLst>
          </p:cNvPr>
          <p:cNvPicPr preferRelativeResize="0"/>
          <p:nvPr/>
        </p:nvPicPr>
        <p:blipFill>
          <a:blip r:embed="rId5">
            <a:alphaModFix/>
          </a:blip>
          <a:stretch>
            <a:fillRect/>
          </a:stretch>
        </p:blipFill>
        <p:spPr>
          <a:xfrm>
            <a:off x="2023272" y="4336985"/>
            <a:ext cx="3535506" cy="2004381"/>
          </a:xfrm>
          <a:prstGeom prst="rect">
            <a:avLst/>
          </a:prstGeom>
          <a:noFill/>
          <a:ln>
            <a:noFill/>
          </a:ln>
        </p:spPr>
      </p:pic>
      <p:pic>
        <p:nvPicPr>
          <p:cNvPr id="6" name="Google Shape;105;p16" descr="A person pointing at a projector screen part of a workshop at Winchester School of Art">
            <a:extLst>
              <a:ext uri="{FF2B5EF4-FFF2-40B4-BE49-F238E27FC236}">
                <a16:creationId xmlns:a16="http://schemas.microsoft.com/office/drawing/2014/main" id="{1C2A0B92-6999-7375-59B2-074C5EFA423E}"/>
              </a:ext>
            </a:extLst>
          </p:cNvPr>
          <p:cNvPicPr preferRelativeResize="0"/>
          <p:nvPr/>
        </p:nvPicPr>
        <p:blipFill>
          <a:blip r:embed="rId6">
            <a:alphaModFix/>
          </a:blip>
          <a:stretch>
            <a:fillRect/>
          </a:stretch>
        </p:blipFill>
        <p:spPr>
          <a:xfrm>
            <a:off x="5768725" y="2323866"/>
            <a:ext cx="4796700" cy="3324924"/>
          </a:xfrm>
          <a:prstGeom prst="rect">
            <a:avLst/>
          </a:prstGeom>
          <a:noFill/>
          <a:ln>
            <a:noFill/>
          </a:ln>
        </p:spPr>
      </p:pic>
    </p:spTree>
    <p:extLst>
      <p:ext uri="{BB962C8B-B14F-4D97-AF65-F5344CB8AC3E}">
        <p14:creationId xmlns:p14="http://schemas.microsoft.com/office/powerpoint/2010/main" val="335226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44548"/>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10650474" cy="1122363"/>
          </a:xfrm>
        </p:spPr>
        <p:txBody>
          <a:bodyPr anchor="t">
            <a:normAutofit fontScale="90000"/>
          </a:bodyPr>
          <a:lstStyle/>
          <a:p>
            <a:pPr algn="l"/>
            <a:r>
              <a:rPr lang="en-GB" sz="4800" dirty="0">
                <a:solidFill>
                  <a:schemeClr val="bg1"/>
                </a:solidFill>
                <a:latin typeface="Open Sans Medium"/>
                <a:ea typeface="Open Sans Medium"/>
                <a:cs typeface="Open Sans Medium"/>
                <a:sym typeface="Open Sans Medium"/>
              </a:rPr>
              <a:t>AHRC Studentship – Research Topic</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pic>
        <p:nvPicPr>
          <p:cNvPr id="7" name="Google Shape;112;p17" descr="The original studentship invitation issued by the Design Star doctoral centre">
            <a:extLst>
              <a:ext uri="{FF2B5EF4-FFF2-40B4-BE49-F238E27FC236}">
                <a16:creationId xmlns:a16="http://schemas.microsoft.com/office/drawing/2014/main" id="{19CA4F11-2734-3072-06D7-494F1D13802F}"/>
              </a:ext>
            </a:extLst>
          </p:cNvPr>
          <p:cNvPicPr preferRelativeResize="0"/>
          <p:nvPr/>
        </p:nvPicPr>
        <p:blipFill>
          <a:blip r:embed="rId3">
            <a:alphaModFix/>
          </a:blip>
          <a:stretch>
            <a:fillRect/>
          </a:stretch>
        </p:blipFill>
        <p:spPr>
          <a:xfrm>
            <a:off x="2296837" y="2191629"/>
            <a:ext cx="7598326" cy="2474741"/>
          </a:xfrm>
          <a:prstGeom prst="rect">
            <a:avLst/>
          </a:prstGeom>
          <a:noFill/>
          <a:ln>
            <a:noFill/>
          </a:ln>
        </p:spPr>
      </p:pic>
    </p:spTree>
    <p:extLst>
      <p:ext uri="{BB962C8B-B14F-4D97-AF65-F5344CB8AC3E}">
        <p14:creationId xmlns:p14="http://schemas.microsoft.com/office/powerpoint/2010/main" val="2561989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3042916"/>
            <a:ext cx="9144000" cy="1122363"/>
          </a:xfrm>
        </p:spPr>
        <p:txBody>
          <a:bodyPr anchor="t">
            <a:normAutofit/>
          </a:bodyPr>
          <a:lstStyle/>
          <a:p>
            <a:pPr algn="l"/>
            <a:r>
              <a:rPr lang="en-GB" sz="6000" dirty="0">
                <a:latin typeface="Open Sans Medium"/>
                <a:ea typeface="Open Sans Medium"/>
                <a:cs typeface="Open Sans Medium"/>
                <a:sym typeface="Open Sans Medium"/>
              </a:rPr>
              <a:t>What is user experience?</a:t>
            </a:r>
            <a:endParaRPr lang="en-US" dirty="0"/>
          </a:p>
        </p:txBody>
      </p:sp>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0014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9144000" cy="1122363"/>
          </a:xfrm>
        </p:spPr>
        <p:txBody>
          <a:bodyPr anchor="t">
            <a:normAutofit/>
          </a:bodyPr>
          <a:lstStyle/>
          <a:p>
            <a:pPr algn="l"/>
            <a:r>
              <a:rPr lang="en-GB" sz="4800" dirty="0">
                <a:solidFill>
                  <a:schemeClr val="bg1"/>
                </a:solidFill>
                <a:latin typeface="Open Sans Medium"/>
                <a:ea typeface="Open Sans Medium"/>
                <a:cs typeface="Open Sans Medium"/>
                <a:sym typeface="Open Sans Medium"/>
              </a:rPr>
              <a:t>Difficult to use interface</a:t>
            </a:r>
            <a:endParaRPr lang="en-US" sz="4800" dirty="0">
              <a:solidFill>
                <a:schemeClr val="bg1"/>
              </a:solidFill>
            </a:endParaRPr>
          </a:p>
        </p:txBody>
      </p:sp>
      <p:pic>
        <p:nvPicPr>
          <p:cNvPr id="3" name="Google Shape;155;p21" descr="Several remote controls with confusing interfaces&#10;&#10;">
            <a:extLst>
              <a:ext uri="{FF2B5EF4-FFF2-40B4-BE49-F238E27FC236}">
                <a16:creationId xmlns:a16="http://schemas.microsoft.com/office/drawing/2014/main" id="{9F89E148-DE2E-2EEE-4521-FD258F420BBF}"/>
              </a:ext>
            </a:extLst>
          </p:cNvPr>
          <p:cNvPicPr preferRelativeResize="0"/>
          <p:nvPr/>
        </p:nvPicPr>
        <p:blipFill>
          <a:blip r:embed="rId3">
            <a:alphaModFix/>
          </a:blip>
          <a:stretch>
            <a:fillRect/>
          </a:stretch>
        </p:blipFill>
        <p:spPr>
          <a:xfrm>
            <a:off x="2926111" y="1862397"/>
            <a:ext cx="6015524" cy="3524475"/>
          </a:xfrm>
          <a:prstGeom prst="rect">
            <a:avLst/>
          </a:prstGeom>
          <a:noFill/>
          <a:ln>
            <a:noFill/>
          </a:ln>
        </p:spPr>
      </p:pic>
    </p:spTree>
    <p:extLst>
      <p:ext uri="{BB962C8B-B14F-4D97-AF65-F5344CB8AC3E}">
        <p14:creationId xmlns:p14="http://schemas.microsoft.com/office/powerpoint/2010/main" val="968692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73152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9144000" cy="1122363"/>
          </a:xfrm>
        </p:spPr>
        <p:txBody>
          <a:bodyPr anchor="t">
            <a:normAutofit fontScale="90000"/>
          </a:bodyPr>
          <a:lstStyle/>
          <a:p>
            <a:pPr algn="l"/>
            <a:r>
              <a:rPr lang="en-GB" sz="4800" dirty="0">
                <a:solidFill>
                  <a:schemeClr val="bg1"/>
                </a:solidFill>
                <a:latin typeface="Open Sans Medium"/>
                <a:ea typeface="Open Sans Medium"/>
                <a:cs typeface="Open Sans Medium"/>
                <a:sym typeface="Open Sans Medium"/>
              </a:rPr>
              <a:t>UX = User needs + technological capability + business priorities</a:t>
            </a:r>
            <a:br>
              <a:rPr lang="en-GB" sz="4800" dirty="0">
                <a:solidFill>
                  <a:schemeClr val="bg1"/>
                </a:solidFill>
                <a:latin typeface="Open Sans Medium"/>
                <a:ea typeface="Open Sans Medium"/>
                <a:cs typeface="Open Sans Medium"/>
                <a:sym typeface="Open Sans Medium"/>
              </a:rPr>
            </a:br>
            <a:endParaRPr lang="en-GB" sz="4800" dirty="0">
              <a:solidFill>
                <a:schemeClr val="bg1"/>
              </a:solidFill>
              <a:latin typeface="Open Sans Medium"/>
              <a:ea typeface="Open Sans Medium"/>
              <a:cs typeface="Open Sans Medium"/>
              <a:sym typeface="Open Sans Medium"/>
            </a:endParaRPr>
          </a:p>
        </p:txBody>
      </p:sp>
      <p:pic>
        <p:nvPicPr>
          <p:cNvPr id="4" name="Google Shape;164;p22" descr="A modified remote control with a sticker on it that means only the key functions are visible to the user avoiding confusion and making it easier to use.&#10;&#10;">
            <a:extLst>
              <a:ext uri="{FF2B5EF4-FFF2-40B4-BE49-F238E27FC236}">
                <a16:creationId xmlns:a16="http://schemas.microsoft.com/office/drawing/2014/main" id="{4794D831-DE86-5DA6-796F-3155C6DE6BA6}"/>
              </a:ext>
            </a:extLst>
          </p:cNvPr>
          <p:cNvPicPr preferRelativeResize="0"/>
          <p:nvPr/>
        </p:nvPicPr>
        <p:blipFill>
          <a:blip r:embed="rId3">
            <a:alphaModFix/>
          </a:blip>
          <a:stretch>
            <a:fillRect/>
          </a:stretch>
        </p:blipFill>
        <p:spPr>
          <a:xfrm>
            <a:off x="4721562" y="2380653"/>
            <a:ext cx="2748875" cy="3654325"/>
          </a:xfrm>
          <a:prstGeom prst="rect">
            <a:avLst/>
          </a:prstGeom>
          <a:noFill/>
          <a:ln>
            <a:noFill/>
          </a:ln>
        </p:spPr>
      </p:pic>
    </p:spTree>
    <p:extLst>
      <p:ext uri="{BB962C8B-B14F-4D97-AF65-F5344CB8AC3E}">
        <p14:creationId xmlns:p14="http://schemas.microsoft.com/office/powerpoint/2010/main" val="167827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ecorative Colour block">
            <a:extLst>
              <a:ext uri="{FF2B5EF4-FFF2-40B4-BE49-F238E27FC236}">
                <a16:creationId xmlns:a16="http://schemas.microsoft.com/office/drawing/2014/main" id="{B772D661-4964-55A6-96B4-597D1DB44838}"/>
              </a:ext>
              <a:ext uri="{C183D7F6-B498-43B3-948B-1728B52AA6E4}">
                <adec:decorative xmlns:adec="http://schemas.microsoft.com/office/drawing/2017/decorative" val="1"/>
              </a:ext>
            </a:extLst>
          </p:cNvPr>
          <p:cNvSpPr/>
          <p:nvPr/>
        </p:nvSpPr>
        <p:spPr>
          <a:xfrm>
            <a:off x="0" y="0"/>
            <a:ext cx="12192000" cy="1122363"/>
          </a:xfrm>
          <a:prstGeom prst="rect">
            <a:avLst/>
          </a:prstGeom>
          <a:solidFill>
            <a:srgbClr val="0089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9EA9DE-A81A-035E-5798-8D5ED49D0EDC}"/>
              </a:ext>
            </a:extLst>
          </p:cNvPr>
          <p:cNvSpPr>
            <a:spLocks noGrp="1"/>
          </p:cNvSpPr>
          <p:nvPr>
            <p:ph type="ctrTitle"/>
          </p:nvPr>
        </p:nvSpPr>
        <p:spPr>
          <a:xfrm>
            <a:off x="555790" y="216914"/>
            <a:ext cx="9144000" cy="1122363"/>
          </a:xfrm>
        </p:spPr>
        <p:txBody>
          <a:bodyPr anchor="t">
            <a:normAutofit/>
          </a:bodyPr>
          <a:lstStyle/>
          <a:p>
            <a:pPr algn="l"/>
            <a:r>
              <a:rPr lang="en-GB" sz="4800" dirty="0">
                <a:solidFill>
                  <a:schemeClr val="bg1"/>
                </a:solidFill>
                <a:latin typeface="Open Sans Medium"/>
                <a:ea typeface="Open Sans Medium"/>
                <a:cs typeface="Open Sans Medium"/>
                <a:sym typeface="Open Sans Medium"/>
              </a:rPr>
              <a:t>Good and bad examples of UX</a:t>
            </a:r>
            <a:endParaRPr lang="en-US" sz="4800" dirty="0">
              <a:solidFill>
                <a:schemeClr val="bg1"/>
              </a:solidFill>
            </a:endParaRPr>
          </a:p>
        </p:txBody>
      </p:sp>
      <p:pic>
        <p:nvPicPr>
          <p:cNvPr id="6" name="Gov.uk website" descr="Homepage of the Gov.uk website which has been widely acclaimed for being a good example of UX design – accessible, easy to use and information presented in line with user needs.">
            <a:extLst>
              <a:ext uri="{FF2B5EF4-FFF2-40B4-BE49-F238E27FC236}">
                <a16:creationId xmlns:a16="http://schemas.microsoft.com/office/drawing/2014/main" id="{DC05E379-E86F-8325-9046-6952048DC918}"/>
              </a:ext>
            </a:extLst>
          </p:cNvPr>
          <p:cNvPicPr preferRelativeResize="0"/>
          <p:nvPr/>
        </p:nvPicPr>
        <p:blipFill>
          <a:blip r:embed="rId3">
            <a:alphaModFix/>
          </a:blip>
          <a:stretch>
            <a:fillRect/>
          </a:stretch>
        </p:blipFill>
        <p:spPr>
          <a:xfrm>
            <a:off x="730887" y="1770200"/>
            <a:ext cx="5299966" cy="4183128"/>
          </a:xfrm>
          <a:prstGeom prst="rect">
            <a:avLst/>
          </a:prstGeom>
          <a:noFill/>
          <a:ln>
            <a:noFill/>
          </a:ln>
        </p:spPr>
      </p:pic>
      <p:pic>
        <p:nvPicPr>
          <p:cNvPr id="4" name="Ryanair website" descr="Homepage of the Ryanair website which has been widely criticised for being a bad example of UX design – confusing information and use of soak patterns to trick users into spending more money than they may have wished to on additional services beyond the plane ticket.">
            <a:extLst>
              <a:ext uri="{FF2B5EF4-FFF2-40B4-BE49-F238E27FC236}">
                <a16:creationId xmlns:a16="http://schemas.microsoft.com/office/drawing/2014/main" id="{947744A0-EF54-5699-85AC-EF42E69FD0E7}"/>
              </a:ext>
            </a:extLst>
          </p:cNvPr>
          <p:cNvPicPr preferRelativeResize="0"/>
          <p:nvPr/>
        </p:nvPicPr>
        <p:blipFill>
          <a:blip r:embed="rId4">
            <a:alphaModFix/>
          </a:blip>
          <a:stretch>
            <a:fillRect/>
          </a:stretch>
        </p:blipFill>
        <p:spPr>
          <a:xfrm>
            <a:off x="6385456" y="1770200"/>
            <a:ext cx="5309780" cy="3774566"/>
          </a:xfrm>
          <a:prstGeom prst="rect">
            <a:avLst/>
          </a:prstGeom>
          <a:noFill/>
          <a:ln>
            <a:noFill/>
          </a:ln>
        </p:spPr>
      </p:pic>
    </p:spTree>
    <p:extLst>
      <p:ext uri="{BB962C8B-B14F-4D97-AF65-F5344CB8AC3E}">
        <p14:creationId xmlns:p14="http://schemas.microsoft.com/office/powerpoint/2010/main" val="14947661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1415</TotalTime>
  <Words>2794</Words>
  <Application>Microsoft Macintosh PowerPoint</Application>
  <PresentationFormat>Widescreen</PresentationFormat>
  <Paragraphs>184</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Aptos</vt:lpstr>
      <vt:lpstr>Aptos Display</vt:lpstr>
      <vt:lpstr>Arial</vt:lpstr>
      <vt:lpstr>Calibri</vt:lpstr>
      <vt:lpstr>Open Sans Medium</vt:lpstr>
      <vt:lpstr>Office Theme</vt:lpstr>
      <vt:lpstr>Teaching and learning  in User Experience  (UX) Design</vt:lpstr>
      <vt:lpstr>Overview of this presentation</vt:lpstr>
      <vt:lpstr>Background and context</vt:lpstr>
      <vt:lpstr>Communication design is evolving </vt:lpstr>
      <vt:lpstr>AHRC Studentship – Research Topic </vt:lpstr>
      <vt:lpstr>What is user experience?</vt:lpstr>
      <vt:lpstr>Difficult to use interface</vt:lpstr>
      <vt:lpstr>UX = User needs + technological capability + business priorities </vt:lpstr>
      <vt:lpstr>Good and bad examples of UX</vt:lpstr>
      <vt:lpstr>The problem</vt:lpstr>
      <vt:lpstr>Transdisciplinary and fast changing</vt:lpstr>
      <vt:lpstr>In-demand role with competitive salaries </vt:lpstr>
      <vt:lpstr>UX Bootcamps</vt:lpstr>
      <vt:lpstr>UX started in 1993 and courses are now slowly emerging in academia </vt:lpstr>
      <vt:lpstr>Real world problem  </vt:lpstr>
      <vt:lpstr>Research problem </vt:lpstr>
      <vt:lpstr>PhD Overview</vt:lpstr>
      <vt:lpstr>Study 2</vt:lpstr>
      <vt:lpstr>Objectives</vt:lpstr>
      <vt:lpstr>Stratified purposeful sampling strategy (n=10) </vt:lpstr>
      <vt:lpstr>Example interview questions</vt:lpstr>
      <vt:lpstr>Reflexive Thematic Analysis – Themes inductively derived from dataset </vt:lpstr>
      <vt:lpstr>Analytical, critical thinkers, problem solvers, good soft skills </vt:lpstr>
      <vt:lpstr>Shift to personal characteristics and social for entrant’s competencies </vt:lpstr>
      <vt:lpstr>Key quotes</vt:lpstr>
      <vt:lpstr>Vital competencies = Moving target</vt:lpstr>
      <vt:lpstr>Results replicated earlier research</vt:lpstr>
      <vt:lpstr>Importance of dispositions &amp; mindsets </vt:lpstr>
      <vt:lpstr>Need for capabilities beyond content knowledge</vt:lpstr>
      <vt:lpstr>Professional identity is a personal embodiment of a professional role </vt:lpstr>
      <vt:lpstr>The Challenge</vt:lpstr>
      <vt:lpstr>Took inspiration from ‘ways of thinking and practicing’ (Entwistle, 2003)</vt:lpstr>
      <vt:lpstr>Threshold Concepts (Meyer and Land, 2003)  </vt:lpstr>
      <vt:lpstr>UX Teaching Toolkit</vt:lpstr>
      <vt:lpstr>UX Threshold Concepts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James Branch</dc:title>
  <dc:creator>James Branch</dc:creator>
  <cp:lastModifiedBy>James Branch</cp:lastModifiedBy>
  <cp:revision>10</cp:revision>
  <dcterms:created xsi:type="dcterms:W3CDTF">2024-04-02T10:59:15Z</dcterms:created>
  <dcterms:modified xsi:type="dcterms:W3CDTF">2024-04-03T10:45:07Z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c33bae-76e0-44b3-baa3-351f99b93dbd_Enabled">
    <vt:lpwstr>true</vt:lpwstr>
  </property>
  <property fmtid="{D5CDD505-2E9C-101B-9397-08002B2CF9AE}" pid="3" name="MSIP_Label_57c33bae-76e0-44b3-baa3-351f99b93dbd_SetDate">
    <vt:lpwstr>2024-04-02T11:09:12Z</vt:lpwstr>
  </property>
  <property fmtid="{D5CDD505-2E9C-101B-9397-08002B2CF9AE}" pid="4" name="MSIP_Label_57c33bae-76e0-44b3-baa3-351f99b93dbd_Method">
    <vt:lpwstr>Standard</vt:lpwstr>
  </property>
  <property fmtid="{D5CDD505-2E9C-101B-9397-08002B2CF9AE}" pid="5" name="MSIP_Label_57c33bae-76e0-44b3-baa3-351f99b93dbd_Name">
    <vt:lpwstr>Restricted</vt:lpwstr>
  </property>
  <property fmtid="{D5CDD505-2E9C-101B-9397-08002B2CF9AE}" pid="6" name="MSIP_Label_57c33bae-76e0-44b3-baa3-351f99b93dbd_SiteId">
    <vt:lpwstr>550beeb3-6a3d-4646-a111-f89d0177792e</vt:lpwstr>
  </property>
  <property fmtid="{D5CDD505-2E9C-101B-9397-08002B2CF9AE}" pid="7" name="MSIP_Label_57c33bae-76e0-44b3-baa3-351f99b93dbd_ActionId">
    <vt:lpwstr>3f6994f9-fa05-41d5-a6ce-7596c3b46356</vt:lpwstr>
  </property>
  <property fmtid="{D5CDD505-2E9C-101B-9397-08002B2CF9AE}" pid="8" name="MSIP_Label_57c33bae-76e0-44b3-baa3-351f99b93dbd_ContentBits">
    <vt:lpwstr>3</vt:lpwstr>
  </property>
  <property fmtid="{D5CDD505-2E9C-101B-9397-08002B2CF9AE}" pid="9" name="ClassificationContentMarkingFooterLocations">
    <vt:lpwstr>Office Theme:10</vt:lpwstr>
  </property>
  <property fmtid="{D5CDD505-2E9C-101B-9397-08002B2CF9AE}" pid="10" name="ClassificationContentMarkingFooterText">
    <vt:lpwstr>RESTRICTED</vt:lpwstr>
  </property>
  <property fmtid="{D5CDD505-2E9C-101B-9397-08002B2CF9AE}" pid="11" name="ClassificationContentMarkingHeaderLocations">
    <vt:lpwstr>Office Theme:9</vt:lpwstr>
  </property>
  <property fmtid="{D5CDD505-2E9C-101B-9397-08002B2CF9AE}" pid="12" name="ClassificationContentMarkingHeaderText">
    <vt:lpwstr>RESTRICTED</vt:lpwstr>
  </property>
</Properties>
</file>