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59" r:id="rId5"/>
    <p:sldId id="260" r:id="rId6"/>
    <p:sldId id="261" r:id="rId7"/>
    <p:sldId id="262" r:id="rId8"/>
    <p:sldId id="266" r:id="rId9"/>
    <p:sldId id="264" r:id="rId10"/>
    <p:sldId id="265"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6F4A4-33CD-45B5-8815-6D23C10E18E3}" v="8" dt="2024-09-02T08:42:19.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65" d="100"/>
          <a:sy n="65" d="100"/>
        </p:scale>
        <p:origin x="5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nya Banerjee" userId="f0550562-1b9c-4282-8f38-d9e1923b97ac" providerId="ADAL" clId="{EB86F4A4-33CD-45B5-8815-6D23C10E18E3}"/>
    <pc:docChg chg="custSel modSld">
      <pc:chgData name="Ananya Banerjee" userId="f0550562-1b9c-4282-8f38-d9e1923b97ac" providerId="ADAL" clId="{EB86F4A4-33CD-45B5-8815-6D23C10E18E3}" dt="2024-09-02T08:43:29.176" v="74" actId="962"/>
      <pc:docMkLst>
        <pc:docMk/>
      </pc:docMkLst>
      <pc:sldChg chg="addSp delSp modSp mod">
        <pc:chgData name="Ananya Banerjee" userId="f0550562-1b9c-4282-8f38-d9e1923b97ac" providerId="ADAL" clId="{EB86F4A4-33CD-45B5-8815-6D23C10E18E3}" dt="2024-09-02T08:43:29.176" v="74" actId="962"/>
        <pc:sldMkLst>
          <pc:docMk/>
          <pc:sldMk cId="2338120004" sldId="260"/>
        </pc:sldMkLst>
        <pc:spChg chg="del mod">
          <ac:chgData name="Ananya Banerjee" userId="f0550562-1b9c-4282-8f38-d9e1923b97ac" providerId="ADAL" clId="{EB86F4A4-33CD-45B5-8815-6D23C10E18E3}" dt="2024-09-02T08:40:22.240" v="7" actId="478"/>
          <ac:spMkLst>
            <pc:docMk/>
            <pc:sldMk cId="2338120004" sldId="260"/>
            <ac:spMk id="3" creationId="{FD5AE4C0-2746-2E71-C7E3-1B0D1F0688C6}"/>
          </ac:spMkLst>
        </pc:spChg>
        <pc:spChg chg="add mod ord">
          <ac:chgData name="Ananya Banerjee" userId="f0550562-1b9c-4282-8f38-d9e1923b97ac" providerId="ADAL" clId="{EB86F4A4-33CD-45B5-8815-6D23C10E18E3}" dt="2024-09-02T08:42:47.828" v="35" actId="13926"/>
          <ac:spMkLst>
            <pc:docMk/>
            <pc:sldMk cId="2338120004" sldId="260"/>
            <ac:spMk id="4" creationId="{29762168-D1D3-0ABE-106E-0671A1B5A46B}"/>
          </ac:spMkLst>
        </pc:spChg>
        <pc:spChg chg="del mod">
          <ac:chgData name="Ananya Banerjee" userId="f0550562-1b9c-4282-8f38-d9e1923b97ac" providerId="ADAL" clId="{EB86F4A4-33CD-45B5-8815-6D23C10E18E3}" dt="2024-09-02T08:41:47.794" v="25" actId="478"/>
          <ac:spMkLst>
            <pc:docMk/>
            <pc:sldMk cId="2338120004" sldId="260"/>
            <ac:spMk id="5" creationId="{BBFECF55-D2C3-34A8-3FA0-9564775E7A8E}"/>
          </ac:spMkLst>
        </pc:spChg>
        <pc:spChg chg="del">
          <ac:chgData name="Ananya Banerjee" userId="f0550562-1b9c-4282-8f38-d9e1923b97ac" providerId="ADAL" clId="{EB86F4A4-33CD-45B5-8815-6D23C10E18E3}" dt="2024-09-02T08:42:24.668" v="31" actId="478"/>
          <ac:spMkLst>
            <pc:docMk/>
            <pc:sldMk cId="2338120004" sldId="260"/>
            <ac:spMk id="6" creationId="{DCCD68BF-7E4F-B162-8C08-F5FE933E75DC}"/>
          </ac:spMkLst>
        </pc:spChg>
        <pc:spChg chg="add del mod">
          <ac:chgData name="Ananya Banerjee" userId="f0550562-1b9c-4282-8f38-d9e1923b97ac" providerId="ADAL" clId="{EB86F4A4-33CD-45B5-8815-6D23C10E18E3}" dt="2024-09-02T08:40:27.142" v="8" actId="478"/>
          <ac:spMkLst>
            <pc:docMk/>
            <pc:sldMk cId="2338120004" sldId="260"/>
            <ac:spMk id="8" creationId="{580F2E69-30EB-A37C-9DC6-4DDCC5F379A0}"/>
          </ac:spMkLst>
        </pc:spChg>
        <pc:spChg chg="mod">
          <ac:chgData name="Ananya Banerjee" userId="f0550562-1b9c-4282-8f38-d9e1923b97ac" providerId="ADAL" clId="{EB86F4A4-33CD-45B5-8815-6D23C10E18E3}" dt="2024-09-02T08:43:20.152" v="72" actId="962"/>
          <ac:spMkLst>
            <pc:docMk/>
            <pc:sldMk cId="2338120004" sldId="260"/>
            <ac:spMk id="1031" creationId="{2EB492CD-616E-47F8-933B-5E2D952A0593}"/>
          </ac:spMkLst>
        </pc:spChg>
        <pc:spChg chg="mod">
          <ac:chgData name="Ananya Banerjee" userId="f0550562-1b9c-4282-8f38-d9e1923b97ac" providerId="ADAL" clId="{EB86F4A4-33CD-45B5-8815-6D23C10E18E3}" dt="2024-09-02T08:43:26.200" v="73" actId="962"/>
          <ac:spMkLst>
            <pc:docMk/>
            <pc:sldMk cId="2338120004" sldId="260"/>
            <ac:spMk id="1033" creationId="{59383CF9-23B5-4335-9B21-1791C4CF1C75}"/>
          </ac:spMkLst>
        </pc:spChg>
        <pc:spChg chg="mod">
          <ac:chgData name="Ananya Banerjee" userId="f0550562-1b9c-4282-8f38-d9e1923b97ac" providerId="ADAL" clId="{EB86F4A4-33CD-45B5-8815-6D23C10E18E3}" dt="2024-09-02T08:43:29.176" v="74" actId="962"/>
          <ac:spMkLst>
            <pc:docMk/>
            <pc:sldMk cId="2338120004" sldId="260"/>
            <ac:spMk id="1035" creationId="{0007FE00-9498-4706-B255-6437B0252C02}"/>
          </ac:spMkLst>
        </pc:spChg>
        <pc:picChg chg="del mod">
          <ac:chgData name="Ananya Banerjee" userId="f0550562-1b9c-4282-8f38-d9e1923b97ac" providerId="ADAL" clId="{EB86F4A4-33CD-45B5-8815-6D23C10E18E3}" dt="2024-09-02T08:42:19.729" v="30" actId="478"/>
          <ac:picMkLst>
            <pc:docMk/>
            <pc:sldMk cId="2338120004" sldId="260"/>
            <ac:picMk id="1026" creationId="{51F2CA95-C35A-186A-3A97-402174CD90D1}"/>
          </ac:picMkLst>
        </pc:picChg>
      </pc:sldChg>
    </pc:docChg>
  </pc:docChgLst>
  <pc:docChgLst>
    <pc:chgData name="Ananya Banerjee" userId="f0550562-1b9c-4282-8f38-d9e1923b97ac" providerId="ADAL" clId="{D2AA3E26-B134-47B4-A4DD-50C4F23EB523}"/>
    <pc:docChg chg="modSld">
      <pc:chgData name="Ananya Banerjee" userId="f0550562-1b9c-4282-8f38-d9e1923b97ac" providerId="ADAL" clId="{D2AA3E26-B134-47B4-A4DD-50C4F23EB523}" dt="2024-06-27T10:54:36.701" v="127" actId="962"/>
      <pc:docMkLst>
        <pc:docMk/>
      </pc:docMkLst>
      <pc:sldChg chg="modSp mod">
        <pc:chgData name="Ananya Banerjee" userId="f0550562-1b9c-4282-8f38-d9e1923b97ac" providerId="ADAL" clId="{D2AA3E26-B134-47B4-A4DD-50C4F23EB523}" dt="2024-06-27T10:53:06.752" v="123" actId="962"/>
        <pc:sldMkLst>
          <pc:docMk/>
          <pc:sldMk cId="3933915112" sldId="256"/>
        </pc:sldMkLst>
        <pc:picChg chg="mod">
          <ac:chgData name="Ananya Banerjee" userId="f0550562-1b9c-4282-8f38-d9e1923b97ac" providerId="ADAL" clId="{D2AA3E26-B134-47B4-A4DD-50C4F23EB523}" dt="2024-06-27T10:53:06.752" v="123" actId="962"/>
          <ac:picMkLst>
            <pc:docMk/>
            <pc:sldMk cId="3933915112" sldId="256"/>
            <ac:picMk id="5" creationId="{3EA43939-F6AC-78E3-84AB-0E9D650EDB1D}"/>
          </ac:picMkLst>
        </pc:picChg>
      </pc:sldChg>
      <pc:sldChg chg="modSp mod">
        <pc:chgData name="Ananya Banerjee" userId="f0550562-1b9c-4282-8f38-d9e1923b97ac" providerId="ADAL" clId="{D2AA3E26-B134-47B4-A4DD-50C4F23EB523}" dt="2024-06-27T10:52:43.823" v="122" actId="13244"/>
        <pc:sldMkLst>
          <pc:docMk/>
          <pc:sldMk cId="2338120004" sldId="260"/>
        </pc:sldMkLst>
        <pc:spChg chg="ord">
          <ac:chgData name="Ananya Banerjee" userId="f0550562-1b9c-4282-8f38-d9e1923b97ac" providerId="ADAL" clId="{D2AA3E26-B134-47B4-A4DD-50C4F23EB523}" dt="2024-06-27T10:52:43.823" v="122" actId="13244"/>
          <ac:spMkLst>
            <pc:docMk/>
            <pc:sldMk cId="2338120004" sldId="260"/>
            <ac:spMk id="1035" creationId="{0007FE00-9498-4706-B255-6437B0252C02}"/>
          </ac:spMkLst>
        </pc:spChg>
        <pc:picChg chg="mod">
          <ac:chgData name="Ananya Banerjee" userId="f0550562-1b9c-4282-8f38-d9e1923b97ac" providerId="ADAL" clId="{D2AA3E26-B134-47B4-A4DD-50C4F23EB523}" dt="2024-06-27T10:48:37.314" v="121"/>
          <ac:picMkLst>
            <pc:docMk/>
            <pc:sldMk cId="2338120004" sldId="260"/>
            <ac:picMk id="1026" creationId="{51F2CA95-C35A-186A-3A97-402174CD90D1}"/>
          </ac:picMkLst>
        </pc:picChg>
      </pc:sldChg>
      <pc:sldChg chg="modSp mod">
        <pc:chgData name="Ananya Banerjee" userId="f0550562-1b9c-4282-8f38-d9e1923b97ac" providerId="ADAL" clId="{D2AA3E26-B134-47B4-A4DD-50C4F23EB523}" dt="2024-06-27T10:47:18.251" v="111" actId="962"/>
        <pc:sldMkLst>
          <pc:docMk/>
          <pc:sldMk cId="3485492812" sldId="261"/>
        </pc:sldMkLst>
        <pc:spChg chg="mod">
          <ac:chgData name="Ananya Banerjee" userId="f0550562-1b9c-4282-8f38-d9e1923b97ac" providerId="ADAL" clId="{D2AA3E26-B134-47B4-A4DD-50C4F23EB523}" dt="2024-06-27T10:47:18.251" v="111" actId="962"/>
          <ac:spMkLst>
            <pc:docMk/>
            <pc:sldMk cId="3485492812" sldId="261"/>
            <ac:spMk id="4" creationId="{0F7AD89E-0DEE-EA18-81DF-26880E3D7182}"/>
          </ac:spMkLst>
        </pc:spChg>
        <pc:picChg chg="mod">
          <ac:chgData name="Ananya Banerjee" userId="f0550562-1b9c-4282-8f38-d9e1923b97ac" providerId="ADAL" clId="{D2AA3E26-B134-47B4-A4DD-50C4F23EB523}" dt="2024-06-27T10:45:01.865" v="107" actId="962"/>
          <ac:picMkLst>
            <pc:docMk/>
            <pc:sldMk cId="3485492812" sldId="261"/>
            <ac:picMk id="2050" creationId="{EB70F0A4-8240-3D22-E297-454C1DCBE4A0}"/>
          </ac:picMkLst>
        </pc:picChg>
      </pc:sldChg>
      <pc:sldChg chg="modSp">
        <pc:chgData name="Ananya Banerjee" userId="f0550562-1b9c-4282-8f38-d9e1923b97ac" providerId="ADAL" clId="{D2AA3E26-B134-47B4-A4DD-50C4F23EB523}" dt="2024-06-27T10:46:11.123" v="109" actId="962"/>
        <pc:sldMkLst>
          <pc:docMk/>
          <pc:sldMk cId="2457327698" sldId="262"/>
        </pc:sldMkLst>
        <pc:grpChg chg="mod">
          <ac:chgData name="Ananya Banerjee" userId="f0550562-1b9c-4282-8f38-d9e1923b97ac" providerId="ADAL" clId="{D2AA3E26-B134-47B4-A4DD-50C4F23EB523}" dt="2024-06-27T10:46:11.123" v="109" actId="962"/>
          <ac:grpSpMkLst>
            <pc:docMk/>
            <pc:sldMk cId="2457327698" sldId="262"/>
            <ac:grpSpMk id="5" creationId="{85191397-18DA-2234-A5D8-B9EBC07DAA80}"/>
          </ac:grpSpMkLst>
        </pc:grpChg>
      </pc:sldChg>
      <pc:sldChg chg="modSp mod">
        <pc:chgData name="Ananya Banerjee" userId="f0550562-1b9c-4282-8f38-d9e1923b97ac" providerId="ADAL" clId="{D2AA3E26-B134-47B4-A4DD-50C4F23EB523}" dt="2024-06-27T10:54:36.701" v="127" actId="962"/>
        <pc:sldMkLst>
          <pc:docMk/>
          <pc:sldMk cId="899942867" sldId="263"/>
        </pc:sldMkLst>
        <pc:picChg chg="mod">
          <ac:chgData name="Ananya Banerjee" userId="f0550562-1b9c-4282-8f38-d9e1923b97ac" providerId="ADAL" clId="{D2AA3E26-B134-47B4-A4DD-50C4F23EB523}" dt="2024-06-27T10:54:36.701" v="127" actId="962"/>
          <ac:picMkLst>
            <pc:docMk/>
            <pc:sldMk cId="899942867" sldId="263"/>
            <ac:picMk id="11" creationId="{CFEC3F69-A819-1A9E-724E-EA86D37BAEBA}"/>
          </ac:picMkLst>
        </pc:picChg>
      </pc:sldChg>
      <pc:sldChg chg="modSp mod">
        <pc:chgData name="Ananya Banerjee" userId="f0550562-1b9c-4282-8f38-d9e1923b97ac" providerId="ADAL" clId="{D2AA3E26-B134-47B4-A4DD-50C4F23EB523}" dt="2024-06-27T10:54:28.603" v="125" actId="962"/>
        <pc:sldMkLst>
          <pc:docMk/>
          <pc:sldMk cId="1029658812" sldId="265"/>
        </pc:sldMkLst>
        <pc:spChg chg="mod">
          <ac:chgData name="Ananya Banerjee" userId="f0550562-1b9c-4282-8f38-d9e1923b97ac" providerId="ADAL" clId="{D2AA3E26-B134-47B4-A4DD-50C4F23EB523}" dt="2024-06-27T10:47:43.158" v="113" actId="962"/>
          <ac:spMkLst>
            <pc:docMk/>
            <pc:sldMk cId="1029658812" sldId="265"/>
            <ac:spMk id="4" creationId="{BC12F359-43BA-72C0-7F1E-E677A4F76B80}"/>
          </ac:spMkLst>
        </pc:spChg>
        <pc:picChg chg="mod">
          <ac:chgData name="Ananya Banerjee" userId="f0550562-1b9c-4282-8f38-d9e1923b97ac" providerId="ADAL" clId="{D2AA3E26-B134-47B4-A4DD-50C4F23EB523}" dt="2024-06-27T10:54:28.603" v="125" actId="962"/>
          <ac:picMkLst>
            <pc:docMk/>
            <pc:sldMk cId="1029658812" sldId="265"/>
            <ac:picMk id="1025" creationId="{C893F655-EBF8-7E47-3389-F9F966986BFE}"/>
          </ac:picMkLst>
        </pc:picChg>
      </pc:sldChg>
      <pc:sldChg chg="modSp mod">
        <pc:chgData name="Ananya Banerjee" userId="f0550562-1b9c-4282-8f38-d9e1923b97ac" providerId="ADAL" clId="{D2AA3E26-B134-47B4-A4DD-50C4F23EB523}" dt="2024-06-27T10:47:36.807" v="112" actId="962"/>
        <pc:sldMkLst>
          <pc:docMk/>
          <pc:sldMk cId="1372043627" sldId="266"/>
        </pc:sldMkLst>
        <pc:spChg chg="mod">
          <ac:chgData name="Ananya Banerjee" userId="f0550562-1b9c-4282-8f38-d9e1923b97ac" providerId="ADAL" clId="{D2AA3E26-B134-47B4-A4DD-50C4F23EB523}" dt="2024-06-27T10:47:36.807" v="112" actId="962"/>
          <ac:spMkLst>
            <pc:docMk/>
            <pc:sldMk cId="1372043627" sldId="266"/>
            <ac:spMk id="4" creationId="{B06CB969-A8E8-9493-9A60-60C83D0CE1DC}"/>
          </ac:spMkLst>
        </pc:spChg>
        <pc:picChg chg="mod">
          <ac:chgData name="Ananya Banerjee" userId="f0550562-1b9c-4282-8f38-d9e1923b97ac" providerId="ADAL" clId="{D2AA3E26-B134-47B4-A4DD-50C4F23EB523}" dt="2024-06-27T10:46:16.154" v="110" actId="962"/>
          <ac:picMkLst>
            <pc:docMk/>
            <pc:sldMk cId="1372043627" sldId="266"/>
            <ac:picMk id="6" creationId="{D9296DFF-0BBB-84BD-9AC6-8B2B30573C83}"/>
          </ac:picMkLst>
        </pc:picChg>
      </pc:sldChg>
      <pc:sldChg chg="modSp mod">
        <pc:chgData name="Ananya Banerjee" userId="f0550562-1b9c-4282-8f38-d9e1923b97ac" providerId="ADAL" clId="{D2AA3E26-B134-47B4-A4DD-50C4F23EB523}" dt="2024-06-27T10:46:02.974" v="108" actId="962"/>
        <pc:sldMkLst>
          <pc:docMk/>
          <pc:sldMk cId="1115588599" sldId="267"/>
        </pc:sldMkLst>
        <pc:picChg chg="mod">
          <ac:chgData name="Ananya Banerjee" userId="f0550562-1b9c-4282-8f38-d9e1923b97ac" providerId="ADAL" clId="{D2AA3E26-B134-47B4-A4DD-50C4F23EB523}" dt="2024-06-27T10:46:02.974" v="108" actId="962"/>
          <ac:picMkLst>
            <pc:docMk/>
            <pc:sldMk cId="1115588599" sldId="267"/>
            <ac:picMk id="6" creationId="{D9296DFF-0BBB-84BD-9AC6-8B2B30573C8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E8CD-7DC5-5D82-0D52-36627DBB91A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3E7F94B-8BB1-2C14-4014-8C6A455FD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120035D-42FD-F49E-CFA9-795A72E7A2E2}"/>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5" name="Footer Placeholder 4">
            <a:extLst>
              <a:ext uri="{FF2B5EF4-FFF2-40B4-BE49-F238E27FC236}">
                <a16:creationId xmlns:a16="http://schemas.microsoft.com/office/drawing/2014/main" id="{7D402D41-D3E1-A025-A77D-54EE8959DD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3312F8-BFB6-9E84-CDDA-63C7C03725BD}"/>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52126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4A8-B756-3A3A-DB40-4117D694BC1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E751BFC-4671-23E7-6018-8D3A108F12E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144FB9-A732-D00B-193D-524406CBA4A1}"/>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5" name="Footer Placeholder 4">
            <a:extLst>
              <a:ext uri="{FF2B5EF4-FFF2-40B4-BE49-F238E27FC236}">
                <a16:creationId xmlns:a16="http://schemas.microsoft.com/office/drawing/2014/main" id="{9AB664DE-0DC3-17DF-C903-8A2FAFC28A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A1E1B-B483-4D61-7F0D-6FC6A5048D1C}"/>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301466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F9D2C-06CC-0D6F-AC01-20F5D82FBE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C701187-59E9-D5A0-22F1-B02FD0BD85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0B7A29-7FFA-586C-57D5-092D355C54D3}"/>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5" name="Footer Placeholder 4">
            <a:extLst>
              <a:ext uri="{FF2B5EF4-FFF2-40B4-BE49-F238E27FC236}">
                <a16:creationId xmlns:a16="http://schemas.microsoft.com/office/drawing/2014/main" id="{B35D2258-99EE-A7E6-BA27-F14960DE14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697534-6ADD-4138-1808-351B0EF78B05}"/>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75869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6CC8A-BF02-DC5B-E1BC-ABDCAD85DF0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4F6985-83D0-C5EC-ABA8-A9920376AB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2DAD46-14B0-D35F-65C9-52A7457D99F4}"/>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5" name="Footer Placeholder 4">
            <a:extLst>
              <a:ext uri="{FF2B5EF4-FFF2-40B4-BE49-F238E27FC236}">
                <a16:creationId xmlns:a16="http://schemas.microsoft.com/office/drawing/2014/main" id="{D05F164A-4334-30DA-7CD0-70363CDA53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DCF35B-36D7-0EE3-02F1-C234FE1A2A38}"/>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190784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6107-F299-E6DD-05D5-C8CD2C256AF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E76C2DE-371B-089F-C207-157DA09211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4A680B-C37B-EA9F-2B8B-A3E9FEE01616}"/>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5" name="Footer Placeholder 4">
            <a:extLst>
              <a:ext uri="{FF2B5EF4-FFF2-40B4-BE49-F238E27FC236}">
                <a16:creationId xmlns:a16="http://schemas.microsoft.com/office/drawing/2014/main" id="{D8BE545E-18FD-5A1D-A4B0-89F37E123C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B9375E-C483-1733-1FE9-3845416867CC}"/>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398497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AB72-91C7-7D9D-A532-69DB26C566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9C3D0C-4ED8-D683-3F53-E49F84359F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202C27-6C83-3BA3-349C-6A646B9C01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F35FA01-0384-2A6F-A641-18535464C172}"/>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6" name="Footer Placeholder 5">
            <a:extLst>
              <a:ext uri="{FF2B5EF4-FFF2-40B4-BE49-F238E27FC236}">
                <a16:creationId xmlns:a16="http://schemas.microsoft.com/office/drawing/2014/main" id="{A81A776B-0E3E-22E1-7A19-B7A4961946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48DEA1-BAAE-F8E7-A2A9-9EC9190839B2}"/>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391439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EA9-19BD-FD95-2D1C-0FF1AED4EF4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1BC4C9-BA38-3D6E-C3BD-DCB5C16007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D1A1C6E-CFD0-B640-FB0F-9D131B4B85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848CF70-DBE6-F45A-87B8-A2C6182C1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C9B400-21B8-A70F-3EA8-9C134B5015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7EF917B-FC5D-2C98-1003-6CA6CE2A92E5}"/>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8" name="Footer Placeholder 7">
            <a:extLst>
              <a:ext uri="{FF2B5EF4-FFF2-40B4-BE49-F238E27FC236}">
                <a16:creationId xmlns:a16="http://schemas.microsoft.com/office/drawing/2014/main" id="{1D92410B-85B8-DA11-6127-15F9816743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4DF5CF-0DBE-118F-31DE-2789482192C2}"/>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298635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2FA7-E0C4-EADF-6383-AF30C9E559B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32881E4-7159-7783-8EB4-8F4087B6E954}"/>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4" name="Footer Placeholder 3">
            <a:extLst>
              <a:ext uri="{FF2B5EF4-FFF2-40B4-BE49-F238E27FC236}">
                <a16:creationId xmlns:a16="http://schemas.microsoft.com/office/drawing/2014/main" id="{77D411C8-B3F9-3184-7EDB-D296C1DC4E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6323BB-F92C-1351-E7E8-0F9EA43E4FB4}"/>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28753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4CF58-E8DD-3FBD-9FFF-C89621A07257}"/>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3" name="Footer Placeholder 2">
            <a:extLst>
              <a:ext uri="{FF2B5EF4-FFF2-40B4-BE49-F238E27FC236}">
                <a16:creationId xmlns:a16="http://schemas.microsoft.com/office/drawing/2014/main" id="{3CDE6DA1-691C-A7F1-E5F8-4EC4286443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BFC615-F5A6-CFC0-8147-DA326CD0808C}"/>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185426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AA48-A274-B5CF-2255-8EC280D343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C028F46-4468-0696-6B13-B82240A14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671FD4-AA4B-5BCC-C0AD-971A9A786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B320B8-62BA-292E-FF90-FD5C40A7CA18}"/>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6" name="Footer Placeholder 5">
            <a:extLst>
              <a:ext uri="{FF2B5EF4-FFF2-40B4-BE49-F238E27FC236}">
                <a16:creationId xmlns:a16="http://schemas.microsoft.com/office/drawing/2014/main" id="{D6564B52-75A6-EA33-6D5E-EAE54DCD97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76D0B8-441B-3AF6-819E-043CC9070E04}"/>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80243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1A9A-0FB0-BFA7-5BF3-CE4273C0F9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FB87DDB-27B1-C8E9-C3C3-0A048612AF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4194CA-DBCD-548F-58CD-CF8BD8C44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E2C9E5-87DE-8AD7-F862-E32CCF60C980}"/>
              </a:ext>
            </a:extLst>
          </p:cNvPr>
          <p:cNvSpPr>
            <a:spLocks noGrp="1"/>
          </p:cNvSpPr>
          <p:nvPr>
            <p:ph type="dt" sz="half" idx="10"/>
          </p:nvPr>
        </p:nvSpPr>
        <p:spPr/>
        <p:txBody>
          <a:bodyPr/>
          <a:lstStyle/>
          <a:p>
            <a:fld id="{18BC3091-ECE1-6644-A2F4-B6BB76B8F701}" type="datetimeFigureOut">
              <a:rPr lang="en-GB" smtClean="0"/>
              <a:t>02/09/2024</a:t>
            </a:fld>
            <a:endParaRPr lang="en-GB"/>
          </a:p>
        </p:txBody>
      </p:sp>
      <p:sp>
        <p:nvSpPr>
          <p:cNvPr id="6" name="Footer Placeholder 5">
            <a:extLst>
              <a:ext uri="{FF2B5EF4-FFF2-40B4-BE49-F238E27FC236}">
                <a16:creationId xmlns:a16="http://schemas.microsoft.com/office/drawing/2014/main" id="{8B8A6830-BC4B-3A67-E8D6-C2C5F553AC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055F74-593C-7729-B4FE-84E171D8396F}"/>
              </a:ext>
            </a:extLst>
          </p:cNvPr>
          <p:cNvSpPr>
            <a:spLocks noGrp="1"/>
          </p:cNvSpPr>
          <p:nvPr>
            <p:ph type="sldNum" sz="quarter" idx="12"/>
          </p:nvPr>
        </p:nvSpPr>
        <p:spPr/>
        <p:txBody>
          <a:bodyPr/>
          <a:lstStyle/>
          <a:p>
            <a:fld id="{0E8F20E2-70E1-B143-ABD3-9E8CBA1CEEF2}" type="slidenum">
              <a:rPr lang="en-GB" smtClean="0"/>
              <a:t>‹#›</a:t>
            </a:fld>
            <a:endParaRPr lang="en-GB"/>
          </a:p>
        </p:txBody>
      </p:sp>
    </p:spTree>
    <p:extLst>
      <p:ext uri="{BB962C8B-B14F-4D97-AF65-F5344CB8AC3E}">
        <p14:creationId xmlns:p14="http://schemas.microsoft.com/office/powerpoint/2010/main" val="83935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B8FEE-C998-8B43-3C65-09F3FA0EA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ECD7373-77D3-4DFD-231F-49E984F8C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482F53-83B0-9FF9-7FE7-74C21E0EA1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BC3091-ECE1-6644-A2F4-B6BB76B8F701}" type="datetimeFigureOut">
              <a:rPr lang="en-GB" smtClean="0"/>
              <a:t>02/09/2024</a:t>
            </a:fld>
            <a:endParaRPr lang="en-GB"/>
          </a:p>
        </p:txBody>
      </p:sp>
      <p:sp>
        <p:nvSpPr>
          <p:cNvPr id="5" name="Footer Placeholder 4">
            <a:extLst>
              <a:ext uri="{FF2B5EF4-FFF2-40B4-BE49-F238E27FC236}">
                <a16:creationId xmlns:a16="http://schemas.microsoft.com/office/drawing/2014/main" id="{706D0414-239A-2096-0F8F-7B1EDF9B4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5E12506-84CE-73BC-23C5-5AAB5E414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8F20E2-70E1-B143-ABD3-9E8CBA1CEEF2}" type="slidenum">
              <a:rPr lang="en-GB" smtClean="0"/>
              <a:t>‹#›</a:t>
            </a:fld>
            <a:endParaRPr lang="en-GB"/>
          </a:p>
        </p:txBody>
      </p:sp>
      <p:sp>
        <p:nvSpPr>
          <p:cNvPr id="9" name="TextBox 8">
            <a:extLst>
              <a:ext uri="{FF2B5EF4-FFF2-40B4-BE49-F238E27FC236}">
                <a16:creationId xmlns:a16="http://schemas.microsoft.com/office/drawing/2014/main" id="{C3326F17-7EF2-3A78-13CD-A78B8E59C22B}"/>
              </a:ext>
            </a:extLst>
          </p:cNvPr>
          <p:cNvSpPr txBox="1"/>
          <p:nvPr userDrawn="1">
            <p:extLst>
              <p:ext uri="{1162E1C5-73C7-4A58-AE30-91384D911F3F}">
                <p184:classification xmlns:p184="http://schemas.microsoft.com/office/powerpoint/2018/4/main" val="hdr"/>
              </p:ext>
            </p:extLst>
          </p:nvPr>
        </p:nvSpPr>
        <p:spPr>
          <a:xfrm>
            <a:off x="5753862" y="190500"/>
            <a:ext cx="715963" cy="167640"/>
          </a:xfrm>
          <a:prstGeom prst="rect">
            <a:avLst/>
          </a:prstGeom>
        </p:spPr>
        <p:txBody>
          <a:bodyPr horzOverflow="overflow" lIns="0" tIns="0" rIns="0" bIns="0">
            <a:spAutoFit/>
          </a:bodyPr>
          <a:lstStyle/>
          <a:p>
            <a:pPr algn="l"/>
            <a:r>
              <a:rPr lang="en-GB" sz="1100">
                <a:solidFill>
                  <a:srgbClr val="FF8C00"/>
                </a:solidFill>
                <a:latin typeface="Calibri" panose="020F0502020204030204" pitchFamily="34" charset="0"/>
                <a:ea typeface="Calibri" panose="020F0502020204030204" pitchFamily="34" charset="0"/>
                <a:cs typeface="Calibri" panose="020F0502020204030204" pitchFamily="34" charset="0"/>
              </a:rPr>
              <a:t>RESTRICTED</a:t>
            </a:r>
          </a:p>
        </p:txBody>
      </p:sp>
      <p:sp>
        <p:nvSpPr>
          <p:cNvPr id="10" name="TextBox 9">
            <a:extLst>
              <a:ext uri="{FF2B5EF4-FFF2-40B4-BE49-F238E27FC236}">
                <a16:creationId xmlns:a16="http://schemas.microsoft.com/office/drawing/2014/main" id="{2A0F2E4C-CF1A-61BC-FC29-F1A3D8AC3FCC}"/>
              </a:ext>
            </a:extLst>
          </p:cNvPr>
          <p:cNvSpPr txBox="1"/>
          <p:nvPr userDrawn="1">
            <p:extLst>
              <p:ext uri="{1162E1C5-73C7-4A58-AE30-91384D911F3F}">
                <p184:classification xmlns:p184="http://schemas.microsoft.com/office/powerpoint/2018/4/main" val="ftr"/>
              </p:ext>
            </p:extLst>
          </p:nvPr>
        </p:nvSpPr>
        <p:spPr>
          <a:xfrm>
            <a:off x="5753862" y="6499860"/>
            <a:ext cx="715963" cy="167640"/>
          </a:xfrm>
          <a:prstGeom prst="rect">
            <a:avLst/>
          </a:prstGeom>
        </p:spPr>
        <p:txBody>
          <a:bodyPr horzOverflow="overflow" lIns="0" tIns="0" rIns="0" bIns="0">
            <a:spAutoFit/>
          </a:bodyPr>
          <a:lstStyle/>
          <a:p>
            <a:pPr algn="l"/>
            <a:r>
              <a:rPr lang="en-GB" sz="1100">
                <a:solidFill>
                  <a:srgbClr val="FF8C00"/>
                </a:solidFill>
                <a:latin typeface="Calibri" panose="020F0502020204030204" pitchFamily="34" charset="0"/>
                <a:ea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128889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nanya.Banerjee@falmouth.ac.uk"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bit.ly/linkedinAnanya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D5F5B-87C0-4B67-FFA0-25571C25B346}"/>
              </a:ext>
            </a:extLst>
          </p:cNvPr>
          <p:cNvSpPr>
            <a:spLocks noGrp="1"/>
          </p:cNvSpPr>
          <p:nvPr>
            <p:ph type="ctrTitle"/>
          </p:nvPr>
        </p:nvSpPr>
        <p:spPr>
          <a:xfrm>
            <a:off x="6194716" y="739978"/>
            <a:ext cx="5334930" cy="3004145"/>
          </a:xfrm>
        </p:spPr>
        <p:txBody>
          <a:bodyPr>
            <a:normAutofit/>
          </a:bodyPr>
          <a:lstStyle/>
          <a:p>
            <a:r>
              <a:rPr lang="en-GB" sz="5100" b="1" dirty="0">
                <a:solidFill>
                  <a:srgbClr val="7030A0"/>
                </a:solidFill>
              </a:rPr>
              <a:t>Startup Incubators – Which Way Now?</a:t>
            </a:r>
          </a:p>
        </p:txBody>
      </p:sp>
      <p:sp>
        <p:nvSpPr>
          <p:cNvPr id="3" name="Subtitle 2">
            <a:extLst>
              <a:ext uri="{FF2B5EF4-FFF2-40B4-BE49-F238E27FC236}">
                <a16:creationId xmlns:a16="http://schemas.microsoft.com/office/drawing/2014/main" id="{A69720CA-957A-21BD-CC63-A5BF5BB03356}"/>
              </a:ext>
            </a:extLst>
          </p:cNvPr>
          <p:cNvSpPr>
            <a:spLocks noGrp="1"/>
          </p:cNvSpPr>
          <p:nvPr>
            <p:ph type="subTitle" idx="1"/>
          </p:nvPr>
        </p:nvSpPr>
        <p:spPr>
          <a:xfrm>
            <a:off x="6194715" y="3836197"/>
            <a:ext cx="5334931" cy="2189214"/>
          </a:xfrm>
        </p:spPr>
        <p:txBody>
          <a:bodyPr>
            <a:normAutofit/>
          </a:bodyPr>
          <a:lstStyle/>
          <a:p>
            <a:r>
              <a:rPr lang="en-GB" dirty="0">
                <a:solidFill>
                  <a:srgbClr val="7030A0"/>
                </a:solidFill>
              </a:rPr>
              <a:t>Developmental Paper - Ananya Banerjee</a:t>
            </a:r>
          </a:p>
        </p:txBody>
      </p:sp>
      <p:sp>
        <p:nvSpPr>
          <p:cNvPr id="16" name="Freeform: Shape 15">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a:extLst>
              <a:ext uri="{FF2B5EF4-FFF2-40B4-BE49-F238E27FC236}">
                <a16:creationId xmlns:a16="http://schemas.microsoft.com/office/drawing/2014/main" id="{3EA43939-F6AC-78E3-84AB-0E9D650EDB1D}"/>
              </a:ext>
              <a:ext uri="{C183D7F6-B498-43B3-948B-1728B52AA6E4}">
                <adec:decorative xmlns:adec="http://schemas.microsoft.com/office/drawing/2017/decorative" val="1"/>
              </a:ext>
            </a:extLst>
          </p:cNvPr>
          <p:cNvPicPr>
            <a:picLocks noChangeAspect="1"/>
          </p:cNvPicPr>
          <p:nvPr/>
        </p:nvPicPr>
        <p:blipFill rotWithShape="1">
          <a:blip r:embed="rId2"/>
          <a:srcRect l="5734" r="39765"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6" name="Freeform: Shape 25">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9339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30" name="Rectangle 102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C12F359-43BA-72C0-7F1E-E677A4F76B8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0F4FC96-BC9C-A6E4-CBE9-49511EA79922}"/>
              </a:ext>
            </a:extLst>
          </p:cNvPr>
          <p:cNvSpPr>
            <a:spLocks noGrp="1"/>
          </p:cNvSpPr>
          <p:nvPr>
            <p:ph type="title"/>
          </p:nvPr>
        </p:nvSpPr>
        <p:spPr>
          <a:xfrm>
            <a:off x="572493" y="238539"/>
            <a:ext cx="11018520" cy="1434415"/>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5400" b="1" i="0" u="none" strike="noStrike" cap="none" normalizeH="0" baseline="0" dirty="0">
                <a:ln>
                  <a:noFill/>
                </a:ln>
                <a:solidFill>
                  <a:srgbClr val="7030A0"/>
                </a:solidFill>
                <a:effectLst/>
                <a:latin typeface="Aptos" panose="020B0004020202020204" pitchFamily="34" charset="0"/>
                <a:ea typeface="Aptos" panose="020B0004020202020204" pitchFamily="34" charset="0"/>
                <a:cs typeface="Times New Roman" panose="02020603050405020304" pitchFamily="18" charset="0"/>
              </a:rPr>
              <a:t>Ananya Banerjee</a:t>
            </a:r>
            <a:endParaRPr kumimoji="0" lang="en-US" altLang="en-US" sz="5400" b="0" i="0" u="none" strike="noStrike" cap="none" normalizeH="0" baseline="0" dirty="0">
              <a:ln>
                <a:noFill/>
              </a:ln>
              <a:solidFill>
                <a:srgbClr val="7030A0"/>
              </a:solidFill>
              <a:effectLst/>
            </a:endParaRPr>
          </a:p>
        </p:txBody>
      </p:sp>
      <p:sp>
        <p:nvSpPr>
          <p:cNvPr id="10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446111-8126-6ACC-D006-7B85F0A6E590}"/>
              </a:ext>
            </a:extLst>
          </p:cNvPr>
          <p:cNvSpPr>
            <a:spLocks noGrp="1"/>
          </p:cNvSpPr>
          <p:nvPr>
            <p:ph idx="1"/>
          </p:nvPr>
        </p:nvSpPr>
        <p:spPr>
          <a:xfrm>
            <a:off x="450574" y="1726709"/>
            <a:ext cx="7957194" cy="4892751"/>
          </a:xfrm>
        </p:spPr>
        <p:txBody>
          <a:bodyPr anchor="t">
            <a:noAutofit/>
          </a:bodyPr>
          <a:lstStyle/>
          <a:p>
            <a:pPr marL="0" marR="0" lvl="0" indent="0" algn="just"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Ananya is a doctoral researcher, an educator, problem solver, entrepreneur, lecturer, lawyer, author, and startup advisor with 10+ years of entrepreneurial, academic, and advisory experience. </a:t>
            </a:r>
            <a:endParaRPr kumimoji="0" lang="en-US" altLang="en-US" sz="14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In addition to being a doctoral researcher, Ananya is currently a Lecturer in Digital Marketing at Cornwall Business School, Falmouth University. In her role as a lecturer, she is leading the marketing modules at the business school's undergraduate courses and leading the social media and outreach of the school. In her bigger role as an educator, she is collaborating on knowledge exchange projects with industry partners.  </a:t>
            </a:r>
            <a:endParaRPr kumimoji="0" lang="en-US" altLang="en-US" sz="14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Before academia, Ananya founded and worked in two startups working with United Nations Sustainable Development Goals in different markets. She also founded and exited Unico </a:t>
            </a:r>
            <a:r>
              <a:rPr kumimoji="0" lang="en-US" altLang="en-US" sz="1400" b="0" i="0" u="none" strike="noStrike" cap="none" normalizeH="0" baseline="0" dirty="0" err="1">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Legale</a:t>
            </a:r>
            <a:r>
              <a:rPr kumimoji="0" lang="en-US" altLang="en-US" sz="1400" b="0"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 a legal and strategy firm, and ran a philanthropic venture in data-driven business decision-making - both in the Indian market. She has completed working with startups, incubator managers, and the Wadhwani Venture Fastrack (partnered with Bill and Melinda Gates Foundation) team as a Startup Fellow, to strategize and deliver workshops, coach startups, and help incubators build robust programs. She has published her book on achieving operational excellence for early-stage startups, based on a 6S framework she devised from her knowledge of lean Six Sigma and agile methodologies.  </a:t>
            </a:r>
            <a:endParaRPr kumimoji="0" lang="en-US" altLang="en-US" sz="14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Ananya has delivered keynote speeches on startup compliance, viability, sustainability, and when to quit at various conferences and continues to train young adults on different relevant issues. </a:t>
            </a:r>
            <a:endParaRPr kumimoji="0" lang="en-US" altLang="en-US" sz="14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ts val="600"/>
              </a:spcAft>
              <a:buClrTx/>
              <a:buSzTx/>
              <a:buFontTx/>
              <a:buNone/>
              <a:tabLst/>
            </a:pPr>
            <a:r>
              <a:rPr kumimoji="0" lang="en-US" altLang="en-US" sz="1400" b="1"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Research interests</a:t>
            </a:r>
            <a:endParaRPr kumimoji="0" lang="en-US" altLang="en-US" sz="14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Sustainability with a business focus. </a:t>
            </a:r>
            <a:endParaRPr kumimoji="0" lang="en-US" altLang="en-US" sz="1400" b="0" i="0" u="none" strike="noStrike" cap="none" normalizeH="0" baseline="0" dirty="0">
              <a:ln>
                <a:noFill/>
              </a:ln>
              <a:solidFill>
                <a:srgbClr val="7030A0"/>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just"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Circular Economy </a:t>
            </a:r>
            <a:endParaRPr kumimoji="0" lang="en-US" altLang="en-US" sz="1400" b="0" i="0" u="none" strike="noStrike" cap="none" normalizeH="0" baseline="0" dirty="0">
              <a:ln>
                <a:noFill/>
              </a:ln>
              <a:solidFill>
                <a:srgbClr val="7030A0"/>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just"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dirty="0">
                <a:ln>
                  <a:noFill/>
                </a:ln>
                <a:solidFill>
                  <a:srgbClr val="7030A0"/>
                </a:solidFill>
                <a:effectLst/>
                <a:latin typeface="Arial" panose="020B0604020202020204" pitchFamily="34" charset="0"/>
                <a:ea typeface="Times New Roman" panose="02020603050405020304" pitchFamily="18" charset="0"/>
                <a:cs typeface="Arial" panose="020B0604020202020204" pitchFamily="34" charset="0"/>
              </a:rPr>
              <a:t>Startup Ecosystem </a:t>
            </a:r>
            <a:endParaRPr kumimoji="0" lang="en-US" altLang="en-US" sz="14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pic>
        <p:nvPicPr>
          <p:cNvPr id="1025" name="Picture 1" descr="A person in a red shirt">
            <a:extLst>
              <a:ext uri="{FF2B5EF4-FFF2-40B4-BE49-F238E27FC236}">
                <a16:creationId xmlns:a16="http://schemas.microsoft.com/office/drawing/2014/main" id="{C893F655-EBF8-7E47-3389-F9F966986B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2" r="1770" b="-3"/>
          <a:stretch/>
        </p:blipFill>
        <p:spPr bwMode="auto">
          <a:xfrm>
            <a:off x="8407768" y="1911493"/>
            <a:ext cx="3183245" cy="330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65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2F95D0-952C-2BA7-776A-C3E1C3F850E7}"/>
              </a:ext>
            </a:extLst>
          </p:cNvPr>
          <p:cNvSpPr>
            <a:spLocks noGrp="1"/>
          </p:cNvSpPr>
          <p:nvPr>
            <p:ph type="title"/>
          </p:nvPr>
        </p:nvSpPr>
        <p:spPr>
          <a:xfrm>
            <a:off x="5868557" y="1138036"/>
            <a:ext cx="5444382" cy="1402470"/>
          </a:xfrm>
        </p:spPr>
        <p:txBody>
          <a:bodyPr anchor="t">
            <a:normAutofit/>
          </a:bodyPr>
          <a:lstStyle/>
          <a:p>
            <a:r>
              <a:rPr lang="en-GB" sz="3200" dirty="0"/>
              <a:t>Thank you for listening.</a:t>
            </a:r>
          </a:p>
        </p:txBody>
      </p:sp>
      <p:pic>
        <p:nvPicPr>
          <p:cNvPr id="5122" name="Picture 2" descr="Free Paper with Thank You inscription on table Stock Photo">
            <a:extLst>
              <a:ext uri="{FF2B5EF4-FFF2-40B4-BE49-F238E27FC236}">
                <a16:creationId xmlns:a16="http://schemas.microsoft.com/office/drawing/2014/main" id="{D3EAFB72-27DD-1FCA-A9AB-D82C3E99C5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1134"/>
          <a:stretch/>
        </p:blipFill>
        <p:spPr bwMode="auto">
          <a:xfrm>
            <a:off x="-1" y="10"/>
            <a:ext cx="515117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5134" name="Straight Connector 513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5AE4C0-2746-2E71-C7E3-1B0D1F0688C6}"/>
              </a:ext>
            </a:extLst>
          </p:cNvPr>
          <p:cNvSpPr>
            <a:spLocks noGrp="1"/>
          </p:cNvSpPr>
          <p:nvPr>
            <p:ph idx="1"/>
          </p:nvPr>
        </p:nvSpPr>
        <p:spPr>
          <a:xfrm>
            <a:off x="5868557" y="2551176"/>
            <a:ext cx="5444382" cy="3591207"/>
          </a:xfrm>
        </p:spPr>
        <p:txBody>
          <a:bodyPr>
            <a:normAutofit/>
          </a:bodyPr>
          <a:lstStyle/>
          <a:p>
            <a:pPr marL="0" indent="0">
              <a:buNone/>
            </a:pP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700" kern="100" dirty="0">
                <a:latin typeface="Aptos" panose="020B0004020202020204" pitchFamily="34" charset="0"/>
                <a:ea typeface="Aptos" panose="020B0004020202020204" pitchFamily="34" charset="0"/>
                <a:cs typeface="Times New Roman" panose="02020603050405020304" pitchFamily="18" charset="0"/>
              </a:rPr>
              <a:t>Any questions?</a:t>
            </a:r>
          </a:p>
          <a:p>
            <a:pPr marL="0" indent="0">
              <a:buNone/>
            </a:pPr>
            <a:endParaRPr lang="en-GB"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700" kern="100" dirty="0">
                <a:latin typeface="Aptos" panose="020B0004020202020204" pitchFamily="34" charset="0"/>
                <a:ea typeface="Aptos" panose="020B0004020202020204" pitchFamily="34" charset="0"/>
                <a:cs typeface="Times New Roman" panose="02020603050405020304" pitchFamily="18" charset="0"/>
              </a:rPr>
              <a:t>If you have any feedback, want to have a conversation about my research, or could help me connect with incubators in the UK, please email at: </a:t>
            </a:r>
            <a:r>
              <a:rPr lang="en-GB" sz="1700" kern="100" dirty="0">
                <a:latin typeface="Aptos" panose="020B0004020202020204" pitchFamily="34" charset="0"/>
                <a:ea typeface="Aptos" panose="020B0004020202020204" pitchFamily="34" charset="0"/>
                <a:cs typeface="Times New Roman" panose="02020603050405020304" pitchFamily="18" charset="0"/>
                <a:hlinkClick r:id="rId3"/>
              </a:rPr>
              <a:t>ananya.Banerjee@falmouth.ac.uk</a:t>
            </a:r>
            <a:r>
              <a:rPr lang="en-GB" sz="1700" kern="100" dirty="0">
                <a:latin typeface="Aptos" panose="020B0004020202020204" pitchFamily="34" charset="0"/>
                <a:ea typeface="Aptos" panose="020B0004020202020204" pitchFamily="34" charset="0"/>
                <a:cs typeface="Times New Roman" panose="02020603050405020304" pitchFamily="18" charset="0"/>
              </a:rPr>
              <a:t> </a:t>
            </a:r>
          </a:p>
          <a:p>
            <a:pPr marL="0" indent="0">
              <a:buNone/>
            </a:pPr>
            <a:endParaRPr lang="en-GB" sz="17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700" kern="100" dirty="0">
                <a:latin typeface="Aptos" panose="020B0004020202020204" pitchFamily="34" charset="0"/>
                <a:ea typeface="Aptos" panose="020B0004020202020204" pitchFamily="34" charset="0"/>
                <a:cs typeface="Times New Roman" panose="02020603050405020304" pitchFamily="18" charset="0"/>
              </a:rPr>
              <a:t>Or</a:t>
            </a:r>
          </a:p>
          <a:p>
            <a:pPr marL="0" indent="0">
              <a:buNone/>
            </a:pPr>
            <a:r>
              <a:rPr lang="en-GB" sz="1700" kern="100" dirty="0">
                <a:latin typeface="Aptos" panose="020B0004020202020204" pitchFamily="34" charset="0"/>
                <a:ea typeface="Aptos" panose="020B0004020202020204" pitchFamily="34" charset="0"/>
                <a:cs typeface="Times New Roman" panose="02020603050405020304" pitchFamily="18" charset="0"/>
              </a:rPr>
              <a:t>connect with me on LinkedIn:</a:t>
            </a:r>
          </a:p>
          <a:p>
            <a:pPr marL="0" indent="0">
              <a:buNone/>
            </a:pPr>
            <a:r>
              <a:rPr lang="en-GB" sz="1700" kern="100" dirty="0">
                <a:latin typeface="Aptos" panose="020B0004020202020204" pitchFamily="34" charset="0"/>
                <a:ea typeface="Aptos" panose="020B0004020202020204" pitchFamily="34" charset="0"/>
                <a:cs typeface="Times New Roman" panose="02020603050405020304" pitchFamily="18" charset="0"/>
                <a:hlinkClick r:id="rId4"/>
              </a:rPr>
              <a:t>https://bit.ly/linkedinAnanyaB</a:t>
            </a:r>
            <a:endParaRPr lang="en-GB" sz="17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17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qr code with dots and circles">
            <a:extLst>
              <a:ext uri="{FF2B5EF4-FFF2-40B4-BE49-F238E27FC236}">
                <a16:creationId xmlns:a16="http://schemas.microsoft.com/office/drawing/2014/main" id="{CFEC3F69-A819-1A9E-724E-EA86D37BAEBA}"/>
              </a:ext>
            </a:extLst>
          </p:cNvPr>
          <p:cNvPicPr>
            <a:picLocks noChangeAspect="1"/>
          </p:cNvPicPr>
          <p:nvPr/>
        </p:nvPicPr>
        <p:blipFill>
          <a:blip r:embed="rId5"/>
          <a:stretch>
            <a:fillRect/>
          </a:stretch>
        </p:blipFill>
        <p:spPr>
          <a:xfrm>
            <a:off x="9198427" y="4450774"/>
            <a:ext cx="1702279" cy="1702279"/>
          </a:xfrm>
          <a:prstGeom prst="rect">
            <a:avLst/>
          </a:prstGeom>
        </p:spPr>
      </p:pic>
    </p:spTree>
    <p:extLst>
      <p:ext uri="{BB962C8B-B14F-4D97-AF65-F5344CB8AC3E}">
        <p14:creationId xmlns:p14="http://schemas.microsoft.com/office/powerpoint/2010/main" val="899942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C2C725-1BF4-A4FD-F330-61CF69D6D009}"/>
              </a:ext>
            </a:extLst>
          </p:cNvPr>
          <p:cNvSpPr>
            <a:spLocks noGrp="1"/>
          </p:cNvSpPr>
          <p:nvPr>
            <p:ph type="title"/>
          </p:nvPr>
        </p:nvSpPr>
        <p:spPr>
          <a:xfrm>
            <a:off x="838200" y="365125"/>
            <a:ext cx="10515600" cy="1325563"/>
          </a:xfrm>
        </p:spPr>
        <p:txBody>
          <a:bodyPr>
            <a:normAutofit/>
          </a:bodyPr>
          <a:lstStyle/>
          <a:p>
            <a:r>
              <a:rPr lang="en-GB" b="1" dirty="0">
                <a:solidFill>
                  <a:srgbClr val="7030A0"/>
                </a:solidFill>
              </a:rPr>
              <a:t>Abstract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978770-77DA-2FED-EDBA-6C2682D4B9C9}"/>
              </a:ext>
            </a:extLst>
          </p:cNvPr>
          <p:cNvSpPr>
            <a:spLocks noGrp="1"/>
          </p:cNvSpPr>
          <p:nvPr>
            <p:ph idx="1"/>
          </p:nvPr>
        </p:nvSpPr>
        <p:spPr>
          <a:xfrm>
            <a:off x="838200" y="1825625"/>
            <a:ext cx="10515600" cy="4351338"/>
          </a:xfrm>
        </p:spPr>
        <p:txBody>
          <a:bodyPr>
            <a:noAutofit/>
          </a:bodyPr>
          <a:lstStyle/>
          <a:p>
            <a:pPr marL="0" indent="0" algn="just">
              <a:buNone/>
            </a:pPr>
            <a:r>
              <a:rPr lang="en-GB" sz="24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Entrepreneurship is believed to be a new way of capitalist development (Bruin, 1998). </a:t>
            </a:r>
            <a:r>
              <a:rPr lang="en-GB" sz="2400" b="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Job creation, innovation, and growth are important elements of a capitalist society which are associated with entrepreneur-driven startups. </a:t>
            </a:r>
            <a:r>
              <a:rPr lang="en-GB" sz="24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Startups are the new businesses formed in the countries and often play a vital role in the development of a country’s economy and innovation ecosystem. New businesses play a crucial role in fostering economic growth and development in both emerging and advanced economies. They have significant contribution in job creation, innovation, competition, and the overall health of an economy (Reynolds et al. 1994). Startup incubators help foster new and developing business ideas to be developed into working products ready for scale up. </a:t>
            </a:r>
            <a:r>
              <a:rPr lang="en-GB" sz="2400" b="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This paper investigates the importance of further research into the sustainable business models of startup incubators</a:t>
            </a:r>
            <a:r>
              <a:rPr lang="en-GB" sz="24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within the realm of sustainable business and management practices.</a:t>
            </a:r>
            <a:endParaRPr lang="en-GB" sz="24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en-GB" sz="2400" dirty="0">
              <a:solidFill>
                <a:srgbClr val="7030A0"/>
              </a:solidFill>
            </a:endParaRPr>
          </a:p>
        </p:txBody>
      </p:sp>
    </p:spTree>
    <p:extLst>
      <p:ext uri="{BB962C8B-B14F-4D97-AF65-F5344CB8AC3E}">
        <p14:creationId xmlns:p14="http://schemas.microsoft.com/office/powerpoint/2010/main" val="37511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96DFF-0BBB-84BD-9AC6-8B2B30573C83}"/>
              </a:ext>
              <a:ext uri="{C183D7F6-B498-43B3-948B-1728B52AA6E4}">
                <adec:decorative xmlns:adec="http://schemas.microsoft.com/office/drawing/2017/decorative" val="1"/>
              </a:ext>
            </a:extLst>
          </p:cNvPr>
          <p:cNvPicPr>
            <a:picLocks noChangeAspect="1"/>
          </p:cNvPicPr>
          <p:nvPr/>
        </p:nvPicPr>
        <p:blipFill rotWithShape="1">
          <a:blip r:embed="rId2"/>
          <a:srcRect t="1447" b="14284"/>
          <a:stretch/>
        </p:blipFill>
        <p:spPr>
          <a:xfrm>
            <a:off x="20" y="10"/>
            <a:ext cx="12191979" cy="6857990"/>
          </a:xfrm>
          <a:prstGeom prst="rect">
            <a:avLst/>
          </a:prstGeom>
        </p:spPr>
      </p:pic>
      <p:sp useBgFill="1">
        <p:nvSpPr>
          <p:cNvPr id="9" name="Rectangle 8">
            <a:extLst>
              <a:ext uri="{FF2B5EF4-FFF2-40B4-BE49-F238E27FC236}">
                <a16:creationId xmlns:a16="http://schemas.microsoft.com/office/drawing/2014/main" id="{8EB2B82E-9519-13BE-F662-21976E2C7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43" y="1170650"/>
            <a:ext cx="9873914" cy="4528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5DA5B-26F1-CF0D-9C64-7688D8E06A17}"/>
              </a:ext>
            </a:extLst>
          </p:cNvPr>
          <p:cNvSpPr>
            <a:spLocks noGrp="1"/>
          </p:cNvSpPr>
          <p:nvPr>
            <p:ph type="title"/>
          </p:nvPr>
        </p:nvSpPr>
        <p:spPr>
          <a:xfrm>
            <a:off x="1658754" y="2021904"/>
            <a:ext cx="3703486" cy="2751955"/>
          </a:xfrm>
        </p:spPr>
        <p:txBody>
          <a:bodyPr anchor="t">
            <a:normAutofit/>
          </a:bodyPr>
          <a:lstStyle/>
          <a:p>
            <a:r>
              <a:rPr lang="en-GB" sz="32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Methodology</a:t>
            </a:r>
            <a:endParaRPr lang="en-GB" sz="3200" dirty="0">
              <a:solidFill>
                <a:srgbClr val="7030A0"/>
              </a:solidFill>
            </a:endParaRPr>
          </a:p>
        </p:txBody>
      </p:sp>
      <p:cxnSp>
        <p:nvCxnSpPr>
          <p:cNvPr id="11" name="Straight Connector 10">
            <a:extLst>
              <a:ext uri="{FF2B5EF4-FFF2-40B4-BE49-F238E27FC236}">
                <a16:creationId xmlns:a16="http://schemas.microsoft.com/office/drawing/2014/main" id="{58111A9F-5A83-81E0-CD78-A5959435DC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47465" y="176282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5AE4C0-2746-2E71-C7E3-1B0D1F0688C6}"/>
              </a:ext>
            </a:extLst>
          </p:cNvPr>
          <p:cNvSpPr>
            <a:spLocks noGrp="1"/>
          </p:cNvSpPr>
          <p:nvPr>
            <p:ph idx="1"/>
          </p:nvPr>
        </p:nvSpPr>
        <p:spPr>
          <a:xfrm>
            <a:off x="1747465" y="2743200"/>
            <a:ext cx="8816261" cy="2430780"/>
          </a:xfrm>
        </p:spPr>
        <p:txBody>
          <a:bodyPr>
            <a:normAutofit/>
          </a:bodyPr>
          <a:lstStyle/>
          <a:p>
            <a:pPr marL="0" indent="0" algn="just">
              <a:buNone/>
            </a:pPr>
            <a:endParaRPr lang="en-GB" sz="2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en-GB" sz="2000" kern="100" dirty="0">
              <a:solidFill>
                <a:srgbClr val="7030A0"/>
              </a:solidFill>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n-GB" sz="2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This paper is a </a:t>
            </a:r>
            <a:r>
              <a:rPr lang="en-GB" sz="2000" kern="100" dirty="0">
                <a:solidFill>
                  <a:srgbClr val="7030A0"/>
                </a:solidFill>
                <a:latin typeface="Aptos" panose="020B0004020202020204" pitchFamily="34" charset="0"/>
                <a:ea typeface="Aptos" panose="020B0004020202020204" pitchFamily="34" charset="0"/>
                <a:cs typeface="Times New Roman" panose="02020603050405020304" pitchFamily="18" charset="0"/>
              </a:rPr>
              <a:t>developmental </a:t>
            </a:r>
            <a:r>
              <a:rPr lang="en-GB" sz="2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narrative review </a:t>
            </a:r>
            <a:r>
              <a:rPr lang="en-GB" sz="2000" kern="100" dirty="0">
                <a:solidFill>
                  <a:srgbClr val="7030A0"/>
                </a:solidFill>
                <a:latin typeface="Aptos" panose="020B0004020202020204" pitchFamily="34" charset="0"/>
                <a:cs typeface="Times New Roman" panose="02020603050405020304" pitchFamily="18" charset="0"/>
              </a:rPr>
              <a:t>(Rother, 2007) </a:t>
            </a:r>
            <a:r>
              <a:rPr lang="en-GB" sz="2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of the relevant literature talking about new businesses and the importance of business incubators.</a:t>
            </a:r>
          </a:p>
        </p:txBody>
      </p:sp>
    </p:spTree>
    <p:extLst>
      <p:ext uri="{BB962C8B-B14F-4D97-AF65-F5344CB8AC3E}">
        <p14:creationId xmlns:p14="http://schemas.microsoft.com/office/powerpoint/2010/main" val="1115588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report highlighting the following text - There are 150 million startups in the world today with 50 million new startups launching every year. On average, there are 137,000 startups emerging every day.">
            <a:extLst>
              <a:ext uri="{FF2B5EF4-FFF2-40B4-BE49-F238E27FC236}">
                <a16:creationId xmlns:a16="http://schemas.microsoft.com/office/drawing/2014/main" id="{A4A9AAAB-5DEE-1346-B359-61F2213225FA}"/>
              </a:ext>
            </a:extLst>
          </p:cNvPr>
          <p:cNvPicPr>
            <a:picLocks noChangeAspect="1"/>
          </p:cNvPicPr>
          <p:nvPr/>
        </p:nvPicPr>
        <p:blipFill rotWithShape="1">
          <a:blip r:embed="rId2">
            <a:clrChange>
              <a:clrFrom>
                <a:srgbClr val="FFFFFF"/>
              </a:clrFrom>
              <a:clrTo>
                <a:srgbClr val="FFFFFF">
                  <a:alpha val="0"/>
                </a:srgbClr>
              </a:clrTo>
            </a:clrChange>
          </a:blip>
          <a:srcRect l="19935" t="21840" r="40103" b="67097"/>
          <a:stretch/>
        </p:blipFill>
        <p:spPr>
          <a:xfrm>
            <a:off x="6152443" y="0"/>
            <a:ext cx="6039558" cy="1045029"/>
          </a:xfrm>
          <a:prstGeom prst="rect">
            <a:avLst/>
          </a:prstGeom>
        </p:spPr>
      </p:pic>
      <p:sp>
        <p:nvSpPr>
          <p:cNvPr id="2" name="Title 1">
            <a:extLst>
              <a:ext uri="{FF2B5EF4-FFF2-40B4-BE49-F238E27FC236}">
                <a16:creationId xmlns:a16="http://schemas.microsoft.com/office/drawing/2014/main" id="{0D15DA5B-26F1-CF0D-9C64-7688D8E06A17}"/>
              </a:ext>
            </a:extLst>
          </p:cNvPr>
          <p:cNvSpPr>
            <a:spLocks noGrp="1"/>
          </p:cNvSpPr>
          <p:nvPr>
            <p:ph type="title"/>
          </p:nvPr>
        </p:nvSpPr>
        <p:spPr/>
        <p:txBody>
          <a:bodyPr/>
          <a:lstStyle/>
          <a:p>
            <a:r>
              <a:rPr lang="en-GB" sz="4400" b="1" kern="100" dirty="0">
                <a:effectLst/>
                <a:latin typeface="Aptos" panose="020B0004020202020204" pitchFamily="34" charset="0"/>
                <a:ea typeface="Aptos" panose="020B0004020202020204" pitchFamily="34" charset="0"/>
                <a:cs typeface="Times New Roman" panose="02020603050405020304" pitchFamily="18" charset="0"/>
              </a:rPr>
              <a:t>Importance of Startups</a:t>
            </a:r>
            <a:endParaRPr lang="en-GB" dirty="0"/>
          </a:p>
        </p:txBody>
      </p:sp>
      <p:sp>
        <p:nvSpPr>
          <p:cNvPr id="3" name="Content Placeholder 2">
            <a:extLst>
              <a:ext uri="{FF2B5EF4-FFF2-40B4-BE49-F238E27FC236}">
                <a16:creationId xmlns:a16="http://schemas.microsoft.com/office/drawing/2014/main" id="{FD5AE4C0-2746-2E71-C7E3-1B0D1F0688C6}"/>
              </a:ext>
            </a:extLst>
          </p:cNvPr>
          <p:cNvSpPr>
            <a:spLocks noGrp="1"/>
          </p:cNvSpPr>
          <p:nvPr>
            <p:ph idx="1"/>
          </p:nvPr>
        </p:nvSpPr>
        <p:spPr/>
        <p:txBody>
          <a:bodyPr>
            <a:normAutofit fontScale="92500"/>
          </a:bodyPr>
          <a:lstStyle/>
          <a:p>
            <a:pPr marL="0" indent="0" algn="just">
              <a:buNone/>
            </a:pPr>
            <a:r>
              <a:rPr lang="en-GB" sz="2400" kern="100" dirty="0">
                <a:effectLst/>
                <a:latin typeface="Aptos" panose="020B0004020202020204" pitchFamily="34" charset="0"/>
                <a:ea typeface="Aptos" panose="020B0004020202020204" pitchFamily="34" charset="0"/>
                <a:cs typeface="Calibri" panose="020F0502020204030204" pitchFamily="34" charset="0"/>
              </a:rPr>
              <a:t>Startups are known to have been a way of entrepreneurs working towards creating jobs (de Moraes Jardim, et al., 2020). Defining the term startup has been quite a bit of struggle. Cockayne (2019) defines </a:t>
            </a:r>
            <a:r>
              <a:rPr lang="en-GB" sz="2400" b="1" kern="100" dirty="0">
                <a:effectLst/>
                <a:latin typeface="Aptos" panose="020B0004020202020204" pitchFamily="34" charset="0"/>
                <a:ea typeface="Aptos" panose="020B0004020202020204" pitchFamily="34" charset="0"/>
                <a:cs typeface="Calibri" panose="020F0502020204030204" pitchFamily="34" charset="0"/>
              </a:rPr>
              <a:t>a startup to be a new business that is an actual type of firm or working practice and receives privileged treatments through economic policy</a:t>
            </a:r>
            <a:r>
              <a:rPr lang="en-GB" sz="2400" kern="100" dirty="0">
                <a:effectLst/>
                <a:latin typeface="Aptos" panose="020B0004020202020204" pitchFamily="34" charset="0"/>
                <a:ea typeface="Aptos" panose="020B0004020202020204" pitchFamily="34" charset="0"/>
                <a:cs typeface="Calibri" panose="020F0502020204030204" pitchFamily="34" charset="0"/>
              </a:rPr>
              <a:t>. They are new, modern, and often involves innovative work. Startup as a form of new business play a vital role in the development of a country’s economy and innovation ecosystem. New businesses play a crucial role in fostering economic growth and development in both emerging and advanced economies. They have </a:t>
            </a:r>
            <a:r>
              <a:rPr lang="en-GB" sz="2400" b="1" kern="100" dirty="0">
                <a:effectLst/>
                <a:latin typeface="Aptos" panose="020B0004020202020204" pitchFamily="34" charset="0"/>
                <a:ea typeface="Aptos" panose="020B0004020202020204" pitchFamily="34" charset="0"/>
                <a:cs typeface="Calibri" panose="020F0502020204030204" pitchFamily="34" charset="0"/>
              </a:rPr>
              <a:t>significant contribution in job creation, innovation, competition, and the overall health of an economy </a:t>
            </a:r>
            <a:r>
              <a:rPr lang="en-GB" sz="2400" kern="100" dirty="0">
                <a:effectLst/>
                <a:latin typeface="Aptos" panose="020B0004020202020204" pitchFamily="34" charset="0"/>
                <a:ea typeface="Aptos" panose="020B0004020202020204" pitchFamily="34" charset="0"/>
                <a:cs typeface="Calibri" panose="020F0502020204030204" pitchFamily="34" charset="0"/>
              </a:rPr>
              <a:t>(Reynolds et al. 1994). </a:t>
            </a:r>
            <a:r>
              <a:rPr lang="en-GB" sz="2400" b="1" kern="100" dirty="0">
                <a:effectLst/>
                <a:latin typeface="Aptos" panose="020B0004020202020204" pitchFamily="34" charset="0"/>
                <a:ea typeface="Aptos" panose="020B0004020202020204" pitchFamily="34" charset="0"/>
                <a:cs typeface="Calibri" panose="020F0502020204030204" pitchFamily="34" charset="0"/>
              </a:rPr>
              <a:t>A dataset from the U.S. government has identified that startups are the only significant source in job creation </a:t>
            </a:r>
            <a:r>
              <a:rPr lang="en-GB" sz="2400" kern="100" dirty="0">
                <a:effectLst/>
                <a:latin typeface="Aptos" panose="020B0004020202020204" pitchFamily="34" charset="0"/>
                <a:ea typeface="Aptos" panose="020B0004020202020204" pitchFamily="34" charset="0"/>
                <a:cs typeface="Calibri" panose="020F0502020204030204" pitchFamily="34" charset="0"/>
              </a:rPr>
              <a:t>(Kane, 2010). Startups are also now recognised for their innovation and growth (Garg and Gupta, 2022). If a business organisation is aiding to a country’s economy to such an extent, it is only fair to look into the support system that fosters such startups.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863350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Arc 10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15DA5B-26F1-CF0D-9C64-7688D8E06A17}"/>
              </a:ext>
            </a:extLst>
          </p:cNvPr>
          <p:cNvSpPr>
            <a:spLocks noGrp="1"/>
          </p:cNvSpPr>
          <p:nvPr>
            <p:ph type="title"/>
          </p:nvPr>
        </p:nvSpPr>
        <p:spPr>
          <a:xfrm>
            <a:off x="5894962" y="479493"/>
            <a:ext cx="5458838" cy="1325563"/>
          </a:xfrm>
        </p:spPr>
        <p:txBody>
          <a:bodyPr>
            <a:normAutofit/>
          </a:bodyPr>
          <a:lstStyle/>
          <a:p>
            <a:r>
              <a:rPr lang="en-GB" b="1" kern="100" dirty="0">
                <a:effectLst/>
                <a:latin typeface="Aptos" panose="020B0004020202020204" pitchFamily="34" charset="0"/>
                <a:ea typeface="Aptos" panose="020B0004020202020204" pitchFamily="34" charset="0"/>
                <a:cs typeface="Times New Roman" panose="02020603050405020304" pitchFamily="18" charset="0"/>
              </a:rPr>
              <a:t>Startup Incubators</a:t>
            </a:r>
            <a:endParaRPr lang="en-GB" dirty="0"/>
          </a:p>
        </p:txBody>
      </p:sp>
      <p:sp>
        <p:nvSpPr>
          <p:cNvPr id="4" name="TextBox 3">
            <a:extLst>
              <a:ext uri="{FF2B5EF4-FFF2-40B4-BE49-F238E27FC236}">
                <a16:creationId xmlns:a16="http://schemas.microsoft.com/office/drawing/2014/main" id="{29762168-D1D3-0ABE-106E-0671A1B5A46B}"/>
              </a:ext>
            </a:extLst>
          </p:cNvPr>
          <p:cNvSpPr txBox="1"/>
          <p:nvPr/>
        </p:nvSpPr>
        <p:spPr>
          <a:xfrm>
            <a:off x="503434" y="1361672"/>
            <a:ext cx="11404394" cy="5324535"/>
          </a:xfrm>
          <a:prstGeom prst="rect">
            <a:avLst/>
          </a:prstGeom>
          <a:noFill/>
        </p:spPr>
        <p:txBody>
          <a:bodyPr wrap="square">
            <a:spAutoFit/>
          </a:bodyPr>
          <a:lstStyle/>
          <a:p>
            <a:pPr algn="just"/>
            <a:endParaRPr lang="en-GB" sz="2000" kern="100" dirty="0">
              <a:effectLst/>
              <a:latin typeface="Aptos" panose="020B0004020202020204" pitchFamily="34" charset="0"/>
              <a:ea typeface="Aptos" panose="020B0004020202020204" pitchFamily="34" charset="0"/>
              <a:cs typeface="Calibri" panose="020F0502020204030204" pitchFamily="34" charset="0"/>
            </a:endParaRPr>
          </a:p>
          <a:p>
            <a:pPr algn="just"/>
            <a:endParaRPr lang="en-GB" sz="2000" kern="100" dirty="0">
              <a:latin typeface="Aptos" panose="020B0004020202020204" pitchFamily="34" charset="0"/>
              <a:ea typeface="Aptos" panose="020B0004020202020204" pitchFamily="34" charset="0"/>
              <a:cs typeface="Calibri" panose="020F0502020204030204" pitchFamily="34" charset="0"/>
            </a:endParaRPr>
          </a:p>
          <a:p>
            <a:pPr algn="just"/>
            <a:r>
              <a:rPr lang="en-GB" sz="2000" kern="100" dirty="0">
                <a:effectLst/>
                <a:latin typeface="Aptos" panose="020B0004020202020204" pitchFamily="34" charset="0"/>
                <a:ea typeface="Aptos" panose="020B0004020202020204" pitchFamily="34" charset="0"/>
                <a:cs typeface="Calibri" panose="020F0502020204030204" pitchFamily="34" charset="0"/>
              </a:rPr>
              <a:t>Startup businesses have access to different supporting infrastructure often created by both governmental and private organisations. They include incubators, accelerators, innovation labs etc. Out of these, it is the business incubators that help kickstart a business from the idea stage and help them grow into a workable product. </a:t>
            </a:r>
            <a:r>
              <a:rPr lang="en-GB" sz="2000" b="1" kern="100" dirty="0">
                <a:effectLst/>
                <a:latin typeface="Aptos" panose="020B0004020202020204" pitchFamily="34" charset="0"/>
                <a:ea typeface="Aptos" panose="020B0004020202020204" pitchFamily="34" charset="0"/>
                <a:cs typeface="Calibri" panose="020F0502020204030204" pitchFamily="34" charset="0"/>
              </a:rPr>
              <a:t>They have become an important part in fostering entrepreneurship and innovation</a:t>
            </a:r>
            <a:r>
              <a:rPr lang="en-GB" sz="2000" kern="100" dirty="0">
                <a:effectLst/>
                <a:latin typeface="Aptos" panose="020B0004020202020204" pitchFamily="34" charset="0"/>
                <a:ea typeface="Aptos" panose="020B0004020202020204" pitchFamily="34" charset="0"/>
                <a:cs typeface="Calibri" panose="020F0502020204030204" pitchFamily="34" charset="0"/>
              </a:rPr>
              <a:t> (Gerlach and </a:t>
            </a:r>
            <a:r>
              <a:rPr lang="en-GB" sz="2000" kern="100" dirty="0" err="1">
                <a:effectLst/>
                <a:latin typeface="Aptos" panose="020B0004020202020204" pitchFamily="34" charset="0"/>
                <a:ea typeface="Aptos" panose="020B0004020202020204" pitchFamily="34" charset="0"/>
                <a:cs typeface="Calibri" panose="020F0502020204030204" pitchFamily="34" charset="0"/>
              </a:rPr>
              <a:t>Brem</a:t>
            </a:r>
            <a:r>
              <a:rPr lang="en-GB" sz="2000" kern="100" dirty="0">
                <a:effectLst/>
                <a:latin typeface="Aptos" panose="020B0004020202020204" pitchFamily="34" charset="0"/>
                <a:ea typeface="Aptos" panose="020B0004020202020204" pitchFamily="34" charset="0"/>
                <a:cs typeface="Calibri" panose="020F0502020204030204" pitchFamily="34" charset="0"/>
              </a:rPr>
              <a:t>, 2015). </a:t>
            </a:r>
          </a:p>
          <a:p>
            <a:pPr algn="just"/>
            <a:endParaRPr lang="en-GB" sz="2000" kern="100" dirty="0">
              <a:effectLst/>
              <a:latin typeface="Aptos" panose="020B0004020202020204" pitchFamily="34" charset="0"/>
              <a:ea typeface="Aptos" panose="020B0004020202020204" pitchFamily="34" charset="0"/>
              <a:cs typeface="Calibri" panose="020F0502020204030204" pitchFamily="34" charset="0"/>
            </a:endParaRPr>
          </a:p>
          <a:p>
            <a:pPr algn="just"/>
            <a:r>
              <a:rPr lang="en-GB" sz="2000" kern="100" dirty="0">
                <a:effectLst/>
                <a:latin typeface="Aptos" panose="020B0004020202020204" pitchFamily="34" charset="0"/>
                <a:ea typeface="Aptos" panose="020B0004020202020204" pitchFamily="34" charset="0"/>
                <a:cs typeface="Calibri" panose="020F0502020204030204" pitchFamily="34" charset="0"/>
              </a:rPr>
              <a:t>The history of startup incubators is relatively short with the first recorded history being only in the year 1959 named Batavia Industrial Centre in a Batavia, New York (</a:t>
            </a:r>
            <a:r>
              <a:rPr lang="en-GB" sz="2000" b="0" i="0" dirty="0">
                <a:solidFill>
                  <a:srgbClr val="222222"/>
                </a:solidFill>
                <a:effectLst/>
                <a:latin typeface="Arial" panose="020B0604020202020204" pitchFamily="34" charset="0"/>
              </a:rPr>
              <a:t>Kilcrease, 2012)</a:t>
            </a:r>
            <a:r>
              <a:rPr lang="en-GB" sz="2000" kern="100" dirty="0">
                <a:effectLst/>
                <a:latin typeface="Aptos" panose="020B0004020202020204" pitchFamily="34" charset="0"/>
                <a:ea typeface="Aptos" panose="020B0004020202020204" pitchFamily="34" charset="0"/>
                <a:cs typeface="Calibri" panose="020F0502020204030204" pitchFamily="34" charset="0"/>
              </a:rPr>
              <a:t>. However, in the matter of less than 75 years, it is estimated that there are 7000 business incubators. Incubators, being small and medium enterprises that help with the growth of such new businesses, play a pivotal role in a country’s ecosystem. Looking into their sustainable business models is important not just for identifying the more efficient business model, but they also </a:t>
            </a:r>
            <a:r>
              <a:rPr lang="en-GB" sz="2000" b="1" kern="100" dirty="0">
                <a:effectLst/>
                <a:latin typeface="Aptos" panose="020B0004020202020204" pitchFamily="34" charset="0"/>
                <a:ea typeface="Aptos" panose="020B0004020202020204" pitchFamily="34" charset="0"/>
                <a:cs typeface="Calibri" panose="020F0502020204030204" pitchFamily="34" charset="0"/>
              </a:rPr>
              <a:t>form a pivotal role in the United Nations’ Sustainable Development Goals (</a:t>
            </a:r>
            <a:r>
              <a:rPr lang="en-GB" sz="2000" b="1" kern="100" dirty="0" err="1">
                <a:effectLst/>
                <a:latin typeface="Aptos" panose="020B0004020202020204" pitchFamily="34" charset="0"/>
                <a:ea typeface="Aptos" panose="020B0004020202020204" pitchFamily="34" charset="0"/>
                <a:cs typeface="Calibri" panose="020F0502020204030204" pitchFamily="34" charset="0"/>
              </a:rPr>
              <a:t>Bexell</a:t>
            </a:r>
            <a:r>
              <a:rPr lang="en-GB" sz="2000" b="1" kern="100" dirty="0">
                <a:effectLst/>
                <a:latin typeface="Aptos" panose="020B0004020202020204" pitchFamily="34" charset="0"/>
                <a:ea typeface="Aptos" panose="020B0004020202020204" pitchFamily="34" charset="0"/>
                <a:cs typeface="Calibri" panose="020F0502020204030204" pitchFamily="34" charset="0"/>
              </a:rPr>
              <a:t> et al., 2017), more specifically, goal number 9 – Industry, Innovation, and Infrastructure</a:t>
            </a:r>
            <a:r>
              <a:rPr lang="en-GB" sz="2000" kern="100" dirty="0">
                <a:effectLst/>
                <a:latin typeface="Aptos" panose="020B0004020202020204" pitchFamily="34" charset="0"/>
                <a:ea typeface="Aptos" panose="020B0004020202020204" pitchFamily="34" charset="0"/>
                <a:cs typeface="Calibri" panose="020F0502020204030204" pitchFamily="34" charset="0"/>
              </a:rPr>
              <a:t>.</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en-GB" sz="2000" kern="100" dirty="0">
              <a:effectLst/>
              <a:latin typeface="Aptos" panose="020B000402020202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33812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world map in the background published by World Bank.">
            <a:extLst>
              <a:ext uri="{FF2B5EF4-FFF2-40B4-BE49-F238E27FC236}">
                <a16:creationId xmlns:a16="http://schemas.microsoft.com/office/drawing/2014/main" id="{EB70F0A4-8240-3D22-E297-454C1DCB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3241"/>
            <a:ext cx="12192000" cy="107444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7AD89E-0DEE-EA18-81DF-26880E3D7182}"/>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alpha val="49892"/>
            </a:schemeClr>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0D15DA5B-26F1-CF0D-9C64-7688D8E06A17}"/>
              </a:ext>
            </a:extLst>
          </p:cNvPr>
          <p:cNvSpPr>
            <a:spLocks noGrp="1"/>
          </p:cNvSpPr>
          <p:nvPr>
            <p:ph type="title"/>
          </p:nvPr>
        </p:nvSpPr>
        <p:spPr/>
        <p:txBody>
          <a:bodyPr/>
          <a:lstStyle/>
          <a:p>
            <a:r>
              <a:rPr lang="en-GB" sz="4400" b="1" kern="100">
                <a:effectLst/>
                <a:latin typeface="Aptos" panose="020B0004020202020204" pitchFamily="34" charset="0"/>
                <a:ea typeface="Aptos" panose="020B0004020202020204" pitchFamily="34" charset="0"/>
                <a:cs typeface="Times New Roman" panose="02020603050405020304" pitchFamily="18" charset="0"/>
              </a:rPr>
              <a:t>Research Gap</a:t>
            </a:r>
            <a:endParaRPr lang="en-GB" dirty="0"/>
          </a:p>
        </p:txBody>
      </p:sp>
      <p:sp>
        <p:nvSpPr>
          <p:cNvPr id="3" name="Content Placeholder 2">
            <a:extLst>
              <a:ext uri="{FF2B5EF4-FFF2-40B4-BE49-F238E27FC236}">
                <a16:creationId xmlns:a16="http://schemas.microsoft.com/office/drawing/2014/main" id="{FD5AE4C0-2746-2E71-C7E3-1B0D1F0688C6}"/>
              </a:ext>
            </a:extLst>
          </p:cNvPr>
          <p:cNvSpPr>
            <a:spLocks noGrp="1"/>
          </p:cNvSpPr>
          <p:nvPr>
            <p:ph idx="1"/>
          </p:nvPr>
        </p:nvSpPr>
        <p:spPr>
          <a:xfrm>
            <a:off x="838200" y="1509486"/>
            <a:ext cx="10515600" cy="4667477"/>
          </a:xfrm>
        </p:spPr>
        <p:txBody>
          <a:bodyPr>
            <a:noAutofit/>
          </a:bodyPr>
          <a:lstStyle/>
          <a:p>
            <a:pPr marL="0" indent="0" algn="just">
              <a:buNone/>
            </a:pPr>
            <a:r>
              <a:rPr lang="en-GB" sz="2400" kern="100" dirty="0">
                <a:effectLst/>
                <a:latin typeface="Aptos" panose="020B0004020202020204" pitchFamily="34" charset="0"/>
                <a:ea typeface="Aptos" panose="020B0004020202020204" pitchFamily="34" charset="0"/>
                <a:cs typeface="Calibri" panose="020F0502020204030204" pitchFamily="34" charset="0"/>
              </a:rPr>
              <a:t>It is important to look into the incubator ecosystem within the United Kingdom. </a:t>
            </a:r>
            <a:r>
              <a:rPr lang="en-GB" sz="2400" b="1" kern="100" dirty="0">
                <a:effectLst/>
                <a:latin typeface="Aptos" panose="020B0004020202020204" pitchFamily="34" charset="0"/>
                <a:ea typeface="Aptos" panose="020B0004020202020204" pitchFamily="34" charset="0"/>
                <a:cs typeface="Calibri" panose="020F0502020204030204" pitchFamily="34" charset="0"/>
              </a:rPr>
              <a:t>The UK is one of the world's largest economies, making it a crucial player in the global economic landscape </a:t>
            </a:r>
            <a:r>
              <a:rPr lang="en-GB" sz="2400" kern="100" dirty="0">
                <a:effectLst/>
                <a:latin typeface="Aptos" panose="020B0004020202020204" pitchFamily="34" charset="0"/>
                <a:ea typeface="Aptos" panose="020B0004020202020204" pitchFamily="34" charset="0"/>
                <a:cs typeface="Calibri" panose="020F0502020204030204" pitchFamily="34" charset="0"/>
              </a:rPr>
              <a:t>(World Bank, 2021). It also has a strong tradition of investing in research and development, fostering innovation across sectors (HM Treasury, 2021). This makes conducting a research study in the UK a good market to study SMEs that foster startup ecosystem. Moreover, in 2017, the UK Government published a study on, “Business incubators: the national picture” (Bone et al. 2017). This study was followed by another study published in 2019 “The impact of business accelerators and incubators in the UK” (Bone et al. 2019). The 2019 study identified the scope of further research into the </a:t>
            </a:r>
            <a:r>
              <a:rPr lang="en-GB" sz="2400" b="1" kern="100" dirty="0">
                <a:effectLst/>
                <a:latin typeface="Aptos" panose="020B0004020202020204" pitchFamily="34" charset="0"/>
                <a:ea typeface="Aptos" panose="020B0004020202020204" pitchFamily="34" charset="0"/>
                <a:cs typeface="Calibri" panose="020F0502020204030204" pitchFamily="34" charset="0"/>
              </a:rPr>
              <a:t>cost-effectiveness of incubators and accelerators, return on investment, and sustainability of the business models</a:t>
            </a:r>
            <a:r>
              <a:rPr lang="en-GB" sz="2400" kern="100" dirty="0">
                <a:effectLst/>
                <a:latin typeface="Aptos" panose="020B0004020202020204" pitchFamily="34" charset="0"/>
                <a:ea typeface="Aptos" panose="020B0004020202020204" pitchFamily="34" charset="0"/>
                <a:cs typeface="Calibri" panose="020F0502020204030204" pitchFamily="34" charset="0"/>
              </a:rPr>
              <a:t>. It also identified a limitation in the scope which is the </a:t>
            </a:r>
            <a:r>
              <a:rPr lang="en-GB" sz="2400" b="1" kern="100" dirty="0">
                <a:effectLst/>
                <a:latin typeface="Aptos" panose="020B0004020202020204" pitchFamily="34" charset="0"/>
                <a:ea typeface="Aptos" panose="020B0004020202020204" pitchFamily="34" charset="0"/>
                <a:cs typeface="Calibri" panose="020F0502020204030204" pitchFamily="34" charset="0"/>
              </a:rPr>
              <a:t>lack of differentiation between startup incubators and accelerators. </a:t>
            </a:r>
            <a:endParaRPr lang="en-GB"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400" dirty="0"/>
          </a:p>
        </p:txBody>
      </p:sp>
    </p:spTree>
    <p:extLst>
      <p:ext uri="{BB962C8B-B14F-4D97-AF65-F5344CB8AC3E}">
        <p14:creationId xmlns:p14="http://schemas.microsoft.com/office/powerpoint/2010/main" val="3485492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5191397-18DA-2234-A5D8-B9EBC07DAA80}"/>
              </a:ext>
              <a:ext uri="{C183D7F6-B498-43B3-948B-1728B52AA6E4}">
                <adec:decorative xmlns:adec="http://schemas.microsoft.com/office/drawing/2017/decorative" val="1"/>
              </a:ext>
            </a:extLst>
          </p:cNvPr>
          <p:cNvGrpSpPr/>
          <p:nvPr/>
        </p:nvGrpSpPr>
        <p:grpSpPr>
          <a:xfrm>
            <a:off x="0" y="0"/>
            <a:ext cx="12192000" cy="6874784"/>
            <a:chOff x="0" y="0"/>
            <a:chExt cx="12192000" cy="6874784"/>
          </a:xfrm>
          <a:solidFill>
            <a:srgbClr val="FFFF99">
              <a:alpha val="70000"/>
            </a:srgbClr>
          </a:solidFill>
        </p:grpSpPr>
        <p:pic>
          <p:nvPicPr>
            <p:cNvPr id="3074" name="Picture 2" descr="Free Wind Turbine Landscape Photography Stock Photo">
              <a:extLst>
                <a:ext uri="{FF2B5EF4-FFF2-40B4-BE49-F238E27FC236}">
                  <a16:creationId xmlns:a16="http://schemas.microsoft.com/office/drawing/2014/main" id="{70BC534F-5DD7-F0A8-3A30-F6EBA0BDF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grpFill/>
          </p:spPr>
        </p:pic>
        <p:sp>
          <p:nvSpPr>
            <p:cNvPr id="4" name="TextBox 3">
              <a:extLst>
                <a:ext uri="{FF2B5EF4-FFF2-40B4-BE49-F238E27FC236}">
                  <a16:creationId xmlns:a16="http://schemas.microsoft.com/office/drawing/2014/main" id="{45E8D3A7-5CF1-5BB8-00F2-6449E543A135}"/>
                </a:ext>
              </a:extLst>
            </p:cNvPr>
            <p:cNvSpPr txBox="1"/>
            <p:nvPr/>
          </p:nvSpPr>
          <p:spPr>
            <a:xfrm>
              <a:off x="0" y="16784"/>
              <a:ext cx="12192000" cy="6858000"/>
            </a:xfrm>
            <a:prstGeom prst="rect">
              <a:avLst/>
            </a:prstGeom>
            <a:grpFill/>
          </p:spPr>
          <p:txBody>
            <a:bodyPr wrap="square" rtlCol="0">
              <a:spAutoFit/>
            </a:bodyPr>
            <a:lstStyle/>
            <a:p>
              <a:endParaRPr lang="en-GB" dirty="0"/>
            </a:p>
          </p:txBody>
        </p:sp>
      </p:grpSp>
      <p:sp>
        <p:nvSpPr>
          <p:cNvPr id="2" name="Title 1">
            <a:extLst>
              <a:ext uri="{FF2B5EF4-FFF2-40B4-BE49-F238E27FC236}">
                <a16:creationId xmlns:a16="http://schemas.microsoft.com/office/drawing/2014/main" id="{0D15DA5B-26F1-CF0D-9C64-7688D8E06A17}"/>
              </a:ext>
            </a:extLst>
          </p:cNvPr>
          <p:cNvSpPr>
            <a:spLocks noGrp="1"/>
          </p:cNvSpPr>
          <p:nvPr>
            <p:ph type="title"/>
          </p:nvPr>
        </p:nvSpPr>
        <p:spPr/>
        <p:txBody>
          <a:bodyPr/>
          <a:lstStyle/>
          <a:p>
            <a:r>
              <a:rPr lang="en-GB" sz="44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Sustainable Incubators</a:t>
            </a:r>
            <a:endParaRPr lang="en-GB" dirty="0">
              <a:solidFill>
                <a:srgbClr val="7030A0"/>
              </a:solidFill>
            </a:endParaRPr>
          </a:p>
        </p:txBody>
      </p:sp>
      <p:sp>
        <p:nvSpPr>
          <p:cNvPr id="3" name="Content Placeholder 2">
            <a:extLst>
              <a:ext uri="{FF2B5EF4-FFF2-40B4-BE49-F238E27FC236}">
                <a16:creationId xmlns:a16="http://schemas.microsoft.com/office/drawing/2014/main" id="{FD5AE4C0-2746-2E71-C7E3-1B0D1F0688C6}"/>
              </a:ext>
            </a:extLst>
          </p:cNvPr>
          <p:cNvSpPr>
            <a:spLocks noGrp="1"/>
          </p:cNvSpPr>
          <p:nvPr>
            <p:ph idx="1"/>
          </p:nvPr>
        </p:nvSpPr>
        <p:spPr/>
        <p:txBody>
          <a:bodyPr>
            <a:normAutofit lnSpcReduction="10000"/>
          </a:bodyPr>
          <a:lstStyle/>
          <a:p>
            <a:pPr marL="0" indent="0" algn="just">
              <a:buNone/>
            </a:pPr>
            <a:r>
              <a:rPr lang="en-GB" sz="2400" b="1" dirty="0">
                <a:solidFill>
                  <a:srgbClr val="7030A0"/>
                </a:solidFill>
                <a:effectLst/>
                <a:latin typeface="Aptos" panose="020B0004020202020204" pitchFamily="34" charset="0"/>
                <a:ea typeface="Aptos" panose="020B0004020202020204" pitchFamily="34" charset="0"/>
                <a:cs typeface="Calibri" panose="020F0502020204030204" pitchFamily="34" charset="0"/>
              </a:rPr>
              <a:t>Innovative business plans help organisations have a competitive advantage and improve sustainability performance </a:t>
            </a:r>
            <a:r>
              <a:rPr lang="en-GB" sz="2400" dirty="0">
                <a:solidFill>
                  <a:srgbClr val="7030A0"/>
                </a:solidFill>
                <a:effectLst/>
                <a:latin typeface="Aptos" panose="020B0004020202020204" pitchFamily="34" charset="0"/>
                <a:ea typeface="Aptos" panose="020B0004020202020204" pitchFamily="34" charset="0"/>
                <a:cs typeface="Calibri" panose="020F0502020204030204" pitchFamily="34" charset="0"/>
              </a:rPr>
              <a:t>(</a:t>
            </a:r>
            <a:r>
              <a:rPr lang="en-GB" sz="24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Nosratabadi</a:t>
            </a:r>
            <a:r>
              <a:rPr lang="en-GB" sz="2400" dirty="0">
                <a:solidFill>
                  <a:srgbClr val="7030A0"/>
                </a:solidFill>
                <a:effectLst/>
                <a:latin typeface="Aptos" panose="020B0004020202020204" pitchFamily="34" charset="0"/>
                <a:ea typeface="Aptos" panose="020B0004020202020204" pitchFamily="34" charset="0"/>
                <a:cs typeface="Calibri" panose="020F0502020204030204" pitchFamily="34" charset="0"/>
              </a:rPr>
              <a:t>, et al., 2019). It is important to </a:t>
            </a:r>
            <a:r>
              <a:rPr lang="en-GB" sz="2400" dirty="0">
                <a:solidFill>
                  <a:srgbClr val="7030A0"/>
                </a:solidFill>
                <a:latin typeface="Aptos" panose="020B0004020202020204" pitchFamily="34" charset="0"/>
                <a:ea typeface="Aptos" panose="020B0004020202020204" pitchFamily="34" charset="0"/>
                <a:cs typeface="Calibri" panose="020F0502020204030204" pitchFamily="34" charset="0"/>
              </a:rPr>
              <a:t>investigate </a:t>
            </a:r>
            <a:r>
              <a:rPr lang="en-GB" sz="2400" dirty="0">
                <a:solidFill>
                  <a:srgbClr val="7030A0"/>
                </a:solidFill>
                <a:effectLst/>
                <a:latin typeface="Aptos" panose="020B0004020202020204" pitchFamily="34" charset="0"/>
                <a:ea typeface="Aptos" panose="020B0004020202020204" pitchFamily="34" charset="0"/>
                <a:cs typeface="Calibri" panose="020F0502020204030204" pitchFamily="34" charset="0"/>
              </a:rPr>
              <a:t>the sustainable business models of startup incubators in the UK to determine which way the startup incubators should be built to be efficient in helping startups as well as continue to build a sustainable business model. </a:t>
            </a:r>
          </a:p>
          <a:p>
            <a:pPr marL="0" indent="0" algn="just">
              <a:buNone/>
            </a:pPr>
            <a:r>
              <a:rPr lang="en-GB" sz="2400" b="1"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Sustainable business models are believed to be important elements for delivering social and environmental sustainability</a:t>
            </a:r>
            <a:r>
              <a:rPr lang="en-GB" sz="2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n-GB" sz="2400" dirty="0" err="1">
                <a:solidFill>
                  <a:srgbClr val="7030A0"/>
                </a:solidFill>
                <a:effectLst/>
                <a:latin typeface="Aptos" panose="020B0004020202020204" pitchFamily="34" charset="0"/>
                <a:ea typeface="Aptos" panose="020B0004020202020204" pitchFamily="34" charset="0"/>
                <a:cs typeface="Times New Roman" panose="02020603050405020304" pitchFamily="18" charset="0"/>
              </a:rPr>
              <a:t>Lüdeke</a:t>
            </a:r>
            <a:r>
              <a:rPr lang="en-GB" sz="2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-Freund, 2010.). However, there are constraints for understanding these business models. The reason why it is even more important to look into the sustainable business models of business incubators because </a:t>
            </a:r>
            <a:r>
              <a:rPr lang="en-GB" sz="2400" b="1"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even after several research studies, there is nothing comprehensive about how they could implement sustainability throughout their business models</a:t>
            </a:r>
            <a:r>
              <a:rPr lang="en-GB" sz="2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n-GB" sz="2400" dirty="0">
                <a:solidFill>
                  <a:srgbClr val="7030A0"/>
                </a:solidFill>
                <a:effectLst/>
                <a:latin typeface="Aptos" panose="020B0004020202020204" pitchFamily="34" charset="0"/>
                <a:ea typeface="Aptos" panose="020B0004020202020204" pitchFamily="34" charset="0"/>
                <a:cs typeface="Calibri" panose="020F0502020204030204" pitchFamily="34" charset="0"/>
              </a:rPr>
              <a:t>(</a:t>
            </a:r>
            <a:r>
              <a:rPr lang="en-GB" sz="24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Nosratabadi</a:t>
            </a:r>
            <a:r>
              <a:rPr lang="en-GB" sz="2400" dirty="0">
                <a:solidFill>
                  <a:srgbClr val="7030A0"/>
                </a:solidFill>
                <a:effectLst/>
                <a:latin typeface="Aptos" panose="020B0004020202020204" pitchFamily="34" charset="0"/>
                <a:ea typeface="Aptos" panose="020B0004020202020204" pitchFamily="34" charset="0"/>
                <a:cs typeface="Calibri" panose="020F0502020204030204" pitchFamily="34" charset="0"/>
              </a:rPr>
              <a:t>, et al., 2019)</a:t>
            </a:r>
            <a:r>
              <a:rPr lang="en-GB" sz="24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endParaRPr lang="en-GB" sz="2400" dirty="0">
              <a:solidFill>
                <a:srgbClr val="7030A0"/>
              </a:solidFill>
            </a:endParaRPr>
          </a:p>
        </p:txBody>
      </p:sp>
    </p:spTree>
    <p:extLst>
      <p:ext uri="{BB962C8B-B14F-4D97-AF65-F5344CB8AC3E}">
        <p14:creationId xmlns:p14="http://schemas.microsoft.com/office/powerpoint/2010/main" val="2457327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96DFF-0BBB-84BD-9AC6-8B2B30573C83}"/>
              </a:ext>
              <a:ext uri="{C183D7F6-B498-43B3-948B-1728B52AA6E4}">
                <adec:decorative xmlns:adec="http://schemas.microsoft.com/office/drawing/2017/decorative" val="1"/>
              </a:ext>
            </a:extLst>
          </p:cNvPr>
          <p:cNvPicPr>
            <a:picLocks noChangeAspect="1"/>
          </p:cNvPicPr>
          <p:nvPr/>
        </p:nvPicPr>
        <p:blipFill rotWithShape="1">
          <a:blip r:embed="rId2"/>
          <a:srcRect t="1447" b="14284"/>
          <a:stretch/>
        </p:blipFill>
        <p:spPr>
          <a:xfrm>
            <a:off x="20" y="10"/>
            <a:ext cx="12191979" cy="6857990"/>
          </a:xfrm>
          <a:prstGeom prst="rect">
            <a:avLst/>
          </a:prstGeom>
          <a:solidFill>
            <a:srgbClr val="FFFF99"/>
          </a:solidFill>
        </p:spPr>
      </p:pic>
      <p:sp>
        <p:nvSpPr>
          <p:cNvPr id="9" name="Rectangle 8">
            <a:extLst>
              <a:ext uri="{FF2B5EF4-FFF2-40B4-BE49-F238E27FC236}">
                <a16:creationId xmlns:a16="http://schemas.microsoft.com/office/drawing/2014/main" id="{8EB2B82E-9519-13BE-F662-21976E2C7A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043" y="1170650"/>
            <a:ext cx="9873914" cy="4528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6CB969-A8E8-9493-9A60-60C83D0CE1DC}"/>
              </a:ext>
              <a:ext uri="{C183D7F6-B498-43B3-948B-1728B52AA6E4}">
                <adec:decorative xmlns:adec="http://schemas.microsoft.com/office/drawing/2017/decorative" val="1"/>
              </a:ext>
            </a:extLst>
          </p:cNvPr>
          <p:cNvSpPr txBox="1"/>
          <p:nvPr/>
        </p:nvSpPr>
        <p:spPr>
          <a:xfrm>
            <a:off x="1159043" y="1220003"/>
            <a:ext cx="9873914" cy="4418797"/>
          </a:xfrm>
          <a:prstGeom prst="rect">
            <a:avLst/>
          </a:prstGeom>
          <a:solidFill>
            <a:srgbClr val="FFFF99"/>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0D15DA5B-26F1-CF0D-9C64-7688D8E06A17}"/>
              </a:ext>
            </a:extLst>
          </p:cNvPr>
          <p:cNvSpPr>
            <a:spLocks noGrp="1"/>
          </p:cNvSpPr>
          <p:nvPr>
            <p:ph type="title"/>
          </p:nvPr>
        </p:nvSpPr>
        <p:spPr>
          <a:xfrm>
            <a:off x="1658754" y="2021904"/>
            <a:ext cx="3703486" cy="2751955"/>
          </a:xfrm>
        </p:spPr>
        <p:txBody>
          <a:bodyPr anchor="t">
            <a:normAutofit/>
          </a:bodyPr>
          <a:lstStyle/>
          <a:p>
            <a:r>
              <a:rPr lang="en-GB" sz="3200" b="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rPr>
              <a:t>Conclusion</a:t>
            </a:r>
            <a:endParaRPr lang="en-GB" sz="3200">
              <a:solidFill>
                <a:srgbClr val="7030A0"/>
              </a:solidFill>
            </a:endParaRPr>
          </a:p>
        </p:txBody>
      </p:sp>
      <p:cxnSp>
        <p:nvCxnSpPr>
          <p:cNvPr id="11" name="Straight Connector 10">
            <a:extLst>
              <a:ext uri="{FF2B5EF4-FFF2-40B4-BE49-F238E27FC236}">
                <a16:creationId xmlns:a16="http://schemas.microsoft.com/office/drawing/2014/main" id="{58111A9F-5A83-81E0-CD78-A5959435DC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47465" y="176282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5AE4C0-2746-2E71-C7E3-1B0D1F0688C6}"/>
              </a:ext>
            </a:extLst>
          </p:cNvPr>
          <p:cNvSpPr>
            <a:spLocks noGrp="1"/>
          </p:cNvSpPr>
          <p:nvPr>
            <p:ph idx="1"/>
          </p:nvPr>
        </p:nvSpPr>
        <p:spPr>
          <a:xfrm>
            <a:off x="1747465" y="2743200"/>
            <a:ext cx="8816261" cy="2430780"/>
          </a:xfrm>
        </p:spPr>
        <p:txBody>
          <a:bodyPr>
            <a:normAutofit/>
          </a:bodyPr>
          <a:lstStyle/>
          <a:p>
            <a:pPr marL="0" indent="0" algn="just">
              <a:buNone/>
            </a:pPr>
            <a:endParaRPr lang="en-GB" sz="2000" kern="100" dirty="0">
              <a:solidFill>
                <a:srgbClr val="7030A0"/>
              </a:solidFill>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n-GB" sz="2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Startups are crucial for economic growth of a country. Business incubators help foster entrepreneurship and startup growth. </a:t>
            </a:r>
            <a:r>
              <a:rPr lang="en-GB" sz="20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Looking into their sustainable business models and doing further research will help build better understanding and bridge the research gap. </a:t>
            </a:r>
          </a:p>
        </p:txBody>
      </p:sp>
    </p:spTree>
    <p:extLst>
      <p:ext uri="{BB962C8B-B14F-4D97-AF65-F5344CB8AC3E}">
        <p14:creationId xmlns:p14="http://schemas.microsoft.com/office/powerpoint/2010/main" val="1372043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DA5B-26F1-CF0D-9C64-7688D8E06A17}"/>
              </a:ext>
            </a:extLst>
          </p:cNvPr>
          <p:cNvSpPr>
            <a:spLocks noGrp="1"/>
          </p:cNvSpPr>
          <p:nvPr>
            <p:ph type="title"/>
          </p:nvPr>
        </p:nvSpPr>
        <p:spPr/>
        <p:txBody>
          <a:bodyPr/>
          <a:lstStyle/>
          <a:p>
            <a:r>
              <a:rPr lang="en-GB" sz="44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References</a:t>
            </a:r>
            <a:endParaRPr lang="en-GB" dirty="0">
              <a:solidFill>
                <a:srgbClr val="7030A0"/>
              </a:solidFill>
            </a:endParaRPr>
          </a:p>
        </p:txBody>
      </p:sp>
      <p:sp>
        <p:nvSpPr>
          <p:cNvPr id="3" name="Content Placeholder 2">
            <a:extLst>
              <a:ext uri="{FF2B5EF4-FFF2-40B4-BE49-F238E27FC236}">
                <a16:creationId xmlns:a16="http://schemas.microsoft.com/office/drawing/2014/main" id="{FD5AE4C0-2746-2E71-C7E3-1B0D1F0688C6}"/>
              </a:ext>
            </a:extLst>
          </p:cNvPr>
          <p:cNvSpPr>
            <a:spLocks noGrp="1"/>
          </p:cNvSpPr>
          <p:nvPr>
            <p:ph idx="1"/>
          </p:nvPr>
        </p:nvSpPr>
        <p:spPr>
          <a:xfrm>
            <a:off x="957943" y="1427389"/>
            <a:ext cx="10889343" cy="5099504"/>
          </a:xfrm>
        </p:spPr>
        <p:txBody>
          <a:bodyPr>
            <a:noAutofit/>
          </a:bodyPr>
          <a:lstStyle/>
          <a:p>
            <a:pPr marL="0" indent="0" algn="just">
              <a:buNone/>
            </a:pPr>
            <a:r>
              <a:rPr lang="en-GB" sz="1000" kern="1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Bexell</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M. and </a:t>
            </a:r>
            <a:r>
              <a:rPr lang="en-GB" sz="1000" kern="1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Jönsson</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K., 2017, January. Responsibility and the United Nations’ sustainable development goals. In </a:t>
            </a:r>
            <a:r>
              <a:rPr lang="en-GB" sz="1000" i="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Forum for development studies</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(Vol. 44, No. 1, pp. 13-29). Routledge.</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Bone, J., Gonzalez-Uribe, J., Haley, C. and Lahr, H., 2019. </a:t>
            </a:r>
            <a:r>
              <a:rPr lang="en-GB" sz="1000" i="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The impact of business accelerators and incubators in the UK</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Bone, J, Olivia A, and Christopher H. 2017. “Business Incubators and Accelerators: </a:t>
            </a:r>
            <a:r>
              <a:rPr lang="en-GB" sz="1000" i="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The National Picture </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(Research Paper No. 7).” BEIS. https://</a:t>
            </a:r>
            <a:r>
              <a:rPr lang="en-GB" sz="1000" kern="1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assets.publishing.service.gov.uk</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/government/uploads/system/uploads/</a:t>
            </a:r>
            <a:r>
              <a:rPr lang="en-GB" sz="1000" kern="1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attachment_data</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file/608409/business-incubators-accelerators-</a:t>
            </a:r>
            <a:r>
              <a:rPr lang="en-GB" sz="1000" kern="1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uk</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a:t>
            </a:r>
            <a:r>
              <a:rPr lang="en-GB" sz="1000" kern="1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report.pdf</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n-GB" sz="1000" b="0" i="0" dirty="0">
                <a:solidFill>
                  <a:srgbClr val="7030A0"/>
                </a:solidFill>
                <a:effectLst/>
                <a:highlight>
                  <a:srgbClr val="FFFFFF"/>
                </a:highlight>
                <a:latin typeface="Aptos" panose="020B0004020202020204" pitchFamily="34" charset="0"/>
              </a:rPr>
              <a:t>Bruin, A.D., 1998. Entrepreneurship in a new phase of capitalist development. </a:t>
            </a:r>
            <a:r>
              <a:rPr lang="en-GB" sz="1000" b="0" i="1" dirty="0">
                <a:solidFill>
                  <a:srgbClr val="7030A0"/>
                </a:solidFill>
                <a:effectLst/>
                <a:highlight>
                  <a:srgbClr val="FFFFFF"/>
                </a:highlight>
                <a:latin typeface="Aptos" panose="020B0004020202020204" pitchFamily="34" charset="0"/>
              </a:rPr>
              <a:t>Journal of Interdisciplinary Economics</a:t>
            </a:r>
            <a:r>
              <a:rPr lang="en-GB" sz="1000" b="0" i="0" dirty="0">
                <a:solidFill>
                  <a:srgbClr val="7030A0"/>
                </a:solidFill>
                <a:effectLst/>
                <a:highlight>
                  <a:srgbClr val="FFFFFF"/>
                </a:highlight>
                <a:latin typeface="Aptos" panose="020B0004020202020204" pitchFamily="34" charset="0"/>
              </a:rPr>
              <a:t>, </a:t>
            </a:r>
            <a:r>
              <a:rPr lang="en-GB" sz="1000" b="0" i="1" dirty="0">
                <a:solidFill>
                  <a:srgbClr val="7030A0"/>
                </a:solidFill>
                <a:effectLst/>
                <a:highlight>
                  <a:srgbClr val="FFFFFF"/>
                </a:highlight>
                <a:latin typeface="Aptos" panose="020B0004020202020204" pitchFamily="34" charset="0"/>
              </a:rPr>
              <a:t>9</a:t>
            </a:r>
            <a:r>
              <a:rPr lang="en-GB" sz="1000" b="0" i="0" dirty="0">
                <a:solidFill>
                  <a:srgbClr val="7030A0"/>
                </a:solidFill>
                <a:effectLst/>
                <a:highlight>
                  <a:srgbClr val="FFFFFF"/>
                </a:highlight>
                <a:latin typeface="Aptos" panose="020B0004020202020204" pitchFamily="34" charset="0"/>
              </a:rPr>
              <a:t>(3), pp.185-200.</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Cockayne, D., 2019. What is a startup firm? A methodological and epistemological investigation into research objects in economic geography. </a:t>
            </a:r>
            <a:r>
              <a:rPr lang="en-GB" sz="1000" i="1" kern="1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Geoforum</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a:t>
            </a:r>
            <a:r>
              <a:rPr lang="en-GB" sz="1000" i="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107</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pp.77-87.</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de Moraes Jardim, M.P., </a:t>
            </a:r>
            <a:r>
              <a:rPr lang="en-GB" sz="1000" kern="100" dirty="0" err="1">
                <a:solidFill>
                  <a:srgbClr val="7030A0"/>
                </a:solidFill>
                <a:effectLst/>
                <a:latin typeface="Aptos" panose="020B0004020202020204" pitchFamily="34" charset="0"/>
                <a:ea typeface="Aptos" panose="020B0004020202020204" pitchFamily="34" charset="0"/>
                <a:cs typeface="Calibri" panose="020F0502020204030204" pitchFamily="34" charset="0"/>
              </a:rPr>
              <a:t>Macêdo</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K.B. and Oliveira, D.P., 2020. Startups, entrepreneurship, or employability condition?. </a:t>
            </a:r>
            <a:r>
              <a:rPr lang="en-GB" sz="1000" i="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International journal of advanced engineering research and science</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a:t>
            </a:r>
            <a:r>
              <a:rPr lang="en-GB" sz="1000" i="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7</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(5).</a:t>
            </a:r>
          </a:p>
          <a:p>
            <a:pPr marL="0" indent="0" algn="just">
              <a:buNone/>
            </a:pPr>
            <a:r>
              <a:rPr lang="en-GB" sz="1000" dirty="0">
                <a:solidFill>
                  <a:srgbClr val="7030A0"/>
                </a:solidFill>
                <a:effectLst/>
              </a:rPr>
              <a:t>Fig 1: </a:t>
            </a:r>
            <a:r>
              <a:rPr lang="en-GB" sz="1000" dirty="0" err="1">
                <a:solidFill>
                  <a:srgbClr val="7030A0"/>
                </a:solidFill>
                <a:effectLst/>
              </a:rPr>
              <a:t>Tsaplin</a:t>
            </a:r>
            <a:r>
              <a:rPr lang="en-GB" sz="1000" dirty="0">
                <a:solidFill>
                  <a:srgbClr val="7030A0"/>
                </a:solidFill>
                <a:effectLst/>
              </a:rPr>
              <a:t>, E. and </a:t>
            </a:r>
            <a:r>
              <a:rPr lang="en-GB" sz="1000" dirty="0" err="1">
                <a:solidFill>
                  <a:srgbClr val="7030A0"/>
                </a:solidFill>
                <a:effectLst/>
              </a:rPr>
              <a:t>Pozdeeva</a:t>
            </a:r>
            <a:r>
              <a:rPr lang="en-GB" sz="1000" dirty="0">
                <a:solidFill>
                  <a:srgbClr val="7030A0"/>
                </a:solidFill>
                <a:effectLst/>
              </a:rPr>
              <a:t>, Y. (2017) ‘International Strategies of Business Incubation: The USA, Germany and Russia’, </a:t>
            </a:r>
            <a:r>
              <a:rPr lang="en-GB" sz="1000" i="1" dirty="0">
                <a:solidFill>
                  <a:srgbClr val="7030A0"/>
                </a:solidFill>
                <a:effectLst/>
              </a:rPr>
              <a:t>International Journal of Innovation</a:t>
            </a:r>
            <a:r>
              <a:rPr lang="en-GB" sz="1000" dirty="0">
                <a:solidFill>
                  <a:srgbClr val="7030A0"/>
                </a:solidFill>
                <a:effectLst/>
              </a:rPr>
              <a:t>, 5(1), pp. 32–45. doi:10.5585/iji.v5i1.130. </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Garg, M. and Gupta, S., 2022. Startups and the growing entrepreneurial ecosystem. </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Journal of Intellectual Property Rights (JIPR)</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26</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(1), pp.31-38.</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Gerlach, S. and </a:t>
            </a:r>
            <a:r>
              <a:rPr lang="en-GB" sz="1000"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Brem</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 2015. What determines a successful business incubator? Introduction to an incubator guide. </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International Journal of Entrepreneurial Venturing</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7</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(3), pp.286-307. </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Kane, T.J., 2010. The importance of startups in job creation and job destruction. </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Available at SSRN 1646934</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a:t>
            </a:r>
          </a:p>
          <a:p>
            <a:pPr marL="0" indent="0">
              <a:buNone/>
            </a:pPr>
            <a:r>
              <a:rPr lang="en-GB" sz="1000" b="0" i="0" dirty="0">
                <a:solidFill>
                  <a:srgbClr val="7030A0"/>
                </a:solidFill>
                <a:effectLst/>
                <a:highlight>
                  <a:srgbClr val="FFFFFF"/>
                </a:highlight>
                <a:latin typeface="Aptos" panose="020B0004020202020204" pitchFamily="34" charset="0"/>
              </a:rPr>
              <a:t>Kilcrease, K., 2012. The Batavia industrial </a:t>
            </a:r>
            <a:r>
              <a:rPr lang="en-GB" sz="1000" b="0" i="0" dirty="0" err="1">
                <a:solidFill>
                  <a:srgbClr val="7030A0"/>
                </a:solidFill>
                <a:effectLst/>
                <a:highlight>
                  <a:srgbClr val="FFFFFF"/>
                </a:highlight>
                <a:latin typeface="Aptos" panose="020B0004020202020204" pitchFamily="34" charset="0"/>
              </a:rPr>
              <a:t>center</a:t>
            </a:r>
            <a:r>
              <a:rPr lang="en-GB" sz="1000" b="0" i="0" dirty="0">
                <a:solidFill>
                  <a:srgbClr val="7030A0"/>
                </a:solidFill>
                <a:effectLst/>
                <a:highlight>
                  <a:srgbClr val="FFFFFF"/>
                </a:highlight>
                <a:latin typeface="Aptos" panose="020B0004020202020204" pitchFamily="34" charset="0"/>
              </a:rPr>
              <a:t>: the hatching of the world's first business incubator. </a:t>
            </a:r>
            <a:r>
              <a:rPr lang="en-GB" sz="1000" b="0" i="1" dirty="0">
                <a:solidFill>
                  <a:srgbClr val="7030A0"/>
                </a:solidFill>
                <a:effectLst/>
                <a:highlight>
                  <a:srgbClr val="FFFFFF"/>
                </a:highlight>
                <a:latin typeface="Aptos" panose="020B0004020202020204" pitchFamily="34" charset="0"/>
              </a:rPr>
              <a:t>New York History</a:t>
            </a:r>
            <a:r>
              <a:rPr lang="en-GB" sz="1000" b="0" i="0" dirty="0">
                <a:solidFill>
                  <a:srgbClr val="7030A0"/>
                </a:solidFill>
                <a:effectLst/>
                <a:highlight>
                  <a:srgbClr val="FFFFFF"/>
                </a:highlight>
                <a:latin typeface="Aptos" panose="020B0004020202020204" pitchFamily="34" charset="0"/>
              </a:rPr>
              <a:t>, </a:t>
            </a:r>
            <a:r>
              <a:rPr lang="en-GB" sz="1000" b="0" i="1" dirty="0">
                <a:solidFill>
                  <a:srgbClr val="7030A0"/>
                </a:solidFill>
                <a:effectLst/>
                <a:highlight>
                  <a:srgbClr val="FFFFFF"/>
                </a:highlight>
                <a:latin typeface="Aptos" panose="020B0004020202020204" pitchFamily="34" charset="0"/>
              </a:rPr>
              <a:t>93</a:t>
            </a:r>
            <a:r>
              <a:rPr lang="en-GB" sz="1000" b="0" i="0" dirty="0">
                <a:solidFill>
                  <a:srgbClr val="7030A0"/>
                </a:solidFill>
                <a:effectLst/>
                <a:highlight>
                  <a:srgbClr val="FFFFFF"/>
                </a:highlight>
                <a:latin typeface="Aptos" panose="020B0004020202020204" pitchFamily="34" charset="0"/>
              </a:rPr>
              <a:t>(1), pp.71-93.</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000"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Lüdeke</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-Freund, F., 2010. Towards a conceptual framework </a:t>
            </a:r>
            <a:r>
              <a:rPr lang="en-GB" sz="1000"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of'business</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models for sustainability'. </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Knowledge collaboration &amp; learning for sustainable innovation, R. </a:t>
            </a:r>
            <a:r>
              <a:rPr lang="en-GB" sz="1000" i="1"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Wever</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J. Quist, A. </a:t>
            </a:r>
            <a:r>
              <a:rPr lang="en-GB" sz="1000" i="1"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Tukker</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J. Woudstra, F. Boons, N. </a:t>
            </a:r>
            <a:r>
              <a:rPr lang="en-GB" sz="1000" i="1"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Beute</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eds., Delft</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pp.25-29.</a:t>
            </a:r>
          </a:p>
          <a:p>
            <a:pPr marL="0" indent="0" algn="l">
              <a:buNone/>
            </a:pPr>
            <a:r>
              <a:rPr lang="en-GB" sz="1000" b="0" i="0" dirty="0">
                <a:solidFill>
                  <a:srgbClr val="7030A0"/>
                </a:solidFill>
                <a:effectLst/>
                <a:latin typeface="Aptos" panose="020B0004020202020204" pitchFamily="34" charset="0"/>
              </a:rPr>
              <a:t>Microsoft (2022). </a:t>
            </a:r>
            <a:r>
              <a:rPr lang="en-GB" sz="1000" b="0" i="1" dirty="0">
                <a:solidFill>
                  <a:srgbClr val="7030A0"/>
                </a:solidFill>
                <a:effectLst/>
                <a:latin typeface="Aptos" panose="020B0004020202020204" pitchFamily="34" charset="0"/>
              </a:rPr>
              <a:t>Startups disrupting industries and changing the world—and doing it all at scale</a:t>
            </a:r>
            <a:r>
              <a:rPr lang="en-GB" sz="1000" b="0" i="0" dirty="0">
                <a:solidFill>
                  <a:srgbClr val="7030A0"/>
                </a:solidFill>
                <a:effectLst/>
                <a:latin typeface="Aptos" panose="020B0004020202020204" pitchFamily="34" charset="0"/>
              </a:rPr>
              <a:t>. [online] CEE Multi-Country News </a:t>
            </a:r>
            <a:r>
              <a:rPr lang="en-GB" sz="1000" b="0" i="0" dirty="0" err="1">
                <a:solidFill>
                  <a:srgbClr val="7030A0"/>
                </a:solidFill>
                <a:effectLst/>
                <a:latin typeface="Aptos" panose="020B0004020202020204" pitchFamily="34" charset="0"/>
              </a:rPr>
              <a:t>Center</a:t>
            </a:r>
            <a:r>
              <a:rPr lang="en-GB" sz="1000" b="0" i="0" dirty="0">
                <a:solidFill>
                  <a:srgbClr val="7030A0"/>
                </a:solidFill>
                <a:effectLst/>
                <a:latin typeface="Aptos" panose="020B0004020202020204" pitchFamily="34" charset="0"/>
              </a:rPr>
              <a:t>. Available at: https://</a:t>
            </a:r>
            <a:r>
              <a:rPr lang="en-GB" sz="1000" b="0" i="0" dirty="0" err="1">
                <a:solidFill>
                  <a:srgbClr val="7030A0"/>
                </a:solidFill>
                <a:effectLst/>
                <a:latin typeface="Aptos" panose="020B0004020202020204" pitchFamily="34" charset="0"/>
              </a:rPr>
              <a:t>news.microsoft.com</a:t>
            </a:r>
            <a:r>
              <a:rPr lang="en-GB" sz="1000" b="0" i="0" dirty="0">
                <a:solidFill>
                  <a:srgbClr val="7030A0"/>
                </a:solidFill>
                <a:effectLst/>
                <a:latin typeface="Aptos" panose="020B0004020202020204" pitchFamily="34" charset="0"/>
              </a:rPr>
              <a:t>/</a:t>
            </a:r>
            <a:r>
              <a:rPr lang="en-GB" sz="1000" b="0" i="0" dirty="0" err="1">
                <a:solidFill>
                  <a:srgbClr val="7030A0"/>
                </a:solidFill>
                <a:effectLst/>
                <a:latin typeface="Aptos" panose="020B0004020202020204" pitchFamily="34" charset="0"/>
              </a:rPr>
              <a:t>en</a:t>
            </a:r>
            <a:r>
              <a:rPr lang="en-GB" sz="1000" b="0" i="0" dirty="0">
                <a:solidFill>
                  <a:srgbClr val="7030A0"/>
                </a:solidFill>
                <a:effectLst/>
                <a:latin typeface="Aptos" panose="020B0004020202020204" pitchFamily="34" charset="0"/>
              </a:rPr>
              <a:t>-cee/2022/09/20/startups-disrupting-industries-and-changing-the-world-and-doing-it-all-at-scale/#:~:text=There%20are%20150%20million%20startups.</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000"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Nosratabadi</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S., </a:t>
            </a:r>
            <a:r>
              <a:rPr lang="en-GB" sz="1000"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Mosavi</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 </a:t>
            </a:r>
            <a:r>
              <a:rPr lang="en-GB" sz="1000"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Shamshirband</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S., </a:t>
            </a:r>
            <a:r>
              <a:rPr lang="en-GB" sz="1000"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Zavadskas</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E.K., </a:t>
            </a:r>
            <a:r>
              <a:rPr lang="en-GB" sz="1000" kern="100" dirty="0" err="1">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Rakotonirainy</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 and Chau, K.W., 2019. Sustainable business models: A review. </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Sustainability</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t>
            </a:r>
            <a:r>
              <a:rPr lang="en-GB" sz="1000" i="1"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11</a:t>
            </a:r>
            <a:r>
              <a:rPr lang="en-GB" sz="1000" kern="100" dirty="0">
                <a:solidFill>
                  <a:srgbClr val="7030A0"/>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(6), p.1663.</a:t>
            </a:r>
            <a:endParaRPr lang="en-GB" sz="10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Reynolds, P., Storey, D.J. and Westhead, P., 1994. Cross-national comparisons of the variation in new firm formation rates. </a:t>
            </a:r>
            <a:r>
              <a:rPr lang="en-GB" sz="1000" i="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Regional studies</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 </a:t>
            </a:r>
            <a:r>
              <a:rPr lang="en-GB" sz="1000" i="1"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28</a:t>
            </a:r>
            <a:r>
              <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rPr>
              <a:t>(4), pp.443-456.</a:t>
            </a:r>
          </a:p>
          <a:p>
            <a:pPr marL="0" indent="0" algn="just">
              <a:buNone/>
            </a:pPr>
            <a:r>
              <a:rPr lang="en-GB" sz="1000" b="0" i="0" dirty="0">
                <a:solidFill>
                  <a:srgbClr val="7030A0"/>
                </a:solidFill>
                <a:effectLst/>
                <a:highlight>
                  <a:srgbClr val="FFFFFF"/>
                </a:highlight>
                <a:latin typeface="Arial" panose="020B0604020202020204" pitchFamily="34" charset="0"/>
              </a:rPr>
              <a:t>Rother, E.T., 2007. Systematic literature review X narrative review. </a:t>
            </a:r>
            <a:r>
              <a:rPr lang="en-GB" sz="1000" b="0" i="1" dirty="0">
                <a:solidFill>
                  <a:srgbClr val="7030A0"/>
                </a:solidFill>
                <a:effectLst/>
                <a:highlight>
                  <a:srgbClr val="FFFFFF"/>
                </a:highlight>
                <a:latin typeface="Arial" panose="020B0604020202020204" pitchFamily="34" charset="0"/>
              </a:rPr>
              <a:t>Acta </a:t>
            </a:r>
            <a:r>
              <a:rPr lang="en-GB" sz="1000" b="0" i="1" dirty="0" err="1">
                <a:solidFill>
                  <a:srgbClr val="7030A0"/>
                </a:solidFill>
                <a:effectLst/>
                <a:highlight>
                  <a:srgbClr val="FFFFFF"/>
                </a:highlight>
                <a:latin typeface="Arial" panose="020B0604020202020204" pitchFamily="34" charset="0"/>
              </a:rPr>
              <a:t>paulista</a:t>
            </a:r>
            <a:r>
              <a:rPr lang="en-GB" sz="1000" b="0" i="1" dirty="0">
                <a:solidFill>
                  <a:srgbClr val="7030A0"/>
                </a:solidFill>
                <a:effectLst/>
                <a:highlight>
                  <a:srgbClr val="FFFFFF"/>
                </a:highlight>
                <a:latin typeface="Arial" panose="020B0604020202020204" pitchFamily="34" charset="0"/>
              </a:rPr>
              <a:t> de </a:t>
            </a:r>
            <a:r>
              <a:rPr lang="en-GB" sz="1000" b="0" i="1" dirty="0" err="1">
                <a:solidFill>
                  <a:srgbClr val="7030A0"/>
                </a:solidFill>
                <a:effectLst/>
                <a:highlight>
                  <a:srgbClr val="FFFFFF"/>
                </a:highlight>
                <a:latin typeface="Arial" panose="020B0604020202020204" pitchFamily="34" charset="0"/>
              </a:rPr>
              <a:t>enfermagem</a:t>
            </a:r>
            <a:r>
              <a:rPr lang="en-GB" sz="1000" b="0" i="0" dirty="0">
                <a:solidFill>
                  <a:srgbClr val="7030A0"/>
                </a:solidFill>
                <a:effectLst/>
                <a:highlight>
                  <a:srgbClr val="FFFFFF"/>
                </a:highlight>
                <a:latin typeface="Arial" panose="020B0604020202020204" pitchFamily="34" charset="0"/>
              </a:rPr>
              <a:t>, </a:t>
            </a:r>
            <a:r>
              <a:rPr lang="en-GB" sz="1000" b="0" i="1" dirty="0">
                <a:solidFill>
                  <a:srgbClr val="7030A0"/>
                </a:solidFill>
                <a:effectLst/>
                <a:highlight>
                  <a:srgbClr val="FFFFFF"/>
                </a:highlight>
                <a:latin typeface="Arial" panose="020B0604020202020204" pitchFamily="34" charset="0"/>
              </a:rPr>
              <a:t>20</a:t>
            </a:r>
            <a:r>
              <a:rPr lang="en-GB" sz="1000" b="0" i="0" dirty="0">
                <a:solidFill>
                  <a:srgbClr val="7030A0"/>
                </a:solidFill>
                <a:effectLst/>
                <a:highlight>
                  <a:srgbClr val="FFFFFF"/>
                </a:highlight>
                <a:latin typeface="Arial" panose="020B0604020202020204" pitchFamily="34" charset="0"/>
              </a:rPr>
              <a:t>, </a:t>
            </a:r>
            <a:r>
              <a:rPr lang="en-GB" sz="1000" b="0" i="0" dirty="0" err="1">
                <a:solidFill>
                  <a:srgbClr val="7030A0"/>
                </a:solidFill>
                <a:effectLst/>
                <a:highlight>
                  <a:srgbClr val="FFFFFF"/>
                </a:highlight>
                <a:latin typeface="Arial" panose="020B0604020202020204" pitchFamily="34" charset="0"/>
              </a:rPr>
              <a:t>pp.v</a:t>
            </a:r>
            <a:r>
              <a:rPr lang="en-GB" sz="1000" b="0" i="0" dirty="0">
                <a:solidFill>
                  <a:srgbClr val="7030A0"/>
                </a:solidFill>
                <a:effectLst/>
                <a:highlight>
                  <a:srgbClr val="FFFFFF"/>
                </a:highlight>
                <a:latin typeface="Arial" panose="020B0604020202020204" pitchFamily="34" charset="0"/>
              </a:rPr>
              <a:t>-vi.</a:t>
            </a:r>
            <a:endParaRPr lang="en-GB" sz="1000" kern="100" dirty="0">
              <a:solidFill>
                <a:srgbClr val="7030A0"/>
              </a:solidFill>
              <a:effectLst/>
              <a:latin typeface="Aptos" panose="020B0004020202020204" pitchFamily="34" charset="0"/>
              <a:ea typeface="Aptos" panose="020B0004020202020204" pitchFamily="34" charset="0"/>
              <a:cs typeface="Calibri" panose="020F0502020204030204" pitchFamily="34" charset="0"/>
            </a:endParaRPr>
          </a:p>
          <a:p>
            <a:pPr marL="0" indent="0" algn="just">
              <a:buNone/>
            </a:pPr>
            <a:r>
              <a:rPr lang="en-GB" sz="1000" i="1" dirty="0">
                <a:solidFill>
                  <a:srgbClr val="7030A0"/>
                </a:solidFill>
                <a:effectLst/>
              </a:rPr>
              <a:t>World Bank Group country classifications by income level</a:t>
            </a:r>
            <a:r>
              <a:rPr lang="en-GB" sz="1000" dirty="0">
                <a:solidFill>
                  <a:srgbClr val="7030A0"/>
                </a:solidFill>
                <a:effectLst/>
              </a:rPr>
              <a:t> (2022) </a:t>
            </a:r>
            <a:r>
              <a:rPr lang="en-GB" sz="1000" i="1" dirty="0" err="1">
                <a:solidFill>
                  <a:srgbClr val="7030A0"/>
                </a:solidFill>
                <a:effectLst/>
              </a:rPr>
              <a:t>blogs.worldbank.org</a:t>
            </a:r>
            <a:r>
              <a:rPr lang="en-GB" sz="1000" dirty="0">
                <a:solidFill>
                  <a:srgbClr val="7030A0"/>
                </a:solidFill>
                <a:effectLst/>
              </a:rPr>
              <a:t>. World Bank. Available at: https://</a:t>
            </a:r>
            <a:r>
              <a:rPr lang="en-GB" sz="1000" dirty="0" err="1">
                <a:solidFill>
                  <a:srgbClr val="7030A0"/>
                </a:solidFill>
                <a:effectLst/>
              </a:rPr>
              <a:t>blogs.worldbank.org</a:t>
            </a:r>
            <a:r>
              <a:rPr lang="en-GB" sz="1000" dirty="0">
                <a:solidFill>
                  <a:srgbClr val="7030A0"/>
                </a:solidFill>
                <a:effectLst/>
              </a:rPr>
              <a:t>/</a:t>
            </a:r>
            <a:r>
              <a:rPr lang="en-GB" sz="1000" dirty="0" err="1">
                <a:solidFill>
                  <a:srgbClr val="7030A0"/>
                </a:solidFill>
                <a:effectLst/>
              </a:rPr>
              <a:t>en</a:t>
            </a:r>
            <a:r>
              <a:rPr lang="en-GB" sz="1000" dirty="0">
                <a:solidFill>
                  <a:srgbClr val="7030A0"/>
                </a:solidFill>
                <a:effectLst/>
              </a:rPr>
              <a:t>/</a:t>
            </a:r>
            <a:r>
              <a:rPr lang="en-GB" sz="1000" dirty="0" err="1">
                <a:solidFill>
                  <a:srgbClr val="7030A0"/>
                </a:solidFill>
                <a:effectLst/>
              </a:rPr>
              <a:t>opendata</a:t>
            </a:r>
            <a:r>
              <a:rPr lang="en-GB" sz="1000" dirty="0">
                <a:solidFill>
                  <a:srgbClr val="7030A0"/>
                </a:solidFill>
                <a:effectLst/>
              </a:rPr>
              <a:t>/new-world-bank-group-country-classifications-income-level-fy24 (Accessed: 25 May 2024). </a:t>
            </a:r>
          </a:p>
          <a:p>
            <a:pPr marL="0" indent="0" algn="just">
              <a:buNone/>
            </a:pPr>
            <a:endParaRPr lang="en-GB" sz="1000" kern="100" dirty="0">
              <a:effectLst/>
              <a:latin typeface="Aptos" panose="020B0004020202020204" pitchFamily="34" charset="0"/>
              <a:ea typeface="Aptos" panose="020B0004020202020204" pitchFamily="34" charset="0"/>
              <a:cs typeface="Calibri" panose="020F0502020204030204" pitchFamily="34" charset="0"/>
            </a:endParaRPr>
          </a:p>
          <a:p>
            <a:pPr marL="0" indent="0" algn="just">
              <a:buNone/>
            </a:pPr>
            <a:endParaRPr lang="en-GB"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155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TotalTime>
  <Words>2013</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Startup Incubators – Which Way Now?</vt:lpstr>
      <vt:lpstr>Abstract</vt:lpstr>
      <vt:lpstr>Methodology</vt:lpstr>
      <vt:lpstr>Importance of Startups</vt:lpstr>
      <vt:lpstr>Startup Incubators</vt:lpstr>
      <vt:lpstr>Research Gap</vt:lpstr>
      <vt:lpstr>Sustainable Incubators</vt:lpstr>
      <vt:lpstr>Conclusion</vt:lpstr>
      <vt:lpstr>References</vt:lpstr>
      <vt:lpstr>Ananya Banerjee</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Ananya Banerjee</dc:creator>
  <cp:lastModifiedBy>Ananya Banerjee</cp:lastModifiedBy>
  <cp:revision>3</cp:revision>
  <dcterms:created xsi:type="dcterms:W3CDTF">2024-06-16T17:28:38Z</dcterms:created>
  <dcterms:modified xsi:type="dcterms:W3CDTF">2024-09-02T08:43:35Z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c33bae-76e0-44b3-baa3-351f99b93dbd_Enabled">
    <vt:lpwstr>true</vt:lpwstr>
  </property>
  <property fmtid="{D5CDD505-2E9C-101B-9397-08002B2CF9AE}" pid="3" name="MSIP_Label_57c33bae-76e0-44b3-baa3-351f99b93dbd_SetDate">
    <vt:lpwstr>2024-09-02T08:39:57Z</vt:lpwstr>
  </property>
  <property fmtid="{D5CDD505-2E9C-101B-9397-08002B2CF9AE}" pid="4" name="MSIP_Label_57c33bae-76e0-44b3-baa3-351f99b93dbd_Method">
    <vt:lpwstr>Standard</vt:lpwstr>
  </property>
  <property fmtid="{D5CDD505-2E9C-101B-9397-08002B2CF9AE}" pid="5" name="MSIP_Label_57c33bae-76e0-44b3-baa3-351f99b93dbd_Name">
    <vt:lpwstr>Restricted</vt:lpwstr>
  </property>
  <property fmtid="{D5CDD505-2E9C-101B-9397-08002B2CF9AE}" pid="6" name="MSIP_Label_57c33bae-76e0-44b3-baa3-351f99b93dbd_SiteId">
    <vt:lpwstr>550beeb3-6a3d-4646-a111-f89d0177792e</vt:lpwstr>
  </property>
  <property fmtid="{D5CDD505-2E9C-101B-9397-08002B2CF9AE}" pid="7" name="MSIP_Label_57c33bae-76e0-44b3-baa3-351f99b93dbd_ActionId">
    <vt:lpwstr>8ca82814-111b-443c-b15d-c1cdfe63695f</vt:lpwstr>
  </property>
  <property fmtid="{D5CDD505-2E9C-101B-9397-08002B2CF9AE}" pid="8" name="MSIP_Label_57c33bae-76e0-44b3-baa3-351f99b93dbd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RESTRICTED</vt:lpwstr>
  </property>
  <property fmtid="{D5CDD505-2E9C-101B-9397-08002B2CF9AE}" pid="11" name="ClassificationContentMarkingHeaderLocations">
    <vt:lpwstr>Office Theme:9</vt:lpwstr>
  </property>
  <property fmtid="{D5CDD505-2E9C-101B-9397-08002B2CF9AE}" pid="12" name="ClassificationContentMarkingHeaderText">
    <vt:lpwstr>RESTRICTED</vt:lpwstr>
  </property>
</Properties>
</file>