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66" r:id="rId5"/>
    <p:sldId id="263" r:id="rId6"/>
    <p:sldId id="267" r:id="rId7"/>
    <p:sldId id="268" r:id="rId8"/>
    <p:sldId id="269" r:id="rId9"/>
    <p:sldId id="270" r:id="rId10"/>
    <p:sldId id="271" r:id="rId11"/>
    <p:sldId id="272" r:id="rId12"/>
    <p:sldId id="273" r:id="rId13"/>
    <p:sldId id="275" r:id="rId14"/>
    <p:sldId id="274" r:id="rId15"/>
    <p:sldId id="276" r:id="rId16"/>
    <p:sldId id="262" r:id="rId17"/>
    <p:sldId id="278" r:id="rId18"/>
    <p:sldId id="277" r:id="rId19"/>
    <p:sldId id="280" r:id="rId20"/>
    <p:sldId id="279" r:id="rId21"/>
    <p:sldId id="281" r:id="rId22"/>
    <p:sldId id="282" r:id="rId23"/>
    <p:sldId id="283" r:id="rId24"/>
    <p:sldId id="284" r:id="rId25"/>
    <p:sldId id="285" r:id="rId26"/>
    <p:sldId id="286" r:id="rId27"/>
    <p:sldId id="287" r:id="rId28"/>
    <p:sldId id="289" r:id="rId29"/>
    <p:sldId id="288"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FC6"/>
    <a:srgbClr val="F3BA00"/>
    <a:srgbClr val="7E7E7E"/>
    <a:srgbClr val="474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5"/>
    <p:restoredTop sz="72256"/>
  </p:normalViewPr>
  <p:slideViewPr>
    <p:cSldViewPr snapToGrid="0" snapToObjects="1">
      <p:cViewPr>
        <p:scale>
          <a:sx n="82" d="100"/>
          <a:sy n="82" d="100"/>
        </p:scale>
        <p:origin x="408" y="1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27612-4E8C-1046-BA79-5BF425CA08F2}" type="datetimeFigureOut">
              <a:rPr lang="en-US" smtClean="0"/>
              <a:t>2/27/25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D0E47-9252-E940-8CB6-1EC648739115}" type="slidenum">
              <a:rPr lang="en-US" smtClean="0"/>
              <a:t>‹#›</a:t>
            </a:fld>
            <a:endParaRPr lang="en-US" dirty="0"/>
          </a:p>
        </p:txBody>
      </p:sp>
    </p:spTree>
    <p:extLst>
      <p:ext uri="{BB962C8B-B14F-4D97-AF65-F5344CB8AC3E}">
        <p14:creationId xmlns:p14="http://schemas.microsoft.com/office/powerpoint/2010/main" val="203417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Scenario 1: Relative at Xmas</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Scenario 2: Teaching in a new building/room</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Have you ever struggled with a TV remote and to get it to do what you want</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Why does that happen?</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Company priorities / Engineering priorities / But little thought for users priorities</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A </a:t>
            </a:r>
            <a:r>
              <a:rPr lang="en-GB" sz="1800" b="0" i="0" u="none" strike="noStrike" dirty="0" err="1">
                <a:solidFill>
                  <a:srgbClr val="000000"/>
                </a:solidFill>
                <a:effectLst/>
                <a:latin typeface="Arial" panose="020B0604020202020204" pitchFamily="34" charset="0"/>
              </a:rPr>
              <a:t>Uxers</a:t>
            </a:r>
            <a:r>
              <a:rPr lang="en-GB" sz="1800" b="0" i="0" u="none" strike="noStrike" dirty="0">
                <a:solidFill>
                  <a:srgbClr val="000000"/>
                </a:solidFill>
                <a:effectLst/>
                <a:latin typeface="Arial" panose="020B0604020202020204" pitchFamily="34" charset="0"/>
              </a:rPr>
              <a:t> job is to be the person in the room advocating for users/customers needs.</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4CCD0E47-9252-E940-8CB6-1EC648739115}" type="slidenum">
              <a:rPr lang="en-US" smtClean="0"/>
              <a:t>6</a:t>
            </a:fld>
            <a:endParaRPr lang="en-US" dirty="0"/>
          </a:p>
        </p:txBody>
      </p:sp>
    </p:spTree>
    <p:extLst>
      <p:ext uri="{BB962C8B-B14F-4D97-AF65-F5344CB8AC3E}">
        <p14:creationId xmlns:p14="http://schemas.microsoft.com/office/powerpoint/2010/main" val="177008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CD0E47-9252-E940-8CB6-1EC648739115}" type="slidenum">
              <a:rPr lang="en-US" smtClean="0"/>
              <a:t>17</a:t>
            </a:fld>
            <a:endParaRPr lang="en-US" dirty="0"/>
          </a:p>
        </p:txBody>
      </p:sp>
    </p:spTree>
    <p:extLst>
      <p:ext uri="{BB962C8B-B14F-4D97-AF65-F5344CB8AC3E}">
        <p14:creationId xmlns:p14="http://schemas.microsoft.com/office/powerpoint/2010/main" val="1421819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70F6A-6C3F-7EC7-CE07-F4732D493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9C34E-97ED-7B08-CA50-3E829AAF6C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F7C36-2BD6-F7FC-2BCC-BEBC9A70D5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B5D4CE-65C1-EC16-5C54-421D20CBA0BA}"/>
              </a:ext>
            </a:extLst>
          </p:cNvPr>
          <p:cNvSpPr>
            <a:spLocks noGrp="1"/>
          </p:cNvSpPr>
          <p:nvPr>
            <p:ph type="sldNum" sz="quarter" idx="5"/>
          </p:nvPr>
        </p:nvSpPr>
        <p:spPr/>
        <p:txBody>
          <a:bodyPr/>
          <a:lstStyle/>
          <a:p>
            <a:fld id="{4CCD0E47-9252-E940-8CB6-1EC648739115}" type="slidenum">
              <a:rPr lang="en-US" smtClean="0"/>
              <a:t>18</a:t>
            </a:fld>
            <a:endParaRPr lang="en-US" dirty="0"/>
          </a:p>
        </p:txBody>
      </p:sp>
    </p:spTree>
    <p:extLst>
      <p:ext uri="{BB962C8B-B14F-4D97-AF65-F5344CB8AC3E}">
        <p14:creationId xmlns:p14="http://schemas.microsoft.com/office/powerpoint/2010/main" val="1045655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dirty="0">
                <a:solidFill>
                  <a:srgbClr val="FFFFFF"/>
                </a:solidFill>
                <a:effectLst/>
                <a:latin typeface="Archivo"/>
              </a:rPr>
              <a:t>Objectives</a:t>
            </a:r>
            <a:br>
              <a:rPr lang="en-GB" sz="1200" b="0" i="1" u="none" strike="noStrike" dirty="0">
                <a:solidFill>
                  <a:srgbClr val="FFFFFF"/>
                </a:solidFill>
                <a:effectLst/>
                <a:latin typeface="Archivo"/>
              </a:rPr>
            </a:br>
            <a:br>
              <a:rPr lang="en-GB" sz="1200" b="0" i="1" u="none" strike="noStrike" dirty="0">
                <a:solidFill>
                  <a:srgbClr val="FFFFFF"/>
                </a:solidFill>
                <a:effectLst/>
                <a:latin typeface="Archivo"/>
              </a:rPr>
            </a:br>
            <a:r>
              <a:rPr lang="en-GB" sz="1200" b="0" i="1" u="none" strike="noStrike" dirty="0">
                <a:solidFill>
                  <a:srgbClr val="FFFFFF"/>
                </a:solidFill>
                <a:effectLst/>
                <a:latin typeface="Archivo"/>
              </a:rPr>
              <a:t>• Put yourself in someone</a:t>
            </a:r>
            <a:endParaRPr lang="en-GB" dirty="0">
              <a:effectLst/>
            </a:endParaRPr>
          </a:p>
          <a:p>
            <a:pPr rtl="0"/>
            <a:r>
              <a:rPr lang="en-GB" sz="1200" b="0" i="1" u="none" strike="noStrike" dirty="0">
                <a:solidFill>
                  <a:srgbClr val="FFFFFF"/>
                </a:solidFill>
                <a:effectLst/>
                <a:latin typeface="Archivo"/>
              </a:rPr>
              <a:t>else's shoes</a:t>
            </a:r>
            <a:br>
              <a:rPr lang="en-GB" sz="1200" b="0" i="1" u="none" strike="noStrike" dirty="0">
                <a:solidFill>
                  <a:srgbClr val="FFFFFF"/>
                </a:solidFill>
                <a:effectLst/>
                <a:latin typeface="Archivo"/>
              </a:rPr>
            </a:br>
            <a:endParaRPr lang="en-GB" dirty="0">
              <a:effectLst/>
            </a:endParaRPr>
          </a:p>
          <a:p>
            <a:pPr rtl="0"/>
            <a:r>
              <a:rPr lang="en-GB" sz="1200" b="0" i="1" u="none" strike="noStrike" dirty="0">
                <a:solidFill>
                  <a:srgbClr val="FFFFFF"/>
                </a:solidFill>
                <a:effectLst/>
                <a:latin typeface="Archivo"/>
              </a:rPr>
              <a:t>• Understand what is</a:t>
            </a:r>
            <a:endParaRPr lang="en-GB" dirty="0">
              <a:effectLst/>
            </a:endParaRPr>
          </a:p>
          <a:p>
            <a:pPr rtl="0"/>
            <a:r>
              <a:rPr lang="en-GB" sz="1200" b="0" i="1" u="none" strike="noStrike" dirty="0">
                <a:solidFill>
                  <a:srgbClr val="FFFFFF"/>
                </a:solidFill>
                <a:effectLst/>
                <a:latin typeface="Archivo"/>
              </a:rPr>
              <a:t>important to other people</a:t>
            </a:r>
            <a:br>
              <a:rPr lang="en-GB" sz="1200" b="0" i="1" u="none" strike="noStrike" dirty="0">
                <a:solidFill>
                  <a:srgbClr val="FFFFFF"/>
                </a:solidFill>
                <a:effectLst/>
                <a:latin typeface="Archivo"/>
              </a:rPr>
            </a:br>
            <a:endParaRPr lang="en-GB" dirty="0">
              <a:effectLst/>
            </a:endParaRPr>
          </a:p>
          <a:p>
            <a:pPr rtl="0"/>
            <a:r>
              <a:rPr lang="en-GB" sz="1200" b="0" i="1" u="none" strike="noStrike" dirty="0">
                <a:solidFill>
                  <a:srgbClr val="FFFFFF"/>
                </a:solidFill>
                <a:effectLst/>
                <a:latin typeface="Archivo"/>
              </a:rPr>
              <a:t>• Practice empathy skills</a:t>
            </a:r>
            <a:br>
              <a:rPr lang="en-GB" sz="1200" b="0" i="1" u="none" strike="noStrike" dirty="0">
                <a:solidFill>
                  <a:srgbClr val="FFFFFF"/>
                </a:solidFill>
                <a:effectLst/>
                <a:latin typeface="Archivo"/>
              </a:rPr>
            </a:br>
            <a:endParaRPr lang="en-GB" dirty="0">
              <a:effectLst/>
            </a:endParaRPr>
          </a:p>
          <a:p>
            <a:pPr rtl="0"/>
            <a:r>
              <a:rPr lang="en-GB" sz="1200" b="0" i="1" u="none" strike="noStrike" dirty="0">
                <a:solidFill>
                  <a:srgbClr val="FFFFFF"/>
                </a:solidFill>
                <a:effectLst/>
                <a:latin typeface="Archivo"/>
              </a:rPr>
              <a:t>• Use artistic licence!</a:t>
            </a:r>
            <a:endParaRPr lang="en-GB" dirty="0">
              <a:effectLst/>
            </a:endParaRPr>
          </a:p>
          <a:p>
            <a:br>
              <a:rPr lang="en-GB" dirty="0"/>
            </a:br>
            <a:br>
              <a:rPr lang="en-GB" dirty="0"/>
            </a:br>
            <a:endParaRPr lang="en-US" dirty="0"/>
          </a:p>
          <a:p>
            <a:pPr rtl="0"/>
            <a:endParaRPr lang="en-US" dirty="0"/>
          </a:p>
        </p:txBody>
      </p:sp>
      <p:sp>
        <p:nvSpPr>
          <p:cNvPr id="4" name="Slide Number Placeholder 3"/>
          <p:cNvSpPr>
            <a:spLocks noGrp="1"/>
          </p:cNvSpPr>
          <p:nvPr>
            <p:ph type="sldNum" sz="quarter" idx="5"/>
          </p:nvPr>
        </p:nvSpPr>
        <p:spPr/>
        <p:txBody>
          <a:bodyPr/>
          <a:lstStyle/>
          <a:p>
            <a:fld id="{4CCD0E47-9252-E940-8CB6-1EC648739115}" type="slidenum">
              <a:rPr lang="en-US" smtClean="0"/>
              <a:t>31</a:t>
            </a:fld>
            <a:endParaRPr lang="en-US" dirty="0"/>
          </a:p>
        </p:txBody>
      </p:sp>
    </p:spTree>
    <p:extLst>
      <p:ext uri="{BB962C8B-B14F-4D97-AF65-F5344CB8AC3E}">
        <p14:creationId xmlns:p14="http://schemas.microsoft.com/office/powerpoint/2010/main" val="3314523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F3B2F-D91C-7EE4-69EF-3DE91C05E9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E76E5-E235-DC99-BF20-39A9BDEE3C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3DFEF-43B0-6350-0379-2CBA7E3E4A9E}"/>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3384EEDE-C2C2-3966-2C59-20032D74AB55}"/>
              </a:ext>
            </a:extLst>
          </p:cNvPr>
          <p:cNvSpPr>
            <a:spLocks noGrp="1"/>
          </p:cNvSpPr>
          <p:nvPr>
            <p:ph type="sldNum" sz="quarter" idx="5"/>
          </p:nvPr>
        </p:nvSpPr>
        <p:spPr/>
        <p:txBody>
          <a:bodyPr/>
          <a:lstStyle/>
          <a:p>
            <a:fld id="{4CCD0E47-9252-E940-8CB6-1EC648739115}" type="slidenum">
              <a:rPr lang="en-US" smtClean="0"/>
              <a:t>32</a:t>
            </a:fld>
            <a:endParaRPr lang="en-US" dirty="0"/>
          </a:p>
        </p:txBody>
      </p:sp>
    </p:spTree>
    <p:extLst>
      <p:ext uri="{BB962C8B-B14F-4D97-AF65-F5344CB8AC3E}">
        <p14:creationId xmlns:p14="http://schemas.microsoft.com/office/powerpoint/2010/main" val="157259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28A02-9848-00D0-1B15-E9C1570DE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B4777-2EFA-4926-545B-64B108AC1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B45B1B-A03C-62BE-683A-CDF791601734}"/>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D0E9792F-D4DA-4717-5B86-D8423F5E2867}"/>
              </a:ext>
            </a:extLst>
          </p:cNvPr>
          <p:cNvSpPr>
            <a:spLocks noGrp="1"/>
          </p:cNvSpPr>
          <p:nvPr>
            <p:ph type="sldNum" sz="quarter" idx="5"/>
          </p:nvPr>
        </p:nvSpPr>
        <p:spPr/>
        <p:txBody>
          <a:bodyPr/>
          <a:lstStyle/>
          <a:p>
            <a:fld id="{4CCD0E47-9252-E940-8CB6-1EC648739115}" type="slidenum">
              <a:rPr lang="en-US" smtClean="0"/>
              <a:t>33</a:t>
            </a:fld>
            <a:endParaRPr lang="en-US" dirty="0"/>
          </a:p>
        </p:txBody>
      </p:sp>
    </p:spTree>
    <p:extLst>
      <p:ext uri="{BB962C8B-B14F-4D97-AF65-F5344CB8AC3E}">
        <p14:creationId xmlns:p14="http://schemas.microsoft.com/office/powerpoint/2010/main" val="2038878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A0B4-7D5C-0D61-797D-4B42C6BB20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5154F-5B93-B0E6-790B-B3ABE9BF9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8347F-23FC-665B-9DD1-468C63BAAF9F}"/>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FC912252-CBA1-A60B-527F-44D58FA9E6FA}"/>
              </a:ext>
            </a:extLst>
          </p:cNvPr>
          <p:cNvSpPr>
            <a:spLocks noGrp="1"/>
          </p:cNvSpPr>
          <p:nvPr>
            <p:ph type="sldNum" sz="quarter" idx="5"/>
          </p:nvPr>
        </p:nvSpPr>
        <p:spPr/>
        <p:txBody>
          <a:bodyPr/>
          <a:lstStyle/>
          <a:p>
            <a:fld id="{4CCD0E47-9252-E940-8CB6-1EC648739115}" type="slidenum">
              <a:rPr lang="en-US" smtClean="0"/>
              <a:t>34</a:t>
            </a:fld>
            <a:endParaRPr lang="en-US" dirty="0"/>
          </a:p>
        </p:txBody>
      </p:sp>
    </p:spTree>
    <p:extLst>
      <p:ext uri="{BB962C8B-B14F-4D97-AF65-F5344CB8AC3E}">
        <p14:creationId xmlns:p14="http://schemas.microsoft.com/office/powerpoint/2010/main" val="1137967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30831-9903-BCF4-38A4-F3ADFEAD3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727E9-5407-3CDB-F0C0-968BE2853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F58E8-64BC-2FC8-D76D-5BD0C0A9327B}"/>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EE0D4BD4-3260-0565-74BC-4F03D46F7A6F}"/>
              </a:ext>
            </a:extLst>
          </p:cNvPr>
          <p:cNvSpPr>
            <a:spLocks noGrp="1"/>
          </p:cNvSpPr>
          <p:nvPr>
            <p:ph type="sldNum" sz="quarter" idx="5"/>
          </p:nvPr>
        </p:nvSpPr>
        <p:spPr/>
        <p:txBody>
          <a:bodyPr/>
          <a:lstStyle/>
          <a:p>
            <a:fld id="{4CCD0E47-9252-E940-8CB6-1EC648739115}" type="slidenum">
              <a:rPr lang="en-US" smtClean="0"/>
              <a:t>35</a:t>
            </a:fld>
            <a:endParaRPr lang="en-US" dirty="0"/>
          </a:p>
        </p:txBody>
      </p:sp>
    </p:spTree>
    <p:extLst>
      <p:ext uri="{BB962C8B-B14F-4D97-AF65-F5344CB8AC3E}">
        <p14:creationId xmlns:p14="http://schemas.microsoft.com/office/powerpoint/2010/main" val="1791845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E074A-2814-58F2-A5A0-11DD5B8EC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E52FB-9DDD-47D2-49A0-B48E2B968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FB4BC-CE11-26C1-61F5-2D8118DEF9F0}"/>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4A214C63-3F8E-62E0-ACB5-45B719BC4466}"/>
              </a:ext>
            </a:extLst>
          </p:cNvPr>
          <p:cNvSpPr>
            <a:spLocks noGrp="1"/>
          </p:cNvSpPr>
          <p:nvPr>
            <p:ph type="sldNum" sz="quarter" idx="5"/>
          </p:nvPr>
        </p:nvSpPr>
        <p:spPr/>
        <p:txBody>
          <a:bodyPr/>
          <a:lstStyle/>
          <a:p>
            <a:fld id="{4CCD0E47-9252-E940-8CB6-1EC648739115}" type="slidenum">
              <a:rPr lang="en-US" smtClean="0"/>
              <a:t>38</a:t>
            </a:fld>
            <a:endParaRPr lang="en-US" dirty="0"/>
          </a:p>
        </p:txBody>
      </p:sp>
    </p:spTree>
    <p:extLst>
      <p:ext uri="{BB962C8B-B14F-4D97-AF65-F5344CB8AC3E}">
        <p14:creationId xmlns:p14="http://schemas.microsoft.com/office/powerpoint/2010/main" val="1344740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E96B6-652A-D599-D6AF-43541179F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ED802-DE5D-9D6B-2F6B-1AA7C213A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C0ED2-F2D4-851E-8213-48066334D06F}"/>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AE15E679-B733-A6BC-A06A-ABD90F001625}"/>
              </a:ext>
            </a:extLst>
          </p:cNvPr>
          <p:cNvSpPr>
            <a:spLocks noGrp="1"/>
          </p:cNvSpPr>
          <p:nvPr>
            <p:ph type="sldNum" sz="quarter" idx="5"/>
          </p:nvPr>
        </p:nvSpPr>
        <p:spPr/>
        <p:txBody>
          <a:bodyPr/>
          <a:lstStyle/>
          <a:p>
            <a:fld id="{4CCD0E47-9252-E940-8CB6-1EC648739115}" type="slidenum">
              <a:rPr lang="en-US" smtClean="0"/>
              <a:t>39</a:t>
            </a:fld>
            <a:endParaRPr lang="en-US" dirty="0"/>
          </a:p>
        </p:txBody>
      </p:sp>
    </p:spTree>
    <p:extLst>
      <p:ext uri="{BB962C8B-B14F-4D97-AF65-F5344CB8AC3E}">
        <p14:creationId xmlns:p14="http://schemas.microsoft.com/office/powerpoint/2010/main" val="419898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7AE6C-4A50-B0BF-A815-32B47A7A9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05F86-6C0D-D018-AA30-892BDDD52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B8D06-FAFC-263A-C0CE-5BFEEBC452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Amy Dalton – redesigned this TV remote to meet the need of a relative with a cognitive impairment</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Often so called ‘extreme users’ can help us to identify an effective design that works for everyone</a:t>
            </a:r>
            <a:endParaRPr lang="en-GB" dirty="0">
              <a:effectLst/>
            </a:endParaRPr>
          </a:p>
          <a:p>
            <a:endParaRPr lang="en-US" dirty="0"/>
          </a:p>
        </p:txBody>
      </p:sp>
      <p:sp>
        <p:nvSpPr>
          <p:cNvPr id="4" name="Slide Number Placeholder 3">
            <a:extLst>
              <a:ext uri="{FF2B5EF4-FFF2-40B4-BE49-F238E27FC236}">
                <a16:creationId xmlns:a16="http://schemas.microsoft.com/office/drawing/2014/main" id="{53577810-CA58-172C-BA50-B364AD61A132}"/>
              </a:ext>
            </a:extLst>
          </p:cNvPr>
          <p:cNvSpPr>
            <a:spLocks noGrp="1"/>
          </p:cNvSpPr>
          <p:nvPr>
            <p:ph type="sldNum" sz="quarter" idx="5"/>
          </p:nvPr>
        </p:nvSpPr>
        <p:spPr/>
        <p:txBody>
          <a:bodyPr/>
          <a:lstStyle/>
          <a:p>
            <a:fld id="{4CCD0E47-9252-E940-8CB6-1EC648739115}" type="slidenum">
              <a:rPr lang="en-US" smtClean="0"/>
              <a:t>7</a:t>
            </a:fld>
            <a:endParaRPr lang="en-US" dirty="0"/>
          </a:p>
        </p:txBody>
      </p:sp>
    </p:spTree>
    <p:extLst>
      <p:ext uri="{BB962C8B-B14F-4D97-AF65-F5344CB8AC3E}">
        <p14:creationId xmlns:p14="http://schemas.microsoft.com/office/powerpoint/2010/main" val="1068964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7AE6C-4A50-B0BF-A815-32B47A7A9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05F86-6C0D-D018-AA30-892BDDD52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B8D06-FAFC-263A-C0CE-5BFEEBC452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UX optimizes the design around how users can, want, or need to use the product, rather than forcing the users to change their </a:t>
            </a:r>
            <a:r>
              <a:rPr lang="en-GB" sz="1800" b="0" i="0" u="none" strike="noStrike" dirty="0" err="1">
                <a:solidFill>
                  <a:srgbClr val="000000"/>
                </a:solidFill>
                <a:effectLst/>
                <a:latin typeface="Arial" panose="020B0604020202020204" pitchFamily="34" charset="0"/>
              </a:rPr>
              <a:t>behavior</a:t>
            </a:r>
            <a:r>
              <a:rPr lang="en-GB" sz="1800" b="0" i="0" u="none" strike="noStrike" dirty="0">
                <a:solidFill>
                  <a:srgbClr val="000000"/>
                </a:solidFill>
                <a:effectLst/>
                <a:latin typeface="Arial" panose="020B0604020202020204" pitchFamily="34" charset="0"/>
              </a:rPr>
              <a:t> to accommodate the design. </a:t>
            </a:r>
            <a:br>
              <a:rPr lang="en-GB" sz="1800" b="0" i="0" u="none" strike="noStrike" dirty="0">
                <a:solidFill>
                  <a:srgbClr val="000000"/>
                </a:solidFill>
                <a:effectLst/>
                <a:latin typeface="Arial" panose="020B0604020202020204" pitchFamily="34" charset="0"/>
              </a:rPr>
            </a:b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UX has it’s roots in human factors and ergonomics where industrial designers like Henry Dreyfuss used extensive understanding of our bodies and perceptions to improve the design of cars, offices, furniture</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When computing moved out of office into the home computers and internet needed to be more intuitive to use — and Apple pioneered UX usability with friendly interface GUI – The goal is to make interfaces effective, efficient and satisfying for users.</a:t>
            </a:r>
            <a:br>
              <a:rPr lang="en-GB" sz="4000" dirty="0"/>
            </a:br>
            <a:br>
              <a:rPr lang="en-GB" sz="4000" dirty="0"/>
            </a:br>
            <a:r>
              <a:rPr lang="en-GB" sz="1800" b="0" i="0" u="none" strike="noStrike" dirty="0">
                <a:solidFill>
                  <a:srgbClr val="000000"/>
                </a:solidFill>
                <a:effectLst/>
                <a:latin typeface="Arial" panose="020B0604020202020204" pitchFamily="34" charset="0"/>
              </a:rPr>
              <a:t>This is important as more and more aspects of our lives are subject to digital transformation — Software, apps, but also now really services that span across physical and digital touchpoints</a:t>
            </a:r>
            <a:endParaRPr lang="en-GB" sz="4000" dirty="0">
              <a:effectLst/>
            </a:endParaRPr>
          </a:p>
          <a:p>
            <a:pPr rtl="0"/>
            <a:endParaRPr lang="en-GB" sz="2800" dirty="0">
              <a:effectLst/>
            </a:endParaRPr>
          </a:p>
        </p:txBody>
      </p:sp>
      <p:sp>
        <p:nvSpPr>
          <p:cNvPr id="4" name="Slide Number Placeholder 3">
            <a:extLst>
              <a:ext uri="{FF2B5EF4-FFF2-40B4-BE49-F238E27FC236}">
                <a16:creationId xmlns:a16="http://schemas.microsoft.com/office/drawing/2014/main" id="{53577810-CA58-172C-BA50-B364AD61A132}"/>
              </a:ext>
            </a:extLst>
          </p:cNvPr>
          <p:cNvSpPr>
            <a:spLocks noGrp="1"/>
          </p:cNvSpPr>
          <p:nvPr>
            <p:ph type="sldNum" sz="quarter" idx="5"/>
          </p:nvPr>
        </p:nvSpPr>
        <p:spPr/>
        <p:txBody>
          <a:bodyPr/>
          <a:lstStyle/>
          <a:p>
            <a:fld id="{4CCD0E47-9252-E940-8CB6-1EC648739115}" type="slidenum">
              <a:rPr lang="en-US" smtClean="0"/>
              <a:t>8</a:t>
            </a:fld>
            <a:endParaRPr lang="en-US" dirty="0"/>
          </a:p>
        </p:txBody>
      </p:sp>
    </p:spTree>
    <p:extLst>
      <p:ext uri="{BB962C8B-B14F-4D97-AF65-F5344CB8AC3E}">
        <p14:creationId xmlns:p14="http://schemas.microsoft.com/office/powerpoint/2010/main" val="344295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9980F-7181-64EB-5DA9-F7FFD07C5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DF239-EC23-530C-88D1-A0CAD0A9B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46ED5-2757-F595-74CF-7E1C6DD92352}"/>
              </a:ext>
            </a:extLst>
          </p:cNvPr>
          <p:cNvSpPr>
            <a:spLocks noGrp="1"/>
          </p:cNvSpPr>
          <p:nvPr>
            <p:ph type="body" idx="1"/>
          </p:nvPr>
        </p:nvSpPr>
        <p:spPr/>
        <p:txBody>
          <a:bodyPr/>
          <a:lstStyle/>
          <a:p>
            <a:pPr rtl="0"/>
            <a:endParaRPr lang="en-GB" sz="2800" dirty="0">
              <a:effectLst/>
            </a:endParaRPr>
          </a:p>
        </p:txBody>
      </p:sp>
      <p:sp>
        <p:nvSpPr>
          <p:cNvPr id="4" name="Slide Number Placeholder 3">
            <a:extLst>
              <a:ext uri="{FF2B5EF4-FFF2-40B4-BE49-F238E27FC236}">
                <a16:creationId xmlns:a16="http://schemas.microsoft.com/office/drawing/2014/main" id="{6349156C-81C8-CEC7-AE38-1416E187C503}"/>
              </a:ext>
            </a:extLst>
          </p:cNvPr>
          <p:cNvSpPr>
            <a:spLocks noGrp="1"/>
          </p:cNvSpPr>
          <p:nvPr>
            <p:ph type="sldNum" sz="quarter" idx="5"/>
          </p:nvPr>
        </p:nvSpPr>
        <p:spPr/>
        <p:txBody>
          <a:bodyPr/>
          <a:lstStyle/>
          <a:p>
            <a:fld id="{4CCD0E47-9252-E940-8CB6-1EC648739115}" type="slidenum">
              <a:rPr lang="en-US" smtClean="0"/>
              <a:t>9</a:t>
            </a:fld>
            <a:endParaRPr lang="en-US" dirty="0"/>
          </a:p>
        </p:txBody>
      </p:sp>
    </p:spTree>
    <p:extLst>
      <p:ext uri="{BB962C8B-B14F-4D97-AF65-F5344CB8AC3E}">
        <p14:creationId xmlns:p14="http://schemas.microsoft.com/office/powerpoint/2010/main" val="3459272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C5A0A-7781-F7F8-63A5-EA41CC144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B54FF-4206-1556-7AA1-7A7AA1C63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A46A6-2EB2-1E1A-3525-B19DD3B84465}"/>
              </a:ext>
            </a:extLst>
          </p:cNvPr>
          <p:cNvSpPr>
            <a:spLocks noGrp="1"/>
          </p:cNvSpPr>
          <p:nvPr>
            <p:ph type="body" idx="1"/>
          </p:nvPr>
        </p:nvSpPr>
        <p:spPr/>
        <p:txBody>
          <a:bodyPr/>
          <a:lstStyle/>
          <a:p>
            <a:pPr rtl="0"/>
            <a:endParaRPr lang="en-GB" sz="2800" dirty="0">
              <a:effectLst/>
            </a:endParaRPr>
          </a:p>
        </p:txBody>
      </p:sp>
      <p:sp>
        <p:nvSpPr>
          <p:cNvPr id="4" name="Slide Number Placeholder 3">
            <a:extLst>
              <a:ext uri="{FF2B5EF4-FFF2-40B4-BE49-F238E27FC236}">
                <a16:creationId xmlns:a16="http://schemas.microsoft.com/office/drawing/2014/main" id="{E57DE128-BC37-FCC6-DF22-6E94E8F8E655}"/>
              </a:ext>
            </a:extLst>
          </p:cNvPr>
          <p:cNvSpPr>
            <a:spLocks noGrp="1"/>
          </p:cNvSpPr>
          <p:nvPr>
            <p:ph type="sldNum" sz="quarter" idx="5"/>
          </p:nvPr>
        </p:nvSpPr>
        <p:spPr/>
        <p:txBody>
          <a:bodyPr/>
          <a:lstStyle/>
          <a:p>
            <a:fld id="{4CCD0E47-9252-E940-8CB6-1EC648739115}" type="slidenum">
              <a:rPr lang="en-US" smtClean="0"/>
              <a:t>10</a:t>
            </a:fld>
            <a:endParaRPr lang="en-US" dirty="0"/>
          </a:p>
        </p:txBody>
      </p:sp>
    </p:spTree>
    <p:extLst>
      <p:ext uri="{BB962C8B-B14F-4D97-AF65-F5344CB8AC3E}">
        <p14:creationId xmlns:p14="http://schemas.microsoft.com/office/powerpoint/2010/main" val="18006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7AE6C-4A50-B0BF-A815-32B47A7A95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05F86-6C0D-D018-AA30-892BDDD52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B8D06-FAFC-263A-C0CE-5BFEEBC4526B}"/>
              </a:ext>
            </a:extLst>
          </p:cNvPr>
          <p:cNvSpPr>
            <a:spLocks noGrp="1"/>
          </p:cNvSpPr>
          <p:nvPr>
            <p:ph type="body" idx="1"/>
          </p:nvPr>
        </p:nvSpPr>
        <p:spPr/>
        <p:txBody>
          <a:bodyPr/>
          <a:lstStyle/>
          <a:p>
            <a:pPr rtl="0"/>
            <a:endParaRPr lang="en-GB" sz="2800" dirty="0">
              <a:effectLst/>
            </a:endParaRPr>
          </a:p>
        </p:txBody>
      </p:sp>
      <p:sp>
        <p:nvSpPr>
          <p:cNvPr id="4" name="Slide Number Placeholder 3">
            <a:extLst>
              <a:ext uri="{FF2B5EF4-FFF2-40B4-BE49-F238E27FC236}">
                <a16:creationId xmlns:a16="http://schemas.microsoft.com/office/drawing/2014/main" id="{53577810-CA58-172C-BA50-B364AD61A132}"/>
              </a:ext>
            </a:extLst>
          </p:cNvPr>
          <p:cNvSpPr>
            <a:spLocks noGrp="1"/>
          </p:cNvSpPr>
          <p:nvPr>
            <p:ph type="sldNum" sz="quarter" idx="5"/>
          </p:nvPr>
        </p:nvSpPr>
        <p:spPr/>
        <p:txBody>
          <a:bodyPr/>
          <a:lstStyle/>
          <a:p>
            <a:fld id="{4CCD0E47-9252-E940-8CB6-1EC648739115}" type="slidenum">
              <a:rPr lang="en-US" smtClean="0"/>
              <a:t>11</a:t>
            </a:fld>
            <a:endParaRPr lang="en-US" dirty="0"/>
          </a:p>
        </p:txBody>
      </p:sp>
    </p:spTree>
    <p:extLst>
      <p:ext uri="{BB962C8B-B14F-4D97-AF65-F5344CB8AC3E}">
        <p14:creationId xmlns:p14="http://schemas.microsoft.com/office/powerpoint/2010/main" val="138343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58A56-21FA-AAFB-ED42-999F5DCBF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12D72-75EF-56F4-F3E8-3B47A4D1E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4AED2-1A66-F2B2-B201-46158527F1A7}"/>
              </a:ext>
            </a:extLst>
          </p:cNvPr>
          <p:cNvSpPr>
            <a:spLocks noGrp="1"/>
          </p:cNvSpPr>
          <p:nvPr>
            <p:ph type="body" idx="1"/>
          </p:nvPr>
        </p:nvSpPr>
        <p:spPr/>
        <p:txBody>
          <a:bodyPr/>
          <a:lstStyle/>
          <a:p>
            <a:pPr rtl="0"/>
            <a:endParaRPr lang="en-GB" sz="2800" dirty="0">
              <a:effectLst/>
            </a:endParaRPr>
          </a:p>
        </p:txBody>
      </p:sp>
      <p:sp>
        <p:nvSpPr>
          <p:cNvPr id="4" name="Slide Number Placeholder 3">
            <a:extLst>
              <a:ext uri="{FF2B5EF4-FFF2-40B4-BE49-F238E27FC236}">
                <a16:creationId xmlns:a16="http://schemas.microsoft.com/office/drawing/2014/main" id="{90C9880F-F045-C57B-604B-C4B2B342240D}"/>
              </a:ext>
            </a:extLst>
          </p:cNvPr>
          <p:cNvSpPr>
            <a:spLocks noGrp="1"/>
          </p:cNvSpPr>
          <p:nvPr>
            <p:ph type="sldNum" sz="quarter" idx="5"/>
          </p:nvPr>
        </p:nvSpPr>
        <p:spPr/>
        <p:txBody>
          <a:bodyPr/>
          <a:lstStyle/>
          <a:p>
            <a:fld id="{4CCD0E47-9252-E940-8CB6-1EC648739115}" type="slidenum">
              <a:rPr lang="en-US" smtClean="0"/>
              <a:t>12</a:t>
            </a:fld>
            <a:endParaRPr lang="en-US" dirty="0"/>
          </a:p>
        </p:txBody>
      </p:sp>
    </p:spTree>
    <p:extLst>
      <p:ext uri="{BB962C8B-B14F-4D97-AF65-F5344CB8AC3E}">
        <p14:creationId xmlns:p14="http://schemas.microsoft.com/office/powerpoint/2010/main" val="3492718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58A56-21FA-AAFB-ED42-999F5DCBF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12D72-75EF-56F4-F3E8-3B47A4D1E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4AED2-1A66-F2B2-B201-46158527F1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UX tries to make products services better, more intuitive, enjoyable to use by being the person in the room that is focussing on users and user needs alongside the technical people and business people. </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This is important as more and more aspects of our lives are subject to digital transformation — Software, apps, but also now really services that span across physical and digital touchpoints</a:t>
            </a:r>
            <a:endParaRPr lang="en-GB" sz="4000" dirty="0">
              <a:effectLst/>
            </a:endParaRPr>
          </a:p>
          <a:p>
            <a:pPr rtl="0"/>
            <a:endParaRPr lang="en-GB" sz="2800" dirty="0">
              <a:effectLst/>
            </a:endParaRPr>
          </a:p>
        </p:txBody>
      </p:sp>
      <p:sp>
        <p:nvSpPr>
          <p:cNvPr id="4" name="Slide Number Placeholder 3">
            <a:extLst>
              <a:ext uri="{FF2B5EF4-FFF2-40B4-BE49-F238E27FC236}">
                <a16:creationId xmlns:a16="http://schemas.microsoft.com/office/drawing/2014/main" id="{90C9880F-F045-C57B-604B-C4B2B342240D}"/>
              </a:ext>
            </a:extLst>
          </p:cNvPr>
          <p:cNvSpPr>
            <a:spLocks noGrp="1"/>
          </p:cNvSpPr>
          <p:nvPr>
            <p:ph type="sldNum" sz="quarter" idx="5"/>
          </p:nvPr>
        </p:nvSpPr>
        <p:spPr/>
        <p:txBody>
          <a:bodyPr/>
          <a:lstStyle/>
          <a:p>
            <a:fld id="{4CCD0E47-9252-E940-8CB6-1EC648739115}" type="slidenum">
              <a:rPr lang="en-US" smtClean="0"/>
              <a:t>15</a:t>
            </a:fld>
            <a:endParaRPr lang="en-US" dirty="0"/>
          </a:p>
        </p:txBody>
      </p:sp>
    </p:spTree>
    <p:extLst>
      <p:ext uri="{BB962C8B-B14F-4D97-AF65-F5344CB8AC3E}">
        <p14:creationId xmlns:p14="http://schemas.microsoft.com/office/powerpoint/2010/main" val="66508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58A56-21FA-AAFB-ED42-999F5DCBF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12D72-75EF-56F4-F3E8-3B47A4D1E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4AED2-1A66-F2B2-B201-46158527F1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 First principle identifies designers should first understand who the users will be by studying their behaviour through direct contact. </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 Second, early on in the development process, users should try out simulations and prototypes and their reactions should be observed, recorded </a:t>
            </a:r>
            <a:r>
              <a:rPr lang="en-GB" sz="1800" b="0" i="0" u="none" strike="noStrike" dirty="0" err="1">
                <a:solidFill>
                  <a:srgbClr val="000000"/>
                </a:solidFill>
                <a:effectLst/>
                <a:latin typeface="Arial" panose="020B0604020202020204" pitchFamily="34" charset="0"/>
              </a:rPr>
              <a:t>andanalysed</a:t>
            </a:r>
            <a:r>
              <a:rPr lang="en-GB" sz="1800" b="0" i="0" u="none" strike="noStrike" dirty="0">
                <a:solidFill>
                  <a:srgbClr val="000000"/>
                </a:solidFill>
                <a:effectLst/>
                <a:latin typeface="Arial" panose="020B0604020202020204" pitchFamily="34" charset="0"/>
              </a:rPr>
              <a:t>. </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 Finally, designer should embrace iterative rounds of development in a cycle of design, measure, and redesign (Gould and Lewis, 1985).</a:t>
            </a:r>
            <a:br>
              <a:rPr lang="en-GB" sz="1800" b="0" i="0" u="none" strike="noStrike" dirty="0">
                <a:solidFill>
                  <a:srgbClr val="000000"/>
                </a:solidFill>
                <a:effectLst/>
                <a:latin typeface="Arial" panose="020B0604020202020204" pitchFamily="34" charset="0"/>
              </a:rPr>
            </a:br>
            <a:br>
              <a:rPr lang="en-GB" sz="1800" b="0" i="0" u="none" strike="noStrike" dirty="0">
                <a:solidFill>
                  <a:srgbClr val="000000"/>
                </a:solidFill>
                <a:effectLst/>
                <a:latin typeface="Arial" panose="020B0604020202020204" pitchFamily="34" charset="0"/>
              </a:rPr>
            </a:br>
            <a:endParaRPr lang="en-GB" sz="2800" dirty="0">
              <a:effectLst/>
            </a:endParaRPr>
          </a:p>
        </p:txBody>
      </p:sp>
      <p:sp>
        <p:nvSpPr>
          <p:cNvPr id="4" name="Slide Number Placeholder 3">
            <a:extLst>
              <a:ext uri="{FF2B5EF4-FFF2-40B4-BE49-F238E27FC236}">
                <a16:creationId xmlns:a16="http://schemas.microsoft.com/office/drawing/2014/main" id="{90C9880F-F045-C57B-604B-C4B2B342240D}"/>
              </a:ext>
            </a:extLst>
          </p:cNvPr>
          <p:cNvSpPr>
            <a:spLocks noGrp="1"/>
          </p:cNvSpPr>
          <p:nvPr>
            <p:ph type="sldNum" sz="quarter" idx="5"/>
          </p:nvPr>
        </p:nvSpPr>
        <p:spPr/>
        <p:txBody>
          <a:bodyPr/>
          <a:lstStyle/>
          <a:p>
            <a:fld id="{4CCD0E47-9252-E940-8CB6-1EC648739115}" type="slidenum">
              <a:rPr lang="en-US" smtClean="0"/>
              <a:t>16</a:t>
            </a:fld>
            <a:endParaRPr lang="en-US" dirty="0"/>
          </a:p>
        </p:txBody>
      </p:sp>
    </p:spTree>
    <p:extLst>
      <p:ext uri="{BB962C8B-B14F-4D97-AF65-F5344CB8AC3E}">
        <p14:creationId xmlns:p14="http://schemas.microsoft.com/office/powerpoint/2010/main" val="109463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White)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latin typeface="+mn-lt"/>
              </a:defRPr>
            </a:lvl1pPr>
          </a:lstStyle>
          <a:p>
            <a:r>
              <a:rPr lang="en-GB" dirty="0"/>
              <a:t>Click to edit </a:t>
            </a:r>
            <a:br>
              <a:rPr lang="en-GB" dirty="0"/>
            </a:br>
            <a:r>
              <a:rPr lang="en-GB" dirty="0"/>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28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plash Screen (White)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4F2-32E6-D447-A118-37CA41DFC491}"/>
              </a:ext>
            </a:extLst>
          </p:cNvPr>
          <p:cNvSpPr>
            <a:spLocks noGrp="1"/>
          </p:cNvSpPr>
          <p:nvPr>
            <p:ph type="title" hasCustomPrompt="1"/>
          </p:nvPr>
        </p:nvSpPr>
        <p:spPr>
          <a:xfrm>
            <a:off x="331200" y="1256079"/>
            <a:ext cx="10707919" cy="1325563"/>
          </a:xfrm>
          <a:prstGeom prst="rect">
            <a:avLst/>
          </a:prstGeom>
        </p:spPr>
        <p:txBody>
          <a:bodyPr/>
          <a:lstStyle>
            <a:lvl1pPr>
              <a:defRPr b="1" i="0" baseline="0">
                <a:solidFill>
                  <a:schemeClr val="tx1"/>
                </a:solidFill>
                <a:latin typeface="Calibri" panose="020F0502020204030204" pitchFamily="34" charset="0"/>
                <a:cs typeface="Calibri" panose="020F0502020204030204" pitchFamily="34" charset="0"/>
              </a:defRPr>
            </a:lvl1pPr>
          </a:lstStyle>
          <a:p>
            <a:r>
              <a:rPr lang="en-GB" dirty="0"/>
              <a:t>Click to enter</a:t>
            </a:r>
            <a:br>
              <a:rPr lang="en-GB" dirty="0"/>
            </a:br>
            <a:r>
              <a:rPr lang="en-GB" dirty="0"/>
              <a:t>Slide Title </a:t>
            </a:r>
          </a:p>
        </p:txBody>
      </p:sp>
      <p:cxnSp>
        <p:nvCxnSpPr>
          <p:cNvPr id="8" name="Straight Connector 7">
            <a:extLst>
              <a:ext uri="{FF2B5EF4-FFF2-40B4-BE49-F238E27FC236}">
                <a16:creationId xmlns:a16="http://schemas.microsoft.com/office/drawing/2014/main" id="{5A902D69-4C98-A141-89B5-376BA0461EBC}"/>
              </a:ext>
            </a:extLst>
          </p:cNvPr>
          <p:cNvCxnSpPr>
            <a:cxnSpLocks/>
          </p:cNvCxnSpPr>
          <p:nvPr userDrawn="1"/>
        </p:nvCxnSpPr>
        <p:spPr>
          <a:xfrm flipV="1">
            <a:off x="446400" y="2581642"/>
            <a:ext cx="957600" cy="1099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A2347320-FA3B-C846-9692-C14517DB3D3F}"/>
              </a:ext>
            </a:extLst>
          </p:cNvPr>
          <p:cNvSpPr>
            <a:spLocks noGrp="1"/>
          </p:cNvSpPr>
          <p:nvPr>
            <p:ph type="body" sz="quarter" idx="10" hasCustomPrompt="1"/>
          </p:nvPr>
        </p:nvSpPr>
        <p:spPr>
          <a:xfrm>
            <a:off x="331788" y="2898775"/>
            <a:ext cx="10707919" cy="1019420"/>
          </a:xfrm>
          <a:prstGeom prst="rect">
            <a:avLst/>
          </a:prstGeom>
        </p:spPr>
        <p:txBody>
          <a:bodyPr/>
          <a:lstStyle>
            <a:lvl1pPr marL="0" indent="0">
              <a:buNone/>
              <a:defRPr/>
            </a:lvl1pPr>
          </a:lstStyle>
          <a:p>
            <a:pPr lvl="0"/>
            <a:r>
              <a:rPr lang="en-GB" dirty="0"/>
              <a:t>Click to enter subtitle / date</a:t>
            </a:r>
          </a:p>
        </p:txBody>
      </p:sp>
    </p:spTree>
    <p:extLst>
      <p:ext uri="{BB962C8B-B14F-4D97-AF65-F5344CB8AC3E}">
        <p14:creationId xmlns:p14="http://schemas.microsoft.com/office/powerpoint/2010/main" val="247249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sic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861519" cy="908200"/>
          </a:xfrm>
          <a:prstGeom prst="rect">
            <a:avLst/>
          </a:prstGeom>
        </p:spPr>
        <p:txBody>
          <a:bodyPr/>
          <a:lstStyle>
            <a:lvl1pPr>
              <a:defRPr b="1" i="0" baseline="0">
                <a:latin typeface="+mn-lt"/>
              </a:defRPr>
            </a:lvl1pPr>
          </a:lstStyle>
          <a:p>
            <a:r>
              <a:rPr lang="en-GB" dirty="0"/>
              <a:t>Click to edit slide title</a:t>
            </a:r>
            <a:endParaRPr lang="en-US" dirty="0"/>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7" name="Text Placeholder 4">
            <a:extLst>
              <a:ext uri="{FF2B5EF4-FFF2-40B4-BE49-F238E27FC236}">
                <a16:creationId xmlns:a16="http://schemas.microsoft.com/office/drawing/2014/main" id="{7BD3AC1A-95BE-D549-913D-2229B8727205}"/>
              </a:ext>
            </a:extLst>
          </p:cNvPr>
          <p:cNvSpPr>
            <a:spLocks noGrp="1"/>
          </p:cNvSpPr>
          <p:nvPr>
            <p:ph type="body" sz="quarter" idx="11" hasCustomPrompt="1"/>
          </p:nvPr>
        </p:nvSpPr>
        <p:spPr>
          <a:xfrm>
            <a:off x="331200" y="2052320"/>
            <a:ext cx="10861519" cy="4440556"/>
          </a:xfrm>
          <a:prstGeom prst="rect">
            <a:avLst/>
          </a:prstGeom>
        </p:spPr>
        <p:txBody>
          <a:bodyPr>
            <a:normAutofit/>
          </a:bodyPr>
          <a:lstStyle>
            <a:lvl1pPr marL="457200" marR="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sz="2400"/>
            </a:lvl1pPr>
          </a:lstStyle>
          <a:p>
            <a:pPr lvl="0"/>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lvl="0"/>
            <a:endParaRPr lang="en-GB" dirty="0"/>
          </a:p>
          <a:p>
            <a:pPr lvl="0"/>
            <a:endParaRPr lang="en-GB" dirty="0"/>
          </a:p>
        </p:txBody>
      </p:sp>
    </p:spTree>
    <p:extLst>
      <p:ext uri="{BB962C8B-B14F-4D97-AF65-F5344CB8AC3E}">
        <p14:creationId xmlns:p14="http://schemas.microsoft.com/office/powerpoint/2010/main" val="354613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sic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752525" cy="908200"/>
          </a:xfrm>
          <a:prstGeom prst="rect">
            <a:avLst/>
          </a:prstGeom>
        </p:spPr>
        <p:txBody>
          <a:bodyPr/>
          <a:lstStyle>
            <a:lvl1pPr>
              <a:defRPr b="1" i="0" baseline="0">
                <a:latin typeface="+mn-lt"/>
              </a:defRPr>
            </a:lvl1pPr>
          </a:lstStyle>
          <a:p>
            <a:r>
              <a:rPr lang="en-GB" dirty="0"/>
              <a:t>Click to edit slide title</a:t>
            </a:r>
            <a:endParaRPr lang="en-US" dirty="0"/>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E45585A1-799A-2449-B19C-C333BE200239}"/>
              </a:ext>
            </a:extLst>
          </p:cNvPr>
          <p:cNvSpPr>
            <a:spLocks noGrp="1"/>
          </p:cNvSpPr>
          <p:nvPr>
            <p:ph sz="quarter" idx="12" hasCustomPrompt="1"/>
          </p:nvPr>
        </p:nvSpPr>
        <p:spPr>
          <a:xfrm>
            <a:off x="331789" y="1939924"/>
            <a:ext cx="10752524" cy="4371665"/>
          </a:xfrm>
          <a:prstGeom prst="rect">
            <a:avLst/>
          </a:prstGeom>
        </p:spPr>
        <p:txBody>
          <a:bodyPr/>
          <a:lstStyle/>
          <a:p>
            <a:pPr lvl="0"/>
            <a:r>
              <a:rPr lang="en-GB" dirty="0"/>
              <a:t>Click to add content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1551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sic Text Slide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861519" cy="908200"/>
          </a:xfrm>
          <a:prstGeom prst="rect">
            <a:avLst/>
          </a:prstGeom>
        </p:spPr>
        <p:txBody>
          <a:bodyPr/>
          <a:lstStyle>
            <a:lvl1pPr>
              <a:defRPr b="1" i="0" baseline="0">
                <a:solidFill>
                  <a:schemeClr val="tx1"/>
                </a:solidFill>
                <a:latin typeface="+mn-lt"/>
              </a:defRPr>
            </a:lvl1pPr>
          </a:lstStyle>
          <a:p>
            <a:r>
              <a:rPr lang="en-GB" dirty="0"/>
              <a:t>Click to edit slide title</a:t>
            </a:r>
            <a:endParaRPr lang="en-US" dirty="0"/>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25A6495E-CD17-9A4D-9812-E831C6128CD7}"/>
              </a:ext>
            </a:extLst>
          </p:cNvPr>
          <p:cNvSpPr>
            <a:spLocks noGrp="1"/>
          </p:cNvSpPr>
          <p:nvPr>
            <p:ph type="body" sz="quarter" idx="12"/>
          </p:nvPr>
        </p:nvSpPr>
        <p:spPr>
          <a:xfrm>
            <a:off x="331788" y="1920875"/>
            <a:ext cx="10860931" cy="401470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2357761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asic Text Slide (Gold)">
    <p:bg>
      <p:bgPr>
        <a:solidFill>
          <a:srgbClr val="00B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861519" cy="908200"/>
          </a:xfrm>
          <a:prstGeom prst="rect">
            <a:avLst/>
          </a:prstGeom>
        </p:spPr>
        <p:txBody>
          <a:bodyPr/>
          <a:lstStyle>
            <a:lvl1pPr>
              <a:defRPr b="1" i="0" baseline="0">
                <a:solidFill>
                  <a:schemeClr val="tx1"/>
                </a:solidFill>
                <a:latin typeface="+mn-lt"/>
              </a:defRPr>
            </a:lvl1pPr>
          </a:lstStyle>
          <a:p>
            <a:r>
              <a:rPr lang="en-GB" dirty="0"/>
              <a:t>Click to edit slide title</a:t>
            </a:r>
            <a:endParaRPr lang="en-US" dirty="0"/>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25A6495E-CD17-9A4D-9812-E831C6128CD7}"/>
              </a:ext>
            </a:extLst>
          </p:cNvPr>
          <p:cNvSpPr>
            <a:spLocks noGrp="1"/>
          </p:cNvSpPr>
          <p:nvPr>
            <p:ph type="body" sz="quarter" idx="12"/>
          </p:nvPr>
        </p:nvSpPr>
        <p:spPr>
          <a:xfrm>
            <a:off x="331788" y="1920875"/>
            <a:ext cx="10860931" cy="401470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4872404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sic Text Slide (Grey)">
    <p:bg>
      <p:bgPr>
        <a:solidFill>
          <a:srgbClr val="7E7E7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784563"/>
            <a:ext cx="10861519" cy="908200"/>
          </a:xfrm>
          <a:prstGeom prst="rect">
            <a:avLst/>
          </a:prstGeom>
        </p:spPr>
        <p:txBody>
          <a:bodyPr/>
          <a:lstStyle>
            <a:lvl1pPr>
              <a:defRPr b="1" i="0" baseline="0">
                <a:solidFill>
                  <a:schemeClr val="tx1"/>
                </a:solidFill>
                <a:latin typeface="+mn-lt"/>
              </a:defRPr>
            </a:lvl1pPr>
          </a:lstStyle>
          <a:p>
            <a:r>
              <a:rPr lang="en-GB" dirty="0"/>
              <a:t>Click to edit slide title</a:t>
            </a:r>
            <a:endParaRPr lang="en-US" dirty="0"/>
          </a:p>
        </p:txBody>
      </p:sp>
      <p:cxnSp>
        <p:nvCxnSpPr>
          <p:cNvPr id="6" name="Straight Connector 5">
            <a:extLst>
              <a:ext uri="{FF2B5EF4-FFF2-40B4-BE49-F238E27FC236}">
                <a16:creationId xmlns:a16="http://schemas.microsoft.com/office/drawing/2014/main" id="{A5208CA6-E56F-E844-AB42-12323087147D}"/>
              </a:ext>
            </a:extLst>
          </p:cNvPr>
          <p:cNvCxnSpPr/>
          <p:nvPr userDrawn="1"/>
        </p:nvCxnSpPr>
        <p:spPr>
          <a:xfrm>
            <a:off x="446400" y="1690688"/>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25A6495E-CD17-9A4D-9812-E831C6128CD7}"/>
              </a:ext>
            </a:extLst>
          </p:cNvPr>
          <p:cNvSpPr>
            <a:spLocks noGrp="1"/>
          </p:cNvSpPr>
          <p:nvPr>
            <p:ph type="body" sz="quarter" idx="12"/>
          </p:nvPr>
        </p:nvSpPr>
        <p:spPr>
          <a:xfrm>
            <a:off x="331788" y="1920875"/>
            <a:ext cx="10860931" cy="4014704"/>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207622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 Column + defaul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199" y="365125"/>
            <a:ext cx="6254795" cy="1325563"/>
          </a:xfrm>
          <a:prstGeom prst="rect">
            <a:avLst/>
          </a:prstGeom>
        </p:spPr>
        <p:txBody>
          <a:bodyPr>
            <a:normAutofit/>
          </a:bodyPr>
          <a:lstStyle>
            <a:lvl1pPr>
              <a:defRPr sz="4000" b="1" i="0" baseline="0">
                <a:latin typeface="+mn-lt"/>
              </a:defRPr>
            </a:lvl1pPr>
          </a:lstStyle>
          <a:p>
            <a:r>
              <a:rPr lang="en-GB" dirty="0"/>
              <a:t>Click to edit</a:t>
            </a:r>
            <a:br>
              <a:rPr lang="en-GB" dirty="0"/>
            </a:br>
            <a:r>
              <a:rPr lang="en-GB" dirty="0"/>
              <a:t>slide title</a:t>
            </a:r>
            <a:endParaRPr lang="en-US" dirty="0"/>
          </a:p>
        </p:txBody>
      </p:sp>
      <p:cxnSp>
        <p:nvCxnSpPr>
          <p:cNvPr id="6" name="Straight Connector 5">
            <a:extLst>
              <a:ext uri="{FF2B5EF4-FFF2-40B4-BE49-F238E27FC236}">
                <a16:creationId xmlns:a16="http://schemas.microsoft.com/office/drawing/2014/main" id="{A5208CA6-E56F-E844-AB42-12323087147D}"/>
              </a:ext>
            </a:extLst>
          </p:cNvPr>
          <p:cNvCxnSpPr>
            <a:cxnSpLocks/>
          </p:cNvCxnSpPr>
          <p:nvPr userDrawn="1"/>
        </p:nvCxnSpPr>
        <p:spPr>
          <a:xfrm>
            <a:off x="446400" y="1716088"/>
            <a:ext cx="957600" cy="0"/>
          </a:xfrm>
          <a:prstGeom prst="line">
            <a:avLst/>
          </a:prstGeom>
          <a:ln w="38100" cmpd="sng">
            <a:solidFill>
              <a:srgbClr val="00BFC6"/>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group of students sitting on a sofa talking.&#10;">
            <a:extLst>
              <a:ext uri="{FF2B5EF4-FFF2-40B4-BE49-F238E27FC236}">
                <a16:creationId xmlns:a16="http://schemas.microsoft.com/office/drawing/2014/main" id="{7156571E-5CA5-6B46-BAD2-131135DF4B15}"/>
              </a:ext>
            </a:extLst>
          </p:cNvPr>
          <p:cNvPicPr>
            <a:picLocks noChangeAspect="1"/>
          </p:cNvPicPr>
          <p:nvPr userDrawn="1"/>
        </p:nvPicPr>
        <p:blipFill rotWithShape="1">
          <a:blip r:embed="rId2"/>
          <a:srcRect l="9148" t="-279" r="40107" b="279"/>
          <a:stretch/>
        </p:blipFill>
        <p:spPr>
          <a:xfrm>
            <a:off x="6946293" y="-19250"/>
            <a:ext cx="5245707" cy="6891681"/>
          </a:xfrm>
          <a:prstGeom prst="rect">
            <a:avLst/>
          </a:prstGeom>
        </p:spPr>
      </p:pic>
      <p:sp>
        <p:nvSpPr>
          <p:cNvPr id="7" name="Text Placeholder 4">
            <a:extLst>
              <a:ext uri="{FF2B5EF4-FFF2-40B4-BE49-F238E27FC236}">
                <a16:creationId xmlns:a16="http://schemas.microsoft.com/office/drawing/2014/main" id="{DCFF6B8B-5802-7F4C-B1E1-24D08FF3C9FA}"/>
              </a:ext>
            </a:extLst>
          </p:cNvPr>
          <p:cNvSpPr>
            <a:spLocks noGrp="1"/>
          </p:cNvSpPr>
          <p:nvPr>
            <p:ph type="body" sz="quarter" idx="11" hasCustomPrompt="1"/>
          </p:nvPr>
        </p:nvSpPr>
        <p:spPr>
          <a:xfrm>
            <a:off x="331200" y="2229186"/>
            <a:ext cx="6254795" cy="4263690"/>
          </a:xfrm>
          <a:prstGeom prst="rect">
            <a:avLst/>
          </a:prstGeom>
        </p:spPr>
        <p:txBody>
          <a:bodyPr>
            <a:normAutofit/>
          </a:bodyPr>
          <a:lstStyle>
            <a:lvl1pPr marL="457200" marR="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sz="2400"/>
            </a:lvl1pPr>
          </a:lstStyle>
          <a:p>
            <a:pPr lvl="0"/>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lvl="0"/>
            <a:endParaRPr lang="en-GB" dirty="0"/>
          </a:p>
          <a:p>
            <a:pPr lvl="0"/>
            <a:endParaRPr lang="en-GB" dirty="0"/>
          </a:p>
        </p:txBody>
      </p:sp>
    </p:spTree>
    <p:extLst>
      <p:ext uri="{BB962C8B-B14F-4D97-AF65-F5344CB8AC3E}">
        <p14:creationId xmlns:p14="http://schemas.microsoft.com/office/powerpoint/2010/main" val="230619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 Column + Custom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199" y="365125"/>
            <a:ext cx="6254795" cy="1325563"/>
          </a:xfrm>
          <a:prstGeom prst="rect">
            <a:avLst/>
          </a:prstGeom>
        </p:spPr>
        <p:txBody>
          <a:bodyPr/>
          <a:lstStyle>
            <a:lvl1pPr>
              <a:defRPr sz="4000" b="1" i="0" baseline="0">
                <a:latin typeface="+mn-lt"/>
              </a:defRPr>
            </a:lvl1pPr>
          </a:lstStyle>
          <a:p>
            <a:r>
              <a:rPr lang="en-GB" dirty="0"/>
              <a:t>Click to edit</a:t>
            </a:r>
            <a:br>
              <a:rPr lang="en-GB" dirty="0"/>
            </a:br>
            <a:r>
              <a:rPr lang="en-GB" dirty="0"/>
              <a:t>slide title</a:t>
            </a:r>
            <a:endParaRPr lang="en-US" dirty="0"/>
          </a:p>
        </p:txBody>
      </p:sp>
      <p:sp>
        <p:nvSpPr>
          <p:cNvPr id="5" name="Text Placeholder 4">
            <a:extLst>
              <a:ext uri="{FF2B5EF4-FFF2-40B4-BE49-F238E27FC236}">
                <a16:creationId xmlns:a16="http://schemas.microsoft.com/office/drawing/2014/main" id="{6813A813-3BA8-0947-8A89-39FAEBC4BC43}"/>
              </a:ext>
            </a:extLst>
          </p:cNvPr>
          <p:cNvSpPr>
            <a:spLocks noGrp="1"/>
          </p:cNvSpPr>
          <p:nvPr>
            <p:ph type="body" sz="quarter" idx="11" hasCustomPrompt="1"/>
          </p:nvPr>
        </p:nvSpPr>
        <p:spPr>
          <a:xfrm>
            <a:off x="331200" y="2229186"/>
            <a:ext cx="6254795" cy="4263690"/>
          </a:xfrm>
          <a:prstGeom prst="rect">
            <a:avLst/>
          </a:prstGeom>
        </p:spPr>
        <p:txBody>
          <a:bodyPr>
            <a:normAutofit/>
          </a:bodyPr>
          <a:lstStyle>
            <a:lvl1pPr marL="457200" marR="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sz="2400"/>
            </a:lvl1pPr>
          </a:lstStyle>
          <a:p>
            <a:pPr lvl="0"/>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marL="457200" marR="0" lvl="0" indent="-457200" algn="l" defTabSz="914400" rtl="0" eaLnBrk="1" fontAlgn="auto" latinLnBrk="0" hangingPunct="1">
              <a:lnSpc>
                <a:spcPct val="90000"/>
              </a:lnSpc>
              <a:spcBef>
                <a:spcPts val="1000"/>
              </a:spcBef>
              <a:spcAft>
                <a:spcPts val="0"/>
              </a:spcAft>
              <a:buClr>
                <a:srgbClr val="00BFC6"/>
              </a:buClr>
              <a:buSzTx/>
              <a:buFont typeface="Arial" panose="020B0604020202020204" pitchFamily="34" charset="0"/>
              <a:buChar char="•"/>
              <a:tabLst/>
              <a:defRPr/>
            </a:pPr>
            <a:r>
              <a:rPr lang="en-GB" dirty="0"/>
              <a:t>Click to edit bullet point</a:t>
            </a:r>
          </a:p>
          <a:p>
            <a:pPr lvl="0"/>
            <a:endParaRPr lang="en-GB" dirty="0"/>
          </a:p>
          <a:p>
            <a:pPr lvl="0"/>
            <a:endParaRPr lang="en-GB" dirty="0"/>
          </a:p>
        </p:txBody>
      </p:sp>
      <p:cxnSp>
        <p:nvCxnSpPr>
          <p:cNvPr id="6" name="Straight Connector 5">
            <a:extLst>
              <a:ext uri="{FF2B5EF4-FFF2-40B4-BE49-F238E27FC236}">
                <a16:creationId xmlns:a16="http://schemas.microsoft.com/office/drawing/2014/main" id="{A5208CA6-E56F-E844-AB42-12323087147D}"/>
              </a:ext>
            </a:extLst>
          </p:cNvPr>
          <p:cNvCxnSpPr>
            <a:cxnSpLocks/>
          </p:cNvCxnSpPr>
          <p:nvPr userDrawn="1"/>
        </p:nvCxnSpPr>
        <p:spPr>
          <a:xfrm>
            <a:off x="446400" y="1716088"/>
            <a:ext cx="957600" cy="0"/>
          </a:xfrm>
          <a:prstGeom prst="line">
            <a:avLst/>
          </a:prstGeom>
          <a:ln w="38100" cmpd="sng">
            <a:solidFill>
              <a:srgbClr val="00BFC6"/>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descr="Add your Alt text here or if the image is decorative check the 'Mark as decorative' button.">
            <a:extLst>
              <a:ext uri="{FF2B5EF4-FFF2-40B4-BE49-F238E27FC236}">
                <a16:creationId xmlns:a16="http://schemas.microsoft.com/office/drawing/2014/main" id="{821B2D5E-3EC9-DB44-833E-74721238B285}"/>
              </a:ext>
            </a:extLst>
          </p:cNvPr>
          <p:cNvSpPr>
            <a:spLocks noGrp="1"/>
          </p:cNvSpPr>
          <p:nvPr>
            <p:ph type="pic" sz="quarter" idx="12"/>
          </p:nvPr>
        </p:nvSpPr>
        <p:spPr>
          <a:xfrm>
            <a:off x="7014500" y="0"/>
            <a:ext cx="5177500" cy="6857998"/>
          </a:xfrm>
          <a:prstGeom prst="rect">
            <a:avLst/>
          </a:prstGeom>
        </p:spPr>
        <p:txBody>
          <a:bodyPr/>
          <a:lstStyle>
            <a:lvl1pPr marL="0" indent="0" algn="ctr">
              <a:buFontTx/>
              <a:buNone/>
              <a:defRPr/>
            </a:lvl1pPr>
          </a:lstStyle>
          <a:p>
            <a:r>
              <a:rPr lang="en-GB"/>
              <a:t>Click icon to add picture</a:t>
            </a:r>
            <a:endParaRPr lang="en-US" dirty="0"/>
          </a:p>
        </p:txBody>
      </p:sp>
    </p:spTree>
    <p:extLst>
      <p:ext uri="{BB962C8B-B14F-4D97-AF65-F5344CB8AC3E}">
        <p14:creationId xmlns:p14="http://schemas.microsoft.com/office/powerpoint/2010/main" val="276112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365126"/>
            <a:ext cx="10707919" cy="814739"/>
          </a:xfrm>
          <a:prstGeom prst="rect">
            <a:avLst/>
          </a:prstGeom>
        </p:spPr>
        <p:txBody>
          <a:bodyPr>
            <a:normAutofit/>
          </a:bodyPr>
          <a:lstStyle>
            <a:lvl1pPr>
              <a:defRPr sz="4000" b="1" i="0" baseline="0">
                <a:latin typeface="+mn-lt"/>
              </a:defRPr>
            </a:lvl1pPr>
          </a:lstStyle>
          <a:p>
            <a:r>
              <a:rPr lang="en-GB" dirty="0"/>
              <a:t>Click to edit slide title</a:t>
            </a:r>
            <a:endParaRPr lang="en-US" dirty="0"/>
          </a:p>
        </p:txBody>
      </p:sp>
      <p:sp>
        <p:nvSpPr>
          <p:cNvPr id="5" name="Text Placeholder 4">
            <a:extLst>
              <a:ext uri="{FF2B5EF4-FFF2-40B4-BE49-F238E27FC236}">
                <a16:creationId xmlns:a16="http://schemas.microsoft.com/office/drawing/2014/main" id="{6813A813-3BA8-0947-8A89-39FAEBC4BC43}"/>
              </a:ext>
            </a:extLst>
          </p:cNvPr>
          <p:cNvSpPr>
            <a:spLocks noGrp="1"/>
          </p:cNvSpPr>
          <p:nvPr>
            <p:ph type="body" sz="quarter" idx="11" hasCustomPrompt="1"/>
          </p:nvPr>
        </p:nvSpPr>
        <p:spPr>
          <a:xfrm>
            <a:off x="331200" y="4467830"/>
            <a:ext cx="10707919" cy="202504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F3BA00"/>
              </a:buClr>
              <a:buSzTx/>
              <a:buFontTx/>
              <a:buNone/>
              <a:tabLst/>
              <a:defRPr sz="2400"/>
            </a:lvl1pPr>
          </a:lstStyle>
          <a:p>
            <a:pPr lvl="0"/>
            <a:r>
              <a:rPr lang="en-GB" dirty="0"/>
              <a:t>Click to edit copy……..</a:t>
            </a:r>
          </a:p>
          <a:p>
            <a:pPr marL="457200" marR="0" lvl="0" indent="-457200" algn="l" defTabSz="914400" rtl="0" eaLnBrk="1" fontAlgn="auto" latinLnBrk="0" hangingPunct="1">
              <a:lnSpc>
                <a:spcPct val="90000"/>
              </a:lnSpc>
              <a:spcBef>
                <a:spcPts val="1000"/>
              </a:spcBef>
              <a:spcAft>
                <a:spcPts val="0"/>
              </a:spcAft>
              <a:buClr>
                <a:srgbClr val="F3BA00"/>
              </a:buClr>
              <a:buSzTx/>
              <a:buFont typeface="Arial" panose="020B0604020202020204" pitchFamily="34" charset="0"/>
              <a:buChar char="•"/>
              <a:tabLst/>
              <a:defRPr/>
            </a:pPr>
            <a:endParaRPr lang="en-GB" dirty="0"/>
          </a:p>
        </p:txBody>
      </p:sp>
      <p:sp>
        <p:nvSpPr>
          <p:cNvPr id="4" name="Content Placeholder 3">
            <a:extLst>
              <a:ext uri="{FF2B5EF4-FFF2-40B4-BE49-F238E27FC236}">
                <a16:creationId xmlns:a16="http://schemas.microsoft.com/office/drawing/2014/main" id="{6C8DC553-5738-9E4A-B62F-89971F9A8BFB}"/>
              </a:ext>
            </a:extLst>
          </p:cNvPr>
          <p:cNvSpPr>
            <a:spLocks noGrp="1"/>
          </p:cNvSpPr>
          <p:nvPr>
            <p:ph sz="quarter" idx="12" hasCustomPrompt="1"/>
          </p:nvPr>
        </p:nvSpPr>
        <p:spPr>
          <a:xfrm>
            <a:off x="331788" y="1331107"/>
            <a:ext cx="10707919" cy="3020232"/>
          </a:xfrm>
          <a:prstGeom prst="rect">
            <a:avLst/>
          </a:prstGeom>
        </p:spPr>
        <p:txBody>
          <a:bodyPr>
            <a:normAutofit/>
          </a:bodyPr>
          <a:lstStyle>
            <a:lvl1pPr marL="0" indent="0">
              <a:buNone/>
              <a:defRPr lang="en-GB" sz="2200" b="0" i="0" smtClean="0">
                <a:effectLst/>
              </a:defRPr>
            </a:lvl1pPr>
          </a:lstStyle>
          <a:p>
            <a:pPr lvl="0"/>
            <a:r>
              <a:rPr lang="en-GB" dirty="0"/>
              <a:t>Click to insert </a:t>
            </a:r>
            <a:r>
              <a:rPr lang="en-GB" b="0" i="0" dirty="0">
                <a:solidFill>
                  <a:srgbClr val="1E1E1E"/>
                </a:solidFill>
                <a:effectLst/>
                <a:latin typeface="Segoe UI"/>
              </a:rPr>
              <a:t>content. </a:t>
            </a:r>
            <a:br>
              <a:rPr lang="en-GB" b="0" i="0" dirty="0">
                <a:solidFill>
                  <a:srgbClr val="1E1E1E"/>
                </a:solidFill>
                <a:effectLst/>
                <a:latin typeface="Segoe UI"/>
              </a:rPr>
            </a:br>
            <a:r>
              <a:rPr lang="en-GB" b="0" i="0" dirty="0">
                <a:solidFill>
                  <a:srgbClr val="1E1E1E"/>
                </a:solidFill>
                <a:effectLst/>
                <a:latin typeface="Segoe UI"/>
              </a:rPr>
              <a:t>This placeholder accepts text, or a table, chart, SmartArt graphic, picture, or video as indicated by the clickable icons below.</a:t>
            </a:r>
            <a:endParaRPr lang="en-US" dirty="0"/>
          </a:p>
        </p:txBody>
      </p:sp>
      <p:cxnSp>
        <p:nvCxnSpPr>
          <p:cNvPr id="8" name="Straight Connector 7">
            <a:extLst>
              <a:ext uri="{FF2B5EF4-FFF2-40B4-BE49-F238E27FC236}">
                <a16:creationId xmlns:a16="http://schemas.microsoft.com/office/drawing/2014/main" id="{9EE4C8FB-F386-6747-B8D6-62A6B7626BA9}"/>
              </a:ext>
            </a:extLst>
          </p:cNvPr>
          <p:cNvCxnSpPr/>
          <p:nvPr userDrawn="1"/>
        </p:nvCxnSpPr>
        <p:spPr>
          <a:xfrm>
            <a:off x="446571" y="1179976"/>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48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mparison x 2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199" y="365126"/>
            <a:ext cx="11361157" cy="814739"/>
          </a:xfrm>
          <a:prstGeom prst="rect">
            <a:avLst/>
          </a:prstGeom>
        </p:spPr>
        <p:txBody>
          <a:bodyPr>
            <a:normAutofit/>
          </a:bodyPr>
          <a:lstStyle>
            <a:lvl1pPr>
              <a:defRPr sz="4000" b="1" i="0" baseline="0">
                <a:latin typeface="+mn-lt"/>
              </a:defRPr>
            </a:lvl1pPr>
          </a:lstStyle>
          <a:p>
            <a:r>
              <a:rPr lang="en-GB" dirty="0"/>
              <a:t>Click to edit slide title</a:t>
            </a:r>
            <a:endParaRPr lang="en-US" dirty="0"/>
          </a:p>
        </p:txBody>
      </p:sp>
      <p:sp>
        <p:nvSpPr>
          <p:cNvPr id="5" name="Text Placeholder 4">
            <a:extLst>
              <a:ext uri="{FF2B5EF4-FFF2-40B4-BE49-F238E27FC236}">
                <a16:creationId xmlns:a16="http://schemas.microsoft.com/office/drawing/2014/main" id="{6813A813-3BA8-0947-8A89-39FAEBC4BC43}"/>
              </a:ext>
            </a:extLst>
          </p:cNvPr>
          <p:cNvSpPr>
            <a:spLocks noGrp="1"/>
          </p:cNvSpPr>
          <p:nvPr>
            <p:ph type="body" sz="quarter" idx="11" hasCustomPrompt="1"/>
          </p:nvPr>
        </p:nvSpPr>
        <p:spPr>
          <a:xfrm>
            <a:off x="331200" y="4572000"/>
            <a:ext cx="11347656" cy="192087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F3BA00"/>
              </a:buClr>
              <a:buSzTx/>
              <a:buFontTx/>
              <a:buNone/>
              <a:tabLst/>
              <a:defRPr sz="2400"/>
            </a:lvl1pPr>
          </a:lstStyle>
          <a:p>
            <a:pPr lvl="0"/>
            <a:r>
              <a:rPr lang="en-GB" dirty="0"/>
              <a:t>Click to edit copy……..</a:t>
            </a:r>
          </a:p>
          <a:p>
            <a:pPr marL="457200" marR="0" lvl="0" indent="-457200" algn="l" defTabSz="914400" rtl="0" eaLnBrk="1" fontAlgn="auto" latinLnBrk="0" hangingPunct="1">
              <a:lnSpc>
                <a:spcPct val="90000"/>
              </a:lnSpc>
              <a:spcBef>
                <a:spcPts val="1000"/>
              </a:spcBef>
              <a:spcAft>
                <a:spcPts val="0"/>
              </a:spcAft>
              <a:buClr>
                <a:srgbClr val="F3BA00"/>
              </a:buClr>
              <a:buSzTx/>
              <a:buFont typeface="Arial" panose="020B0604020202020204" pitchFamily="34" charset="0"/>
              <a:buChar char="•"/>
              <a:tabLst/>
              <a:defRPr/>
            </a:pPr>
            <a:endParaRPr lang="en-GB" dirty="0"/>
          </a:p>
        </p:txBody>
      </p:sp>
      <p:sp>
        <p:nvSpPr>
          <p:cNvPr id="4" name="Content Placeholder 3">
            <a:extLst>
              <a:ext uri="{FF2B5EF4-FFF2-40B4-BE49-F238E27FC236}">
                <a16:creationId xmlns:a16="http://schemas.microsoft.com/office/drawing/2014/main" id="{6C8DC553-5738-9E4A-B62F-89971F9A8BFB}"/>
              </a:ext>
            </a:extLst>
          </p:cNvPr>
          <p:cNvSpPr>
            <a:spLocks noGrp="1"/>
          </p:cNvSpPr>
          <p:nvPr>
            <p:ph sz="quarter" idx="12" hasCustomPrompt="1"/>
          </p:nvPr>
        </p:nvSpPr>
        <p:spPr>
          <a:xfrm>
            <a:off x="331788" y="1325306"/>
            <a:ext cx="5420830" cy="3020232"/>
          </a:xfrm>
          <a:prstGeom prst="rect">
            <a:avLst/>
          </a:prstGeom>
        </p:spPr>
        <p:txBody>
          <a:bodyPr>
            <a:normAutofit/>
          </a:bodyPr>
          <a:lstStyle>
            <a:lvl1pPr marL="0" indent="0">
              <a:buNone/>
              <a:defRPr lang="en-GB" sz="2400" b="0" i="0" smtClean="0">
                <a:effectLst/>
              </a:defRPr>
            </a:lvl1pPr>
          </a:lstStyle>
          <a:p>
            <a:pPr lvl="0"/>
            <a:r>
              <a:rPr lang="en-GB" dirty="0"/>
              <a:t>Click to insert </a:t>
            </a:r>
            <a:r>
              <a:rPr lang="en-GB" b="0" i="0" dirty="0">
                <a:solidFill>
                  <a:srgbClr val="1E1E1E"/>
                </a:solidFill>
                <a:effectLst/>
                <a:latin typeface="Segoe UI"/>
              </a:rPr>
              <a:t>content. This placeholder accepts text, or a table, chart, SmartArt graphic, picture, or video as indicated by the clickable icons below.</a:t>
            </a:r>
            <a:endParaRPr lang="en-US" dirty="0"/>
          </a:p>
        </p:txBody>
      </p:sp>
      <p:sp>
        <p:nvSpPr>
          <p:cNvPr id="8" name="Content Placeholder 3">
            <a:extLst>
              <a:ext uri="{FF2B5EF4-FFF2-40B4-BE49-F238E27FC236}">
                <a16:creationId xmlns:a16="http://schemas.microsoft.com/office/drawing/2014/main" id="{E0F09EAE-9D01-6048-8F8D-42D5B6233C3D}"/>
              </a:ext>
            </a:extLst>
          </p:cNvPr>
          <p:cNvSpPr>
            <a:spLocks noGrp="1"/>
          </p:cNvSpPr>
          <p:nvPr>
            <p:ph sz="quarter" idx="13" hasCustomPrompt="1"/>
          </p:nvPr>
        </p:nvSpPr>
        <p:spPr>
          <a:xfrm>
            <a:off x="6271526" y="1325306"/>
            <a:ext cx="5420830" cy="3020232"/>
          </a:xfrm>
          <a:prstGeom prst="rect">
            <a:avLst/>
          </a:prstGeom>
        </p:spPr>
        <p:txBody>
          <a:bodyPr>
            <a:normAutofit/>
          </a:bodyPr>
          <a:lstStyle>
            <a:lvl1pPr marL="0" indent="0">
              <a:buNone/>
              <a:defRPr lang="en-GB" sz="2400" b="0" i="0" smtClean="0">
                <a:effectLst/>
              </a:defRPr>
            </a:lvl1pPr>
          </a:lstStyle>
          <a:p>
            <a:pPr lvl="0"/>
            <a:r>
              <a:rPr lang="en-GB" dirty="0"/>
              <a:t>Click to insert </a:t>
            </a:r>
            <a:r>
              <a:rPr lang="en-GB" b="0" i="0" dirty="0">
                <a:solidFill>
                  <a:srgbClr val="1E1E1E"/>
                </a:solidFill>
                <a:effectLst/>
                <a:latin typeface="Segoe UI"/>
              </a:rPr>
              <a:t>content. This placeholder accepts text, or a table, chart, SmartArt graphic, picture, or video as indicated by the clickable icons below.</a:t>
            </a:r>
            <a:endParaRPr lang="en-US" dirty="0"/>
          </a:p>
        </p:txBody>
      </p:sp>
      <p:cxnSp>
        <p:nvCxnSpPr>
          <p:cNvPr id="9" name="Straight Connector 8">
            <a:extLst>
              <a:ext uri="{FF2B5EF4-FFF2-40B4-BE49-F238E27FC236}">
                <a16:creationId xmlns:a16="http://schemas.microsoft.com/office/drawing/2014/main" id="{3C136BFA-A48F-BC4C-85C0-C185B2CF6E7D}"/>
              </a:ext>
            </a:extLst>
          </p:cNvPr>
          <p:cNvCxnSpPr/>
          <p:nvPr userDrawn="1"/>
        </p:nvCxnSpPr>
        <p:spPr>
          <a:xfrm>
            <a:off x="446571" y="1179976"/>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026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Gold)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latin typeface="+mn-lt"/>
              </a:defRPr>
            </a:lvl1pPr>
          </a:lstStyle>
          <a:p>
            <a:r>
              <a:rPr lang="en-GB" dirty="0"/>
              <a:t>Click to edit </a:t>
            </a:r>
            <a:br>
              <a:rPr lang="en-GB" dirty="0"/>
            </a:br>
            <a:r>
              <a:rPr lang="en-GB" dirty="0"/>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25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mparison x 2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B1C8-B398-0B43-98AF-ECE5979F57AA}"/>
              </a:ext>
            </a:extLst>
          </p:cNvPr>
          <p:cNvSpPr>
            <a:spLocks noGrp="1"/>
          </p:cNvSpPr>
          <p:nvPr>
            <p:ph type="title" hasCustomPrompt="1"/>
          </p:nvPr>
        </p:nvSpPr>
        <p:spPr>
          <a:xfrm>
            <a:off x="331200" y="365126"/>
            <a:ext cx="11347656" cy="814739"/>
          </a:xfrm>
          <a:prstGeom prst="rect">
            <a:avLst/>
          </a:prstGeom>
        </p:spPr>
        <p:txBody>
          <a:bodyPr>
            <a:normAutofit/>
          </a:bodyPr>
          <a:lstStyle>
            <a:lvl1pPr>
              <a:defRPr sz="4000" b="1" i="0" baseline="0">
                <a:latin typeface="+mn-lt"/>
              </a:defRPr>
            </a:lvl1pPr>
          </a:lstStyle>
          <a:p>
            <a:r>
              <a:rPr lang="en-GB" dirty="0"/>
              <a:t>Click to edit slide title</a:t>
            </a:r>
            <a:endParaRPr lang="en-US" dirty="0"/>
          </a:p>
        </p:txBody>
      </p:sp>
      <p:sp>
        <p:nvSpPr>
          <p:cNvPr id="4" name="Content Placeholder 3">
            <a:extLst>
              <a:ext uri="{FF2B5EF4-FFF2-40B4-BE49-F238E27FC236}">
                <a16:creationId xmlns:a16="http://schemas.microsoft.com/office/drawing/2014/main" id="{6C8DC553-5738-9E4A-B62F-89971F9A8BFB}"/>
              </a:ext>
            </a:extLst>
          </p:cNvPr>
          <p:cNvSpPr>
            <a:spLocks noGrp="1"/>
          </p:cNvSpPr>
          <p:nvPr>
            <p:ph sz="quarter" idx="12" hasCustomPrompt="1"/>
          </p:nvPr>
        </p:nvSpPr>
        <p:spPr>
          <a:xfrm>
            <a:off x="331788" y="1325306"/>
            <a:ext cx="5420830" cy="5167568"/>
          </a:xfrm>
          <a:prstGeom prst="rect">
            <a:avLst/>
          </a:prstGeom>
        </p:spPr>
        <p:txBody>
          <a:bodyPr>
            <a:normAutofit/>
          </a:bodyPr>
          <a:lstStyle>
            <a:lvl1pPr marL="0" indent="0">
              <a:buNone/>
              <a:defRPr lang="en-GB" sz="2400" b="0" i="0" smtClean="0">
                <a:effectLst/>
              </a:defRPr>
            </a:lvl1pPr>
          </a:lstStyle>
          <a:p>
            <a:pPr lvl="0"/>
            <a:r>
              <a:rPr lang="en-GB" dirty="0"/>
              <a:t>Click to insert </a:t>
            </a:r>
            <a:r>
              <a:rPr lang="en-GB" b="0" i="0" dirty="0">
                <a:solidFill>
                  <a:srgbClr val="1E1E1E"/>
                </a:solidFill>
                <a:effectLst/>
                <a:latin typeface="Segoe UI"/>
              </a:rPr>
              <a:t>content. </a:t>
            </a:r>
            <a:br>
              <a:rPr lang="en-GB" b="0" i="0" dirty="0">
                <a:solidFill>
                  <a:srgbClr val="1E1E1E"/>
                </a:solidFill>
                <a:effectLst/>
                <a:latin typeface="Segoe UI"/>
              </a:rPr>
            </a:br>
            <a:r>
              <a:rPr lang="en-GB" b="0" i="0" dirty="0">
                <a:solidFill>
                  <a:srgbClr val="1E1E1E"/>
                </a:solidFill>
                <a:effectLst/>
                <a:latin typeface="Segoe UI"/>
              </a:rPr>
              <a:t>This placeholder accepts text, or a table, chart, SmartArt graphic, picture, or video as indicated by the clickable icons below.</a:t>
            </a:r>
            <a:endParaRPr lang="en-US" dirty="0"/>
          </a:p>
        </p:txBody>
      </p:sp>
      <p:sp>
        <p:nvSpPr>
          <p:cNvPr id="8" name="Content Placeholder 3">
            <a:extLst>
              <a:ext uri="{FF2B5EF4-FFF2-40B4-BE49-F238E27FC236}">
                <a16:creationId xmlns:a16="http://schemas.microsoft.com/office/drawing/2014/main" id="{E0F09EAE-9D01-6048-8F8D-42D5B6233C3D}"/>
              </a:ext>
            </a:extLst>
          </p:cNvPr>
          <p:cNvSpPr>
            <a:spLocks noGrp="1"/>
          </p:cNvSpPr>
          <p:nvPr>
            <p:ph sz="quarter" idx="13" hasCustomPrompt="1"/>
          </p:nvPr>
        </p:nvSpPr>
        <p:spPr>
          <a:xfrm>
            <a:off x="6271526" y="1325306"/>
            <a:ext cx="5420830" cy="5167568"/>
          </a:xfrm>
          <a:prstGeom prst="rect">
            <a:avLst/>
          </a:prstGeom>
        </p:spPr>
        <p:txBody>
          <a:bodyPr>
            <a:normAutofit/>
          </a:bodyPr>
          <a:lstStyle>
            <a:lvl1pPr marL="0" indent="0">
              <a:buNone/>
              <a:defRPr lang="en-GB" sz="2400" b="0" i="0" smtClean="0">
                <a:effectLst/>
              </a:defRPr>
            </a:lvl1pPr>
          </a:lstStyle>
          <a:p>
            <a:pPr lvl="0"/>
            <a:r>
              <a:rPr lang="en-GB" dirty="0"/>
              <a:t>Click to insert </a:t>
            </a:r>
            <a:r>
              <a:rPr lang="en-GB" b="0" i="0" dirty="0">
                <a:solidFill>
                  <a:srgbClr val="1E1E1E"/>
                </a:solidFill>
                <a:effectLst/>
                <a:latin typeface="Segoe UI"/>
              </a:rPr>
              <a:t>content. </a:t>
            </a:r>
            <a:br>
              <a:rPr lang="en-GB" b="0" i="0" dirty="0">
                <a:solidFill>
                  <a:srgbClr val="1E1E1E"/>
                </a:solidFill>
                <a:effectLst/>
                <a:latin typeface="Segoe UI"/>
              </a:rPr>
            </a:br>
            <a:r>
              <a:rPr lang="en-GB" b="0" i="0" dirty="0">
                <a:solidFill>
                  <a:srgbClr val="1E1E1E"/>
                </a:solidFill>
                <a:effectLst/>
                <a:latin typeface="Segoe UI"/>
              </a:rPr>
              <a:t>This placeholder accepts text, or a table, chart, SmartArt graphic, picture, or video as indicated by the clickable icons below.</a:t>
            </a:r>
            <a:endParaRPr lang="en-US" dirty="0"/>
          </a:p>
        </p:txBody>
      </p:sp>
      <p:cxnSp>
        <p:nvCxnSpPr>
          <p:cNvPr id="9" name="Straight Connector 8">
            <a:extLst>
              <a:ext uri="{FF2B5EF4-FFF2-40B4-BE49-F238E27FC236}">
                <a16:creationId xmlns:a16="http://schemas.microsoft.com/office/drawing/2014/main" id="{D394619F-CEF4-A84E-8F2F-2898814CE901}"/>
              </a:ext>
            </a:extLst>
          </p:cNvPr>
          <p:cNvCxnSpPr/>
          <p:nvPr userDrawn="1"/>
        </p:nvCxnSpPr>
        <p:spPr>
          <a:xfrm>
            <a:off x="446571" y="1179976"/>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582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Slide + Gold Lin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B9919FF-69FB-F843-AB10-BFB796B087FA}"/>
              </a:ext>
            </a:extLst>
          </p:cNvPr>
          <p:cNvCxnSpPr>
            <a:cxnSpLocks/>
          </p:cNvCxnSpPr>
          <p:nvPr userDrawn="1"/>
        </p:nvCxnSpPr>
        <p:spPr>
          <a:xfrm>
            <a:off x="446400" y="125280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71910165-8F1F-4D44-BC39-5BED1899EC56}"/>
              </a:ext>
            </a:extLst>
          </p:cNvPr>
          <p:cNvSpPr>
            <a:spLocks noGrp="1"/>
          </p:cNvSpPr>
          <p:nvPr>
            <p:ph type="title" hasCustomPrompt="1"/>
          </p:nvPr>
        </p:nvSpPr>
        <p:spPr>
          <a:xfrm>
            <a:off x="331200" y="365127"/>
            <a:ext cx="11347656" cy="708762"/>
          </a:xfrm>
          <a:prstGeom prst="rect">
            <a:avLst/>
          </a:prstGeom>
        </p:spPr>
        <p:txBody>
          <a:bodyPr>
            <a:normAutofit/>
          </a:bodyPr>
          <a:lstStyle>
            <a:lvl1pPr>
              <a:defRPr sz="4000" b="1" i="0" baseline="0">
                <a:latin typeface="+mn-lt"/>
              </a:defRPr>
            </a:lvl1pPr>
          </a:lstStyle>
          <a:p>
            <a:r>
              <a:rPr lang="en-GB" dirty="0"/>
              <a:t>Click to edit slide title</a:t>
            </a:r>
            <a:endParaRPr lang="en-US" dirty="0"/>
          </a:p>
        </p:txBody>
      </p:sp>
    </p:spTree>
    <p:extLst>
      <p:ext uri="{BB962C8B-B14F-4D97-AF65-F5344CB8AC3E}">
        <p14:creationId xmlns:p14="http://schemas.microsoft.com/office/powerpoint/2010/main" val="122592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1910165-8F1F-4D44-BC39-5BED1899EC56}"/>
              </a:ext>
            </a:extLst>
          </p:cNvPr>
          <p:cNvSpPr>
            <a:spLocks noGrp="1"/>
          </p:cNvSpPr>
          <p:nvPr>
            <p:ph type="title" hasCustomPrompt="1"/>
          </p:nvPr>
        </p:nvSpPr>
        <p:spPr>
          <a:xfrm>
            <a:off x="331200" y="365126"/>
            <a:ext cx="11347656" cy="814739"/>
          </a:xfrm>
          <a:prstGeom prst="rect">
            <a:avLst/>
          </a:prstGeom>
        </p:spPr>
        <p:txBody>
          <a:bodyPr>
            <a:normAutofit/>
          </a:bodyPr>
          <a:lstStyle>
            <a:lvl1pPr>
              <a:defRPr sz="4000" b="1" i="0" baseline="0">
                <a:latin typeface="+mn-lt"/>
              </a:defRPr>
            </a:lvl1pPr>
          </a:lstStyle>
          <a:p>
            <a:r>
              <a:rPr lang="en-GB" dirty="0"/>
              <a:t>Click to edit slide title</a:t>
            </a:r>
            <a:endParaRPr lang="en-US" dirty="0"/>
          </a:p>
        </p:txBody>
      </p:sp>
    </p:spTree>
    <p:extLst>
      <p:ext uri="{BB962C8B-B14F-4D97-AF65-F5344CB8AC3E}">
        <p14:creationId xmlns:p14="http://schemas.microsoft.com/office/powerpoint/2010/main" val="43469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Grey) +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solidFill>
                  <a:schemeClr val="bg1"/>
                </a:solidFill>
                <a:latin typeface="+mn-lt"/>
              </a:defRPr>
            </a:lvl1pPr>
          </a:lstStyle>
          <a:p>
            <a:r>
              <a:rPr lang="en-GB" dirty="0"/>
              <a:t>Click to edit </a:t>
            </a:r>
            <a:br>
              <a:rPr lang="en-GB" dirty="0"/>
            </a:br>
            <a:r>
              <a:rPr lang="en-GB" dirty="0"/>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147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White) +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latin typeface="+mn-lt"/>
              </a:defRPr>
            </a:lvl1pPr>
          </a:lstStyle>
          <a:p>
            <a:r>
              <a:rPr lang="en-GB" dirty="0"/>
              <a:t>Click to edit </a:t>
            </a:r>
            <a:br>
              <a:rPr lang="en-GB" dirty="0"/>
            </a:br>
            <a:r>
              <a:rPr lang="en-GB" dirty="0"/>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35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Gold) + Logo">
    <p:bg>
      <p:bgPr>
        <a:solidFill>
          <a:srgbClr val="00B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latin typeface="+mn-lt"/>
              </a:defRPr>
            </a:lvl1pPr>
          </a:lstStyle>
          <a:p>
            <a:r>
              <a:rPr lang="en-GB" dirty="0"/>
              <a:t>Click to edit </a:t>
            </a:r>
            <a:br>
              <a:rPr lang="en-GB" dirty="0"/>
            </a:br>
            <a:r>
              <a:rPr lang="en-GB" dirty="0"/>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07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Grey) + Logo">
    <p:bg>
      <p:bgPr>
        <a:solidFill>
          <a:srgbClr val="7E7E7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340241" y="1600200"/>
            <a:ext cx="7410893" cy="1228060"/>
          </a:xfrm>
          <a:prstGeom prst="rect">
            <a:avLst/>
          </a:prstGeom>
        </p:spPr>
        <p:txBody>
          <a:bodyPr anchor="t">
            <a:normAutofit/>
          </a:bodyPr>
          <a:lstStyle>
            <a:lvl1pPr algn="l">
              <a:defRPr sz="4000" b="1">
                <a:solidFill>
                  <a:schemeClr val="bg1"/>
                </a:solidFill>
                <a:latin typeface="+mn-lt"/>
              </a:defRPr>
            </a:lvl1pPr>
          </a:lstStyle>
          <a:p>
            <a:r>
              <a:rPr lang="en-GB" dirty="0"/>
              <a:t>Click to edit </a:t>
            </a:r>
            <a:br>
              <a:rPr lang="en-GB" dirty="0"/>
            </a:br>
            <a:r>
              <a:rPr lang="en-GB" dirty="0"/>
              <a:t>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340241" y="3124772"/>
            <a:ext cx="7410893" cy="608455"/>
          </a:xfrm>
          <a:prstGeom prst="rect">
            <a:avLst/>
          </a:prstGeo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p>
        </p:txBody>
      </p:sp>
      <p:cxnSp>
        <p:nvCxnSpPr>
          <p:cNvPr id="6" name="Straight Connector 5">
            <a:extLst>
              <a:ext uri="{FF2B5EF4-FFF2-40B4-BE49-F238E27FC236}">
                <a16:creationId xmlns:a16="http://schemas.microsoft.com/office/drawing/2014/main" id="{3FC72A63-6E5A-EE4D-8733-BCEF3C24F8BC}"/>
              </a:ext>
            </a:extLst>
          </p:cNvPr>
          <p:cNvCxnSpPr/>
          <p:nvPr userDrawn="1"/>
        </p:nvCxnSpPr>
        <p:spPr>
          <a:xfrm>
            <a:off x="446571" y="2987860"/>
            <a:ext cx="959133"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47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C223-F167-5841-9431-8DDFF9B1D9B4}"/>
              </a:ext>
            </a:extLst>
          </p:cNvPr>
          <p:cNvSpPr>
            <a:spLocks noGrp="1"/>
          </p:cNvSpPr>
          <p:nvPr>
            <p:ph type="ctrTitle" hasCustomPrompt="1"/>
          </p:nvPr>
        </p:nvSpPr>
        <p:spPr>
          <a:xfrm>
            <a:off x="1524000" y="1022004"/>
            <a:ext cx="9144000" cy="2387600"/>
          </a:xfrm>
          <a:prstGeom prst="rect">
            <a:avLst/>
          </a:prstGeom>
        </p:spPr>
        <p:txBody>
          <a:bodyPr anchor="b">
            <a:normAutofit/>
          </a:bodyPr>
          <a:lstStyle>
            <a:lvl1pPr algn="ctr">
              <a:defRPr sz="4000" b="1">
                <a:latin typeface="+mn-lt"/>
              </a:defRPr>
            </a:lvl1pPr>
          </a:lstStyle>
          <a:p>
            <a:r>
              <a:rPr lang="en-GB" dirty="0"/>
              <a:t>Click to edit slide title</a:t>
            </a:r>
          </a:p>
        </p:txBody>
      </p:sp>
      <p:sp>
        <p:nvSpPr>
          <p:cNvPr id="3" name="Subtitle 2">
            <a:extLst>
              <a:ext uri="{FF2B5EF4-FFF2-40B4-BE49-F238E27FC236}">
                <a16:creationId xmlns:a16="http://schemas.microsoft.com/office/drawing/2014/main" id="{1FFDDDBC-2240-1A4C-B516-B844022C3117}"/>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style</a:t>
            </a:r>
          </a:p>
        </p:txBody>
      </p:sp>
      <p:cxnSp>
        <p:nvCxnSpPr>
          <p:cNvPr id="5" name="Straight Connector 4">
            <a:extLst>
              <a:ext uri="{FF2B5EF4-FFF2-40B4-BE49-F238E27FC236}">
                <a16:creationId xmlns:a16="http://schemas.microsoft.com/office/drawing/2014/main" id="{8BAF1998-6D9A-7241-B7AC-D9EB6CF9D9BD}"/>
              </a:ext>
            </a:extLst>
          </p:cNvPr>
          <p:cNvCxnSpPr>
            <a:cxnSpLocks/>
          </p:cNvCxnSpPr>
          <p:nvPr userDrawn="1"/>
        </p:nvCxnSpPr>
        <p:spPr>
          <a:xfrm>
            <a:off x="5556000" y="3518208"/>
            <a:ext cx="1080000" cy="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376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ash Screen (Grey)">
    <p:bg>
      <p:bgPr>
        <a:solidFill>
          <a:srgbClr val="7E7E7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4F2-32E6-D447-A118-37CA41DFC491}"/>
              </a:ext>
            </a:extLst>
          </p:cNvPr>
          <p:cNvSpPr>
            <a:spLocks noGrp="1"/>
          </p:cNvSpPr>
          <p:nvPr>
            <p:ph type="title" hasCustomPrompt="1"/>
          </p:nvPr>
        </p:nvSpPr>
        <p:spPr>
          <a:xfrm>
            <a:off x="331200" y="1256079"/>
            <a:ext cx="10707919" cy="1325563"/>
          </a:xfrm>
          <a:prstGeom prst="rect">
            <a:avLst/>
          </a:prstGeom>
        </p:spPr>
        <p:txBody>
          <a:bodyPr/>
          <a:lstStyle>
            <a:lvl1pPr>
              <a:defRPr b="1" i="0" baseline="0">
                <a:solidFill>
                  <a:schemeClr val="bg1"/>
                </a:solidFill>
                <a:latin typeface="Calibri" panose="020F0502020204030204" pitchFamily="34" charset="0"/>
                <a:cs typeface="Calibri" panose="020F0502020204030204" pitchFamily="34" charset="0"/>
              </a:defRPr>
            </a:lvl1pPr>
          </a:lstStyle>
          <a:p>
            <a:r>
              <a:rPr lang="en-GB" dirty="0"/>
              <a:t>Click to enter</a:t>
            </a:r>
            <a:br>
              <a:rPr lang="en-GB" dirty="0"/>
            </a:br>
            <a:r>
              <a:rPr lang="en-GB" dirty="0"/>
              <a:t>slide title </a:t>
            </a:r>
          </a:p>
        </p:txBody>
      </p:sp>
      <p:cxnSp>
        <p:nvCxnSpPr>
          <p:cNvPr id="8" name="Straight Connector 7">
            <a:extLst>
              <a:ext uri="{FF2B5EF4-FFF2-40B4-BE49-F238E27FC236}">
                <a16:creationId xmlns:a16="http://schemas.microsoft.com/office/drawing/2014/main" id="{5A902D69-4C98-A141-89B5-376BA0461EBC}"/>
              </a:ext>
            </a:extLst>
          </p:cNvPr>
          <p:cNvCxnSpPr>
            <a:cxnSpLocks/>
          </p:cNvCxnSpPr>
          <p:nvPr userDrawn="1"/>
        </p:nvCxnSpPr>
        <p:spPr>
          <a:xfrm flipV="1">
            <a:off x="446400" y="2581642"/>
            <a:ext cx="1080000" cy="10990"/>
          </a:xfrm>
          <a:prstGeom prst="line">
            <a:avLst/>
          </a:prstGeom>
          <a:ln w="38100" cmpd="sng">
            <a:solidFill>
              <a:srgbClr val="00BFC6"/>
            </a:solidFill>
            <a:round/>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A2347320-FA3B-C846-9692-C14517DB3D3F}"/>
              </a:ext>
            </a:extLst>
          </p:cNvPr>
          <p:cNvSpPr>
            <a:spLocks noGrp="1"/>
          </p:cNvSpPr>
          <p:nvPr>
            <p:ph type="body" sz="quarter" idx="10" hasCustomPrompt="1"/>
          </p:nvPr>
        </p:nvSpPr>
        <p:spPr>
          <a:xfrm>
            <a:off x="331788" y="2898775"/>
            <a:ext cx="10707919" cy="1019420"/>
          </a:xfrm>
          <a:prstGeom prst="rect">
            <a:avLst/>
          </a:prstGeom>
        </p:spPr>
        <p:txBody>
          <a:bodyPr/>
          <a:lstStyle>
            <a:lvl1pPr marL="0" indent="0">
              <a:buNone/>
              <a:defRPr>
                <a:solidFill>
                  <a:schemeClr val="bg1"/>
                </a:solidFill>
              </a:defRPr>
            </a:lvl1pPr>
          </a:lstStyle>
          <a:p>
            <a:pPr lvl="0"/>
            <a:r>
              <a:rPr lang="en-GB" dirty="0"/>
              <a:t>Click to enter subtitle / date</a:t>
            </a:r>
          </a:p>
        </p:txBody>
      </p:sp>
    </p:spTree>
    <p:extLst>
      <p:ext uri="{BB962C8B-B14F-4D97-AF65-F5344CB8AC3E}">
        <p14:creationId xmlns:p14="http://schemas.microsoft.com/office/powerpoint/2010/main" val="290406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plash Screen (Gold)">
    <p:bg>
      <p:bgPr>
        <a:solidFill>
          <a:srgbClr val="00B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4F2-32E6-D447-A118-37CA41DFC491}"/>
              </a:ext>
            </a:extLst>
          </p:cNvPr>
          <p:cNvSpPr>
            <a:spLocks noGrp="1"/>
          </p:cNvSpPr>
          <p:nvPr>
            <p:ph type="title" hasCustomPrompt="1"/>
          </p:nvPr>
        </p:nvSpPr>
        <p:spPr>
          <a:xfrm>
            <a:off x="331200" y="1256079"/>
            <a:ext cx="10707919" cy="1325563"/>
          </a:xfrm>
          <a:prstGeom prst="rect">
            <a:avLst/>
          </a:prstGeom>
        </p:spPr>
        <p:txBody>
          <a:bodyPr/>
          <a:lstStyle>
            <a:lvl1pPr>
              <a:defRPr b="1" i="0" baseline="0">
                <a:solidFill>
                  <a:schemeClr val="tx1"/>
                </a:solidFill>
                <a:latin typeface="Calibri" panose="020F0502020204030204" pitchFamily="34" charset="0"/>
                <a:cs typeface="Calibri" panose="020F0502020204030204" pitchFamily="34" charset="0"/>
              </a:defRPr>
            </a:lvl1pPr>
          </a:lstStyle>
          <a:p>
            <a:r>
              <a:rPr lang="en-GB" dirty="0"/>
              <a:t>Click to enter</a:t>
            </a:r>
            <a:br>
              <a:rPr lang="en-GB" dirty="0"/>
            </a:br>
            <a:r>
              <a:rPr lang="en-GB" dirty="0"/>
              <a:t>slide title </a:t>
            </a:r>
          </a:p>
        </p:txBody>
      </p:sp>
      <p:cxnSp>
        <p:nvCxnSpPr>
          <p:cNvPr id="8" name="Straight Connector 7">
            <a:extLst>
              <a:ext uri="{FF2B5EF4-FFF2-40B4-BE49-F238E27FC236}">
                <a16:creationId xmlns:a16="http://schemas.microsoft.com/office/drawing/2014/main" id="{5A902D69-4C98-A141-89B5-376BA0461EBC}"/>
              </a:ext>
            </a:extLst>
          </p:cNvPr>
          <p:cNvCxnSpPr>
            <a:cxnSpLocks/>
          </p:cNvCxnSpPr>
          <p:nvPr userDrawn="1"/>
        </p:nvCxnSpPr>
        <p:spPr>
          <a:xfrm flipV="1">
            <a:off x="446400" y="2590271"/>
            <a:ext cx="1080000" cy="2361"/>
          </a:xfrm>
          <a:prstGeom prst="line">
            <a:avLst/>
          </a:prstGeom>
          <a:ln w="38100" cmpd="sng">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0" name="Text Placeholder 9">
            <a:extLst>
              <a:ext uri="{FF2B5EF4-FFF2-40B4-BE49-F238E27FC236}">
                <a16:creationId xmlns:a16="http://schemas.microsoft.com/office/drawing/2014/main" id="{A2347320-FA3B-C846-9692-C14517DB3D3F}"/>
              </a:ext>
            </a:extLst>
          </p:cNvPr>
          <p:cNvSpPr>
            <a:spLocks noGrp="1"/>
          </p:cNvSpPr>
          <p:nvPr>
            <p:ph type="body" sz="quarter" idx="10" hasCustomPrompt="1"/>
          </p:nvPr>
        </p:nvSpPr>
        <p:spPr>
          <a:xfrm>
            <a:off x="331788" y="2898775"/>
            <a:ext cx="10707919" cy="1019420"/>
          </a:xfrm>
          <a:prstGeom prst="rect">
            <a:avLst/>
          </a:prstGeom>
        </p:spPr>
        <p:txBody>
          <a:bodyPr/>
          <a:lstStyle>
            <a:lvl1pPr marL="0" indent="0">
              <a:buNone/>
              <a:defRPr/>
            </a:lvl1pPr>
          </a:lstStyle>
          <a:p>
            <a:pPr lvl="0"/>
            <a:r>
              <a:rPr lang="en-GB" dirty="0"/>
              <a:t>Click to enter subtitle / date</a:t>
            </a:r>
          </a:p>
        </p:txBody>
      </p:sp>
    </p:spTree>
    <p:extLst>
      <p:ext uri="{BB962C8B-B14F-4D97-AF65-F5344CB8AC3E}">
        <p14:creationId xmlns:p14="http://schemas.microsoft.com/office/powerpoint/2010/main" val="54068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Falmouth University logo">
            <a:extLst>
              <a:ext uri="{FF2B5EF4-FFF2-40B4-BE49-F238E27FC236}">
                <a16:creationId xmlns:a16="http://schemas.microsoft.com/office/drawing/2014/main" id="{76CC0739-0FAB-6744-889A-BFD81ADB906A}"/>
              </a:ext>
            </a:extLst>
          </p:cNvPr>
          <p:cNvPicPr>
            <a:picLocks noChangeAspect="1"/>
          </p:cNvPicPr>
          <p:nvPr userDrawn="1"/>
        </p:nvPicPr>
        <p:blipFill>
          <a:blip r:embed="rId24">
            <a:alphaModFix/>
            <a:lum bright="-100000" contrast="-100000"/>
            <a:extLst>
              <a:ext uri="{28A0092B-C50C-407E-A947-70E740481C1C}">
                <a14:useLocalDpi xmlns:a14="http://schemas.microsoft.com/office/drawing/2010/main" val="0"/>
              </a:ext>
            </a:extLst>
          </a:blip>
          <a:stretch>
            <a:fillRect/>
          </a:stretch>
        </p:blipFill>
        <p:spPr>
          <a:xfrm>
            <a:off x="458796" y="463885"/>
            <a:ext cx="1923893" cy="474248"/>
          </a:xfrm>
          <a:prstGeom prst="rect">
            <a:avLst/>
          </a:prstGeom>
        </p:spPr>
      </p:pic>
      <p:sp>
        <p:nvSpPr>
          <p:cNvPr id="5" name="TextBox 4">
            <a:extLst>
              <a:ext uri="{FF2B5EF4-FFF2-40B4-BE49-F238E27FC236}">
                <a16:creationId xmlns:a16="http://schemas.microsoft.com/office/drawing/2014/main" id="{3FF73765-E5EE-5837-B67F-DAF946939DDF}"/>
              </a:ext>
            </a:extLst>
          </p:cNvPr>
          <p:cNvSpPr txBox="1"/>
          <p:nvPr>
            <p:extLst>
              <p:ext uri="{1162E1C5-73C7-4A58-AE30-91384D911F3F}">
                <p184:classification xmlns:p184="http://schemas.microsoft.com/office/powerpoint/2018/4/main" val="hdr"/>
              </p:ext>
            </p:extLst>
          </p:nvPr>
        </p:nvSpPr>
        <p:spPr>
          <a:xfrm>
            <a:off x="5753862" y="0"/>
            <a:ext cx="715963" cy="167640"/>
          </a:xfrm>
          <a:prstGeom prst="rect">
            <a:avLst/>
          </a:prstGeom>
        </p:spPr>
        <p:txBody>
          <a:bodyPr horzOverflow="overflow" lIns="0" tIns="0" rIns="0" bIns="0">
            <a:spAutoFit/>
          </a:bodyPr>
          <a:lstStyle/>
          <a:p>
            <a:pPr algn="ctr"/>
            <a:r>
              <a:rPr lang="en-GB" sz="1100">
                <a:solidFill>
                  <a:srgbClr val="FF8C00"/>
                </a:solidFill>
                <a:latin typeface="Calibri" panose="020F0502020204030204" pitchFamily="34" charset="0"/>
                <a:cs typeface="Calibri" panose="020F0502020204030204" pitchFamily="34" charset="0"/>
              </a:rPr>
              <a:t>RESTRICTED</a:t>
            </a:r>
          </a:p>
        </p:txBody>
      </p:sp>
      <p:sp>
        <p:nvSpPr>
          <p:cNvPr id="6" name="TextBox 5">
            <a:extLst>
              <a:ext uri="{FF2B5EF4-FFF2-40B4-BE49-F238E27FC236}">
                <a16:creationId xmlns:a16="http://schemas.microsoft.com/office/drawing/2014/main" id="{5468FCE2-FB9E-E2C6-C7F0-FA3D5D577F83}"/>
              </a:ext>
            </a:extLst>
          </p:cNvPr>
          <p:cNvSpPr txBox="1"/>
          <p:nvPr>
            <p:extLst>
              <p:ext uri="{1162E1C5-73C7-4A58-AE30-91384D911F3F}">
                <p184:classification xmlns:p184="http://schemas.microsoft.com/office/powerpoint/2018/4/main" val="ftr"/>
              </p:ext>
            </p:extLst>
          </p:nvPr>
        </p:nvSpPr>
        <p:spPr>
          <a:xfrm>
            <a:off x="5753862" y="6690360"/>
            <a:ext cx="715963" cy="167640"/>
          </a:xfrm>
          <a:prstGeom prst="rect">
            <a:avLst/>
          </a:prstGeom>
        </p:spPr>
        <p:txBody>
          <a:bodyPr horzOverflow="overflow" lIns="0" tIns="0" rIns="0" bIns="0">
            <a:spAutoFit/>
          </a:bodyPr>
          <a:lstStyle/>
          <a:p>
            <a:pPr algn="ctr"/>
            <a:r>
              <a:rPr lang="en-GB" sz="1100">
                <a:solidFill>
                  <a:srgbClr val="FF8C00"/>
                </a:solidFill>
                <a:latin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330589248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692" r:id="rId7"/>
    <p:sldLayoutId id="2147483679" r:id="rId8"/>
    <p:sldLayoutId id="2147483658" r:id="rId9"/>
    <p:sldLayoutId id="2147483688" r:id="rId10"/>
    <p:sldLayoutId id="2147483700" r:id="rId11"/>
    <p:sldLayoutId id="2147483677" r:id="rId12"/>
    <p:sldLayoutId id="2147483696" r:id="rId13"/>
    <p:sldLayoutId id="2147483702" r:id="rId14"/>
    <p:sldLayoutId id="2147483703" r:id="rId15"/>
    <p:sldLayoutId id="2147483657" r:id="rId16"/>
    <p:sldLayoutId id="2147483676" r:id="rId17"/>
    <p:sldLayoutId id="2147483680" r:id="rId18"/>
    <p:sldLayoutId id="2147483671" r:id="rId19"/>
    <p:sldLayoutId id="2147483672" r:id="rId20"/>
    <p:sldLayoutId id="2147483693" r:id="rId21"/>
    <p:sldLayoutId id="2147483711" r:id="rId22"/>
  </p:sldLayoutIdLst>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ames.branch@falmouth.ac.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ames.branch@falmouth.ac.u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ames.branch@falmouth.ac.u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ames.branch@falmouth.ac.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ames.branch@falmouth.ac.uk"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ames.branch@falmouth.ac.uk"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james.branch@falmouth.ac.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A812-41AC-C4A0-AE6A-AFA8C89E931A}"/>
              </a:ext>
            </a:extLst>
          </p:cNvPr>
          <p:cNvSpPr>
            <a:spLocks noGrp="1"/>
          </p:cNvSpPr>
          <p:nvPr>
            <p:ph type="ctrTitle"/>
          </p:nvPr>
        </p:nvSpPr>
        <p:spPr/>
        <p:txBody>
          <a:bodyPr>
            <a:noAutofit/>
          </a:bodyPr>
          <a:lstStyle/>
          <a:p>
            <a:r>
              <a:rPr lang="en-US" dirty="0"/>
              <a:t>Intro. to User Experience (UX)</a:t>
            </a:r>
            <a:br>
              <a:rPr lang="en-US" dirty="0"/>
            </a:br>
            <a:r>
              <a:rPr lang="en-US" dirty="0"/>
              <a:t>&amp; Journey Mapping</a:t>
            </a:r>
          </a:p>
        </p:txBody>
      </p:sp>
      <p:sp>
        <p:nvSpPr>
          <p:cNvPr id="3" name="Subtitle 2">
            <a:extLst>
              <a:ext uri="{FF2B5EF4-FFF2-40B4-BE49-F238E27FC236}">
                <a16:creationId xmlns:a16="http://schemas.microsoft.com/office/drawing/2014/main" id="{D38C4F3D-BDE7-F916-5B46-BE4EEF010544}"/>
              </a:ext>
            </a:extLst>
          </p:cNvPr>
          <p:cNvSpPr>
            <a:spLocks noGrp="1"/>
          </p:cNvSpPr>
          <p:nvPr>
            <p:ph type="subTitle" idx="1"/>
          </p:nvPr>
        </p:nvSpPr>
        <p:spPr/>
        <p:txBody>
          <a:bodyPr>
            <a:noAutofit/>
          </a:bodyPr>
          <a:lstStyle/>
          <a:p>
            <a:r>
              <a:rPr lang="en-US" sz="2000" dirty="0"/>
              <a:t>Dr James Branch</a:t>
            </a:r>
            <a:br>
              <a:rPr lang="en-US" sz="2000" dirty="0"/>
            </a:br>
            <a:r>
              <a:rPr lang="en-US" sz="2000" dirty="0">
                <a:hlinkClick r:id="rId2"/>
              </a:rPr>
              <a:t>james.branch@falmouth.ac.uk</a:t>
            </a:r>
            <a:endParaRPr lang="en-US" sz="2000" dirty="0"/>
          </a:p>
          <a:p>
            <a:endParaRPr lang="en-US" sz="2000" dirty="0"/>
          </a:p>
          <a:p>
            <a:endParaRPr lang="en-US" sz="2000" dirty="0"/>
          </a:p>
          <a:p>
            <a:endParaRPr lang="en-US" sz="2000" dirty="0"/>
          </a:p>
        </p:txBody>
      </p:sp>
      <p:sp>
        <p:nvSpPr>
          <p:cNvPr id="6" name="Subtitle 2">
            <a:extLst>
              <a:ext uri="{FF2B5EF4-FFF2-40B4-BE49-F238E27FC236}">
                <a16:creationId xmlns:a16="http://schemas.microsoft.com/office/drawing/2014/main" id="{97030179-A114-D87A-4ED7-B7AE6E427092}"/>
              </a:ext>
            </a:extLst>
          </p:cNvPr>
          <p:cNvSpPr txBox="1">
            <a:spLocks/>
          </p:cNvSpPr>
          <p:nvPr/>
        </p:nvSpPr>
        <p:spPr>
          <a:xfrm>
            <a:off x="340240" y="4029739"/>
            <a:ext cx="7410893" cy="60845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James </a:t>
            </a:r>
            <a:r>
              <a:rPr lang="en-US" sz="2000" dirty="0" err="1"/>
              <a:t>Chudley</a:t>
            </a:r>
            <a:br>
              <a:rPr lang="en-US" sz="2000" dirty="0"/>
            </a:br>
            <a:r>
              <a:rPr lang="en-US" sz="2000" dirty="0" err="1"/>
              <a:t>james.chudley@cxpartners.com</a:t>
            </a:r>
            <a:endParaRPr lang="en-US" sz="2000" dirty="0"/>
          </a:p>
        </p:txBody>
      </p:sp>
      <p:sp>
        <p:nvSpPr>
          <p:cNvPr id="11" name="Rectangle 10">
            <a:extLst>
              <a:ext uri="{FF2B5EF4-FFF2-40B4-BE49-F238E27FC236}">
                <a16:creationId xmlns:a16="http://schemas.microsoft.com/office/drawing/2014/main" id="{1EB599C0-7585-730F-6857-3B55F893199B}"/>
              </a:ext>
              <a:ext uri="{C183D7F6-B498-43B3-948B-1728B52AA6E4}">
                <adec:decorative xmlns:adec="http://schemas.microsoft.com/office/drawing/2017/decorative" val="1"/>
              </a:ext>
            </a:extLst>
          </p:cNvPr>
          <p:cNvSpPr/>
          <p:nvPr/>
        </p:nvSpPr>
        <p:spPr>
          <a:xfrm>
            <a:off x="0" y="6326280"/>
            <a:ext cx="12192000" cy="1240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gos of the funding organisation involved">
            <a:extLst>
              <a:ext uri="{FF2B5EF4-FFF2-40B4-BE49-F238E27FC236}">
                <a16:creationId xmlns:a16="http://schemas.microsoft.com/office/drawing/2014/main" id="{CC3D1D8C-D885-428F-A824-638482F39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8421"/>
            <a:ext cx="12192000" cy="14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39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6B0A2-1EF6-A87D-1F49-96356CC599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94017-11DD-1E3A-1ABD-C3E8C95ABB67}"/>
              </a:ext>
            </a:extLst>
          </p:cNvPr>
          <p:cNvSpPr>
            <a:spLocks noGrp="1"/>
          </p:cNvSpPr>
          <p:nvPr>
            <p:ph type="title"/>
          </p:nvPr>
        </p:nvSpPr>
        <p:spPr>
          <a:xfrm>
            <a:off x="331200" y="784563"/>
            <a:ext cx="10752525" cy="908200"/>
          </a:xfrm>
        </p:spPr>
        <p:txBody>
          <a:bodyPr>
            <a:normAutofit fontScale="90000"/>
          </a:bodyPr>
          <a:lstStyle/>
          <a:p>
            <a:r>
              <a:rPr lang="en-US" dirty="0"/>
              <a:t>UX can mean the properties of an interface</a:t>
            </a:r>
            <a:br>
              <a:rPr lang="en-US" dirty="0"/>
            </a:br>
            <a:br>
              <a:rPr lang="en-US" dirty="0"/>
            </a:br>
            <a:br>
              <a:rPr lang="en-US" dirty="0"/>
            </a:br>
            <a:r>
              <a:rPr lang="en-US" dirty="0"/>
              <a:t>“This app has great UX!”</a:t>
            </a:r>
            <a:br>
              <a:rPr lang="en-US" dirty="0"/>
            </a:br>
            <a:br>
              <a:rPr lang="en-US" dirty="0"/>
            </a:br>
            <a:r>
              <a:rPr lang="en-US" dirty="0"/>
              <a:t>“The UX of this website is terrible.”</a:t>
            </a:r>
            <a:br>
              <a:rPr lang="en-US" dirty="0"/>
            </a:br>
            <a:br>
              <a:rPr lang="en-US" dirty="0"/>
            </a:br>
            <a:r>
              <a:rPr lang="en-US" dirty="0"/>
              <a:t>“We really need to improve the UX </a:t>
            </a:r>
            <a:br>
              <a:rPr lang="en-US" dirty="0"/>
            </a:br>
            <a:r>
              <a:rPr lang="en-US" dirty="0"/>
              <a:t>of this interface.” </a:t>
            </a:r>
          </a:p>
        </p:txBody>
      </p:sp>
    </p:spTree>
    <p:extLst>
      <p:ext uri="{BB962C8B-B14F-4D97-AF65-F5344CB8AC3E}">
        <p14:creationId xmlns:p14="http://schemas.microsoft.com/office/powerpoint/2010/main" val="3194149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0271-939E-CCFD-A263-46A04DF86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ABF07-CFB7-0CFB-ED25-4657865383B5}"/>
              </a:ext>
            </a:extLst>
          </p:cNvPr>
          <p:cNvSpPr>
            <a:spLocks noGrp="1"/>
          </p:cNvSpPr>
          <p:nvPr>
            <p:ph type="title"/>
          </p:nvPr>
        </p:nvSpPr>
        <p:spPr>
          <a:xfrm>
            <a:off x="331200" y="784563"/>
            <a:ext cx="10752525" cy="908200"/>
          </a:xfrm>
        </p:spPr>
        <p:txBody>
          <a:bodyPr>
            <a:normAutofit fontScale="90000"/>
          </a:bodyPr>
          <a:lstStyle/>
          <a:p>
            <a:r>
              <a:rPr lang="en-US" dirty="0"/>
              <a:t>UX also refers to a sub-field of the design profession </a:t>
            </a:r>
          </a:p>
        </p:txBody>
      </p:sp>
      <p:pic>
        <p:nvPicPr>
          <p:cNvPr id="10242" name="Picture 2" descr="Image of a busy studio with user experienc designers working">
            <a:extLst>
              <a:ext uri="{FF2B5EF4-FFF2-40B4-BE49-F238E27FC236}">
                <a16:creationId xmlns:a16="http://schemas.microsoft.com/office/drawing/2014/main" id="{DCABBCD6-48F0-4445-B415-5C70A1B78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00" y="2100143"/>
            <a:ext cx="8803037" cy="437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14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B50D-D88D-DBE7-4723-9568924A4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1BB6A-9DB7-C995-BBCB-3D1195C9CB6B}"/>
              </a:ext>
            </a:extLst>
          </p:cNvPr>
          <p:cNvSpPr>
            <a:spLocks noGrp="1"/>
          </p:cNvSpPr>
          <p:nvPr>
            <p:ph type="title"/>
          </p:nvPr>
        </p:nvSpPr>
        <p:spPr>
          <a:xfrm>
            <a:off x="331200" y="412604"/>
            <a:ext cx="10752525" cy="908200"/>
          </a:xfrm>
        </p:spPr>
        <p:txBody>
          <a:bodyPr>
            <a:normAutofit fontScale="90000"/>
          </a:bodyPr>
          <a:lstStyle/>
          <a:p>
            <a:r>
              <a:rPr lang="en-US" dirty="0"/>
              <a:t>UX is also a person’s experience with </a:t>
            </a:r>
            <a:br>
              <a:rPr lang="en-US" dirty="0"/>
            </a:br>
            <a:r>
              <a:rPr lang="en-US" dirty="0"/>
              <a:t>a product or service</a:t>
            </a:r>
          </a:p>
        </p:txBody>
      </p:sp>
      <p:pic>
        <p:nvPicPr>
          <p:cNvPr id="12290" name="Picture 2" descr="Image of a tweet expressing disatisfaction with a broadband provider.">
            <a:extLst>
              <a:ext uri="{FF2B5EF4-FFF2-40B4-BE49-F238E27FC236}">
                <a16:creationId xmlns:a16="http://schemas.microsoft.com/office/drawing/2014/main" id="{A9D5B5E9-98E9-251D-E7E5-D79CC9EF2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2550870"/>
            <a:ext cx="8064500" cy="3213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BAB1B16-49E9-5665-74C3-B10CA95FE6D3}"/>
              </a:ext>
              <a:ext uri="{C183D7F6-B498-43B3-948B-1728B52AA6E4}">
                <adec:decorative xmlns:adec="http://schemas.microsoft.com/office/drawing/2017/decorative" val="1"/>
              </a:ext>
            </a:extLst>
          </p:cNvPr>
          <p:cNvSpPr/>
          <p:nvPr/>
        </p:nvSpPr>
        <p:spPr>
          <a:xfrm>
            <a:off x="5707462" y="3890075"/>
            <a:ext cx="1623236" cy="3099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99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2CE5-6F8D-144B-B5A5-333BA931992C}"/>
              </a:ext>
            </a:extLst>
          </p:cNvPr>
          <p:cNvSpPr>
            <a:spLocks noGrp="1"/>
          </p:cNvSpPr>
          <p:nvPr>
            <p:ph type="title"/>
          </p:nvPr>
        </p:nvSpPr>
        <p:spPr>
          <a:xfrm>
            <a:off x="331200" y="2644379"/>
            <a:ext cx="10861519" cy="784621"/>
          </a:xfrm>
        </p:spPr>
        <p:txBody>
          <a:bodyPr/>
          <a:lstStyle/>
          <a:p>
            <a:r>
              <a:rPr lang="en-GB" sz="3600" dirty="0"/>
              <a:t>Your organisation is delivering a user experience regardless of how much time, energy, and resources you’re putting into shaping it</a:t>
            </a:r>
          </a:p>
        </p:txBody>
      </p:sp>
    </p:spTree>
    <p:extLst>
      <p:ext uri="{BB962C8B-B14F-4D97-AF65-F5344CB8AC3E}">
        <p14:creationId xmlns:p14="http://schemas.microsoft.com/office/powerpoint/2010/main" val="1446115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4B1C2-2241-583B-0E3F-6AD6775EF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F3E41C-E699-776F-F517-37003179451D}"/>
              </a:ext>
            </a:extLst>
          </p:cNvPr>
          <p:cNvSpPr>
            <a:spLocks noGrp="1"/>
          </p:cNvSpPr>
          <p:nvPr>
            <p:ph type="title"/>
          </p:nvPr>
        </p:nvSpPr>
        <p:spPr>
          <a:xfrm>
            <a:off x="331200" y="2644379"/>
            <a:ext cx="10861519" cy="784621"/>
          </a:xfrm>
        </p:spPr>
        <p:txBody>
          <a:bodyPr/>
          <a:lstStyle/>
          <a:p>
            <a:r>
              <a:rPr lang="en-GB" sz="3600" dirty="0"/>
              <a:t>Is your organisation doing</a:t>
            </a:r>
            <a:br>
              <a:rPr lang="en-GB" sz="3600" dirty="0"/>
            </a:br>
            <a:r>
              <a:rPr lang="en-GB" sz="3600" dirty="0"/>
              <a:t>good user experience right now?</a:t>
            </a:r>
            <a:br>
              <a:rPr lang="en-GB" sz="3600" dirty="0"/>
            </a:br>
            <a:r>
              <a:rPr lang="en-GB" sz="3600" dirty="0"/>
              <a:t>(This is a difficult question) </a:t>
            </a:r>
          </a:p>
        </p:txBody>
      </p:sp>
    </p:spTree>
    <p:extLst>
      <p:ext uri="{BB962C8B-B14F-4D97-AF65-F5344CB8AC3E}">
        <p14:creationId xmlns:p14="http://schemas.microsoft.com/office/powerpoint/2010/main" val="2021679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B50D-D88D-DBE7-4723-9568924A4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1BB6A-9DB7-C995-BBCB-3D1195C9CB6B}"/>
              </a:ext>
            </a:extLst>
          </p:cNvPr>
          <p:cNvSpPr>
            <a:spLocks noGrp="1"/>
          </p:cNvSpPr>
          <p:nvPr>
            <p:ph type="title"/>
          </p:nvPr>
        </p:nvSpPr>
        <p:spPr>
          <a:xfrm>
            <a:off x="331200" y="412604"/>
            <a:ext cx="11137546" cy="908200"/>
          </a:xfrm>
        </p:spPr>
        <p:txBody>
          <a:bodyPr>
            <a:normAutofit/>
          </a:bodyPr>
          <a:lstStyle/>
          <a:p>
            <a:r>
              <a:rPr lang="en-US" dirty="0"/>
              <a:t>UX Philosophy</a:t>
            </a:r>
          </a:p>
        </p:txBody>
      </p:sp>
      <p:sp>
        <p:nvSpPr>
          <p:cNvPr id="4" name="Title 1">
            <a:extLst>
              <a:ext uri="{FF2B5EF4-FFF2-40B4-BE49-F238E27FC236}">
                <a16:creationId xmlns:a16="http://schemas.microsoft.com/office/drawing/2014/main" id="{ABD31AB5-D311-D042-F46F-C13DD1E4880D}"/>
              </a:ext>
            </a:extLst>
          </p:cNvPr>
          <p:cNvSpPr txBox="1">
            <a:spLocks/>
          </p:cNvSpPr>
          <p:nvPr/>
        </p:nvSpPr>
        <p:spPr>
          <a:xfrm>
            <a:off x="331200" y="2644379"/>
            <a:ext cx="10861519" cy="784621"/>
          </a:xfrm>
          <a:prstGeom prst="rect">
            <a:avLst/>
          </a:prstGeom>
        </p:spPr>
        <p:txBody>
          <a:bodyPr/>
          <a:lstStyle>
            <a:lvl1pPr algn="l" defTabSz="914400" rtl="0" eaLnBrk="1" latinLnBrk="0" hangingPunct="1">
              <a:lnSpc>
                <a:spcPct val="90000"/>
              </a:lnSpc>
              <a:spcBef>
                <a:spcPct val="0"/>
              </a:spcBef>
              <a:buNone/>
              <a:defRPr sz="4000" b="1" i="0" kern="1200" baseline="0">
                <a:solidFill>
                  <a:schemeClr val="tx1"/>
                </a:solidFill>
                <a:latin typeface="+mn-lt"/>
                <a:ea typeface="+mj-ea"/>
                <a:cs typeface="+mj-cs"/>
              </a:defRPr>
            </a:lvl1pPr>
          </a:lstStyle>
          <a:p>
            <a:r>
              <a:rPr lang="en-GB" sz="3600" dirty="0"/>
              <a:t>“The primary factor in a successful design project is a deep understanding of the users' needs and context.”</a:t>
            </a:r>
            <a:br>
              <a:rPr lang="en-GB" sz="3600" dirty="0"/>
            </a:br>
            <a:br>
              <a:rPr lang="en-GB" sz="3600" dirty="0"/>
            </a:br>
            <a:r>
              <a:rPr lang="en-GB" sz="1800" b="0" i="0" u="none" strike="noStrike" dirty="0">
                <a:solidFill>
                  <a:srgbClr val="201F4B"/>
                </a:solidFill>
                <a:effectLst/>
                <a:latin typeface="Hind" panose="02000000000000000000" pitchFamily="2" charset="77"/>
              </a:rPr>
              <a:t>Source: Alan Cooper</a:t>
            </a:r>
            <a:endParaRPr lang="en-GB" sz="3600" dirty="0"/>
          </a:p>
          <a:p>
            <a:endParaRPr lang="en-GB" sz="3600" dirty="0"/>
          </a:p>
        </p:txBody>
      </p:sp>
    </p:spTree>
    <p:extLst>
      <p:ext uri="{BB962C8B-B14F-4D97-AF65-F5344CB8AC3E}">
        <p14:creationId xmlns:p14="http://schemas.microsoft.com/office/powerpoint/2010/main" val="3480181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B50D-D88D-DBE7-4723-9568924A4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1BB6A-9DB7-C995-BBCB-3D1195C9CB6B}"/>
              </a:ext>
            </a:extLst>
          </p:cNvPr>
          <p:cNvSpPr>
            <a:spLocks noGrp="1"/>
          </p:cNvSpPr>
          <p:nvPr>
            <p:ph type="title"/>
          </p:nvPr>
        </p:nvSpPr>
        <p:spPr>
          <a:xfrm>
            <a:off x="331200" y="412604"/>
            <a:ext cx="11137546" cy="908200"/>
          </a:xfrm>
        </p:spPr>
        <p:txBody>
          <a:bodyPr>
            <a:normAutofit/>
          </a:bodyPr>
          <a:lstStyle/>
          <a:p>
            <a:r>
              <a:rPr lang="en-US" dirty="0"/>
              <a:t>UX Principles</a:t>
            </a:r>
          </a:p>
        </p:txBody>
      </p:sp>
      <p:sp>
        <p:nvSpPr>
          <p:cNvPr id="4" name="Title 1">
            <a:extLst>
              <a:ext uri="{FF2B5EF4-FFF2-40B4-BE49-F238E27FC236}">
                <a16:creationId xmlns:a16="http://schemas.microsoft.com/office/drawing/2014/main" id="{ABD31AB5-D311-D042-F46F-C13DD1E4880D}"/>
              </a:ext>
            </a:extLst>
          </p:cNvPr>
          <p:cNvSpPr txBox="1">
            <a:spLocks/>
          </p:cNvSpPr>
          <p:nvPr/>
        </p:nvSpPr>
        <p:spPr>
          <a:xfrm>
            <a:off x="331200" y="2644379"/>
            <a:ext cx="10861519" cy="784621"/>
          </a:xfrm>
          <a:prstGeom prst="rect">
            <a:avLst/>
          </a:prstGeom>
        </p:spPr>
        <p:txBody>
          <a:bodyPr/>
          <a:lstStyle>
            <a:lvl1pPr algn="l" defTabSz="914400" rtl="0" eaLnBrk="1" latinLnBrk="0" hangingPunct="1">
              <a:lnSpc>
                <a:spcPct val="90000"/>
              </a:lnSpc>
              <a:spcBef>
                <a:spcPct val="0"/>
              </a:spcBef>
              <a:buNone/>
              <a:defRPr sz="4000" b="1" i="0" kern="1200" baseline="0">
                <a:solidFill>
                  <a:schemeClr val="tx1"/>
                </a:solidFill>
                <a:latin typeface="+mn-lt"/>
                <a:ea typeface="+mj-ea"/>
                <a:cs typeface="+mj-cs"/>
              </a:defRPr>
            </a:lvl1pPr>
          </a:lstStyle>
          <a:p>
            <a:r>
              <a:rPr lang="en-GB" sz="3600" dirty="0"/>
              <a:t>1. Early Focus on Customers/Users + Tasks</a:t>
            </a:r>
          </a:p>
          <a:p>
            <a:endParaRPr lang="en-GB" sz="3600" dirty="0"/>
          </a:p>
          <a:p>
            <a:r>
              <a:rPr lang="en-GB" sz="3600" dirty="0"/>
              <a:t>2. Prototype and Test</a:t>
            </a:r>
          </a:p>
          <a:p>
            <a:endParaRPr lang="en-GB" sz="3600" dirty="0"/>
          </a:p>
          <a:p>
            <a:r>
              <a:rPr lang="en-GB" sz="3600" dirty="0"/>
              <a:t>3. Iterative Design</a:t>
            </a:r>
          </a:p>
        </p:txBody>
      </p:sp>
    </p:spTree>
    <p:extLst>
      <p:ext uri="{BB962C8B-B14F-4D97-AF65-F5344CB8AC3E}">
        <p14:creationId xmlns:p14="http://schemas.microsoft.com/office/powerpoint/2010/main" val="2129635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6ADF9-A841-A7BB-3CE2-247A7D51C5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3C8B02-1BB7-303D-E484-76EAF0B3A751}"/>
              </a:ext>
            </a:extLst>
          </p:cNvPr>
          <p:cNvSpPr>
            <a:spLocks noGrp="1"/>
          </p:cNvSpPr>
          <p:nvPr>
            <p:ph type="title"/>
          </p:nvPr>
        </p:nvSpPr>
        <p:spPr>
          <a:xfrm>
            <a:off x="331200" y="288617"/>
            <a:ext cx="10861519" cy="908200"/>
          </a:xfrm>
        </p:spPr>
        <p:txBody>
          <a:bodyPr/>
          <a:lstStyle/>
          <a:p>
            <a:r>
              <a:rPr lang="en-US" dirty="0"/>
              <a:t>Example of a website designed more around needs of business / organization and less the user</a:t>
            </a:r>
          </a:p>
        </p:txBody>
      </p:sp>
      <p:pic>
        <p:nvPicPr>
          <p:cNvPr id="15362" name="Picture 2" descr="Picture of an old website which is very cluttered and difficult to use.">
            <a:extLst>
              <a:ext uri="{FF2B5EF4-FFF2-40B4-BE49-F238E27FC236}">
                <a16:creationId xmlns:a16="http://schemas.microsoft.com/office/drawing/2014/main" id="{03AD71C3-C4AE-457D-B2AE-B23CEB553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658" y="2366851"/>
            <a:ext cx="6402360" cy="398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10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332F7-20A0-6D1B-4055-CD9B46A55F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FDAD9C-ABE6-BBB6-B15B-CE4FE134D81D}"/>
              </a:ext>
            </a:extLst>
          </p:cNvPr>
          <p:cNvSpPr>
            <a:spLocks noGrp="1"/>
          </p:cNvSpPr>
          <p:nvPr>
            <p:ph type="title"/>
          </p:nvPr>
        </p:nvSpPr>
        <p:spPr>
          <a:xfrm>
            <a:off x="331200" y="288617"/>
            <a:ext cx="10861519" cy="908200"/>
          </a:xfrm>
        </p:spPr>
        <p:txBody>
          <a:bodyPr/>
          <a:lstStyle/>
          <a:p>
            <a:r>
              <a:rPr lang="en-US" dirty="0"/>
              <a:t>Example of a website designed more around the user’s needs</a:t>
            </a:r>
          </a:p>
        </p:txBody>
      </p:sp>
      <p:pic>
        <p:nvPicPr>
          <p:cNvPr id="16386" name="Picture 2" descr="Picture of a user-friendly governement website">
            <a:extLst>
              <a:ext uri="{FF2B5EF4-FFF2-40B4-BE49-F238E27FC236}">
                <a16:creationId xmlns:a16="http://schemas.microsoft.com/office/drawing/2014/main" id="{201C1280-E1AB-491F-3C39-21E9C1863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484" y="1833882"/>
            <a:ext cx="6857031" cy="4553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142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D0A16-681E-D3F5-A377-FC3F44AA7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CB5E3-DFD1-DBD2-0714-BAB85F6ACBE8}"/>
              </a:ext>
            </a:extLst>
          </p:cNvPr>
          <p:cNvSpPr>
            <a:spLocks noGrp="1"/>
          </p:cNvSpPr>
          <p:nvPr>
            <p:ph type="title"/>
          </p:nvPr>
        </p:nvSpPr>
        <p:spPr>
          <a:xfrm>
            <a:off x="331200" y="365126"/>
            <a:ext cx="11347656" cy="814739"/>
          </a:xfrm>
        </p:spPr>
        <p:txBody>
          <a:bodyPr>
            <a:normAutofit/>
          </a:bodyPr>
          <a:lstStyle/>
          <a:p>
            <a:r>
              <a:rPr lang="en-US" dirty="0"/>
              <a:t>What are the benefits?</a:t>
            </a:r>
          </a:p>
        </p:txBody>
      </p:sp>
      <p:sp>
        <p:nvSpPr>
          <p:cNvPr id="9" name="Text Placeholder 2">
            <a:extLst>
              <a:ext uri="{FF2B5EF4-FFF2-40B4-BE49-F238E27FC236}">
                <a16:creationId xmlns:a16="http://schemas.microsoft.com/office/drawing/2014/main" id="{AD89144C-47DE-0B03-485D-3C0597BD924C}"/>
              </a:ext>
            </a:extLst>
          </p:cNvPr>
          <p:cNvSpPr txBox="1">
            <a:spLocks/>
          </p:cNvSpPr>
          <p:nvPr/>
        </p:nvSpPr>
        <p:spPr>
          <a:xfrm>
            <a:off x="331199" y="2086094"/>
            <a:ext cx="11209159" cy="46433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b="1" dirty="0"/>
              <a:t>“Your customers aren't won over by features. They're won over by the product/service experience… </a:t>
            </a:r>
            <a:br>
              <a:rPr lang="en-GB" sz="3600" b="1" dirty="0"/>
            </a:br>
            <a:br>
              <a:rPr lang="en-GB" sz="3600" b="1" dirty="0"/>
            </a:br>
            <a:r>
              <a:rPr lang="en-GB" sz="3600" b="1" dirty="0"/>
              <a:t>If you don’t focus on the experience you’ll ﬁnd your users lost, confused, or bored, and likely to walk away.”</a:t>
            </a:r>
          </a:p>
          <a:p>
            <a:endParaRPr lang="en-GB" dirty="0"/>
          </a:p>
          <a:p>
            <a:r>
              <a:rPr lang="en-GB" sz="1800" b="0" i="0" u="none" strike="noStrike" dirty="0">
                <a:solidFill>
                  <a:srgbClr val="201F4B"/>
                </a:solidFill>
                <a:effectLst/>
                <a:latin typeface="Hind" panose="02000000000000000000" pitchFamily="2" charset="77"/>
              </a:rPr>
              <a:t>Source: Lee Dale – UX Magazine</a:t>
            </a:r>
            <a:endParaRPr lang="en-GB" dirty="0">
              <a:effectLst/>
            </a:endParaRPr>
          </a:p>
          <a:p>
            <a:endParaRPr lang="en-GB" dirty="0"/>
          </a:p>
        </p:txBody>
      </p:sp>
    </p:spTree>
    <p:extLst>
      <p:ext uri="{BB962C8B-B14F-4D97-AF65-F5344CB8AC3E}">
        <p14:creationId xmlns:p14="http://schemas.microsoft.com/office/powerpoint/2010/main" val="1483575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CDB2-6FB9-4460-95ED-E95248D2C553}"/>
              </a:ext>
            </a:extLst>
          </p:cNvPr>
          <p:cNvSpPr>
            <a:spLocks noGrp="1"/>
          </p:cNvSpPr>
          <p:nvPr>
            <p:ph type="title"/>
          </p:nvPr>
        </p:nvSpPr>
        <p:spPr>
          <a:xfrm>
            <a:off x="331199" y="664928"/>
            <a:ext cx="6254795" cy="1325563"/>
          </a:xfrm>
        </p:spPr>
        <p:txBody>
          <a:bodyPr>
            <a:normAutofit/>
          </a:bodyPr>
          <a:lstStyle/>
          <a:p>
            <a:r>
              <a:rPr lang="en-US" dirty="0"/>
              <a:t>Speakers &amp; Facilitators</a:t>
            </a:r>
          </a:p>
        </p:txBody>
      </p:sp>
      <p:sp>
        <p:nvSpPr>
          <p:cNvPr id="2056" name="Text Placeholder 2">
            <a:extLst>
              <a:ext uri="{FF2B5EF4-FFF2-40B4-BE49-F238E27FC236}">
                <a16:creationId xmlns:a16="http://schemas.microsoft.com/office/drawing/2014/main" id="{D969E4CA-796B-A7FA-D764-8C48204821D1}"/>
              </a:ext>
            </a:extLst>
          </p:cNvPr>
          <p:cNvSpPr>
            <a:spLocks noGrp="1"/>
          </p:cNvSpPr>
          <p:nvPr>
            <p:ph type="body" sz="quarter" idx="11"/>
          </p:nvPr>
        </p:nvSpPr>
        <p:spPr>
          <a:xfrm>
            <a:off x="331200" y="2229186"/>
            <a:ext cx="6254795" cy="4263690"/>
          </a:xfrm>
        </p:spPr>
        <p:txBody>
          <a:bodyPr>
            <a:normAutofit/>
          </a:bodyPr>
          <a:lstStyle/>
          <a:p>
            <a:r>
              <a:rPr lang="en-US" b="1" dirty="0">
                <a:latin typeface="Calibri" panose="020F0502020204030204" pitchFamily="34" charset="0"/>
                <a:cs typeface="Calibri" panose="020F0502020204030204" pitchFamily="34" charset="0"/>
              </a:rPr>
              <a:t>Dr James Branch</a:t>
            </a:r>
          </a:p>
          <a:p>
            <a:r>
              <a:rPr lang="en-GB" dirty="0">
                <a:solidFill>
                  <a:srgbClr val="000000"/>
                </a:solidFill>
                <a:latin typeface="Calibri" panose="020F0502020204030204" pitchFamily="34" charset="0"/>
                <a:cs typeface="Calibri" panose="020F0502020204030204" pitchFamily="34" charset="0"/>
              </a:rPr>
              <a:t>S</a:t>
            </a:r>
            <a:r>
              <a:rPr lang="en-GB" b="0" i="0" u="none" strike="noStrike" dirty="0">
                <a:solidFill>
                  <a:srgbClr val="000000"/>
                </a:solidFill>
                <a:effectLst/>
                <a:latin typeface="Calibri" panose="020F0502020204030204" pitchFamily="34" charset="0"/>
                <a:cs typeface="Calibri" panose="020F0502020204030204" pitchFamily="34" charset="0"/>
              </a:rPr>
              <a:t>enior lecturer at Falmouth University with </a:t>
            </a:r>
            <a:br>
              <a:rPr lang="en-GB" b="0" i="0" u="none" strike="noStrike" dirty="0">
                <a:solidFill>
                  <a:srgbClr val="000000"/>
                </a:solidFill>
                <a:effectLst/>
                <a:latin typeface="Calibri" panose="020F0502020204030204" pitchFamily="34" charset="0"/>
                <a:cs typeface="Calibri" panose="020F0502020204030204" pitchFamily="34" charset="0"/>
              </a:rPr>
            </a:br>
            <a:r>
              <a:rPr lang="en-GB" b="0" i="0" u="none" strike="noStrike" dirty="0">
                <a:solidFill>
                  <a:srgbClr val="000000"/>
                </a:solidFill>
                <a:effectLst/>
                <a:latin typeface="Calibri" panose="020F0502020204030204" pitchFamily="34" charset="0"/>
                <a:cs typeface="Calibri" panose="020F0502020204030204" pitchFamily="34" charset="0"/>
              </a:rPr>
              <a:t>a PhD in UX Pedagogy</a:t>
            </a: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James </a:t>
            </a:r>
            <a:r>
              <a:rPr lang="en-US" b="1" dirty="0" err="1">
                <a:latin typeface="Calibri" panose="020F0502020204030204" pitchFamily="34" charset="0"/>
                <a:cs typeface="Calibri" panose="020F0502020204030204" pitchFamily="34" charset="0"/>
              </a:rPr>
              <a:t>Chudley</a:t>
            </a:r>
            <a:endParaRPr lang="en-US" b="1" dirty="0">
              <a:latin typeface="Calibri" panose="020F0502020204030204" pitchFamily="34" charset="0"/>
              <a:cs typeface="Calibri" panose="020F0502020204030204" pitchFamily="34" charset="0"/>
            </a:endParaRPr>
          </a:p>
          <a:p>
            <a:r>
              <a:rPr lang="en-GB" dirty="0">
                <a:solidFill>
                  <a:srgbClr val="000000"/>
                </a:solidFill>
                <a:latin typeface="Calibri" panose="020F0502020204030204" pitchFamily="34" charset="0"/>
                <a:cs typeface="Calibri" panose="020F0502020204030204" pitchFamily="34" charset="0"/>
              </a:rPr>
              <a:t>H</a:t>
            </a:r>
            <a:r>
              <a:rPr lang="en-GB" b="0" i="0" u="none" strike="noStrike" dirty="0">
                <a:solidFill>
                  <a:srgbClr val="000000"/>
                </a:solidFill>
                <a:effectLst/>
                <a:latin typeface="Calibri" panose="020F0502020204030204" pitchFamily="34" charset="0"/>
                <a:cs typeface="Calibri" panose="020F0502020204030204" pitchFamily="34" charset="0"/>
              </a:rPr>
              <a:t>ighly experienced UX consultant working at </a:t>
            </a:r>
            <a:r>
              <a:rPr lang="en-GB" b="0" i="0" u="none" strike="noStrike" dirty="0" err="1">
                <a:solidFill>
                  <a:srgbClr val="000000"/>
                </a:solidFill>
                <a:effectLst/>
                <a:latin typeface="Calibri" panose="020F0502020204030204" pitchFamily="34" charset="0"/>
                <a:cs typeface="Calibri" panose="020F0502020204030204" pitchFamily="34" charset="0"/>
              </a:rPr>
              <a:t>CXPartners</a:t>
            </a:r>
            <a:r>
              <a:rPr lang="en-GB" b="0" i="0" u="none" strike="noStrike" dirty="0">
                <a:solidFill>
                  <a:srgbClr val="000000"/>
                </a:solidFill>
                <a:effectLst/>
                <a:latin typeface="Calibri" panose="020F0502020204030204" pitchFamily="34" charset="0"/>
                <a:cs typeface="Calibri" panose="020F0502020204030204" pitchFamily="34" charset="0"/>
              </a:rPr>
              <a:t> in Bristol</a:t>
            </a:r>
            <a:endParaRPr lang="en-US" dirty="0">
              <a:latin typeface="Calibri" panose="020F0502020204030204" pitchFamily="34" charset="0"/>
              <a:cs typeface="Calibri" panose="020F0502020204030204" pitchFamily="34" charset="0"/>
            </a:endParaRPr>
          </a:p>
        </p:txBody>
      </p:sp>
      <p:pic>
        <p:nvPicPr>
          <p:cNvPr id="2051" name="Picture 3" descr="Portrait of James Chudley">
            <a:extLst>
              <a:ext uri="{FF2B5EF4-FFF2-40B4-BE49-F238E27FC236}">
                <a16:creationId xmlns:a16="http://schemas.microsoft.com/office/drawing/2014/main" id="{D9A2D580-3178-27C2-4903-0806CE2C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02" r="13502"/>
          <a:stretch/>
        </p:blipFill>
        <p:spPr bwMode="auto">
          <a:xfrm>
            <a:off x="7878087" y="2918841"/>
            <a:ext cx="2981936" cy="394979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pic>
        <p:nvPicPr>
          <p:cNvPr id="2050" name="Picture 2" descr="Portrait of James Branch">
            <a:extLst>
              <a:ext uri="{FF2B5EF4-FFF2-40B4-BE49-F238E27FC236}">
                <a16:creationId xmlns:a16="http://schemas.microsoft.com/office/drawing/2014/main" id="{40587FBA-E69D-2648-85A2-B7D206083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8086" y="0"/>
            <a:ext cx="2981936" cy="298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562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4D8BC-FFA8-4462-B7E2-E5192BB16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D3B13-1D66-18F8-9904-EBDA5FE76981}"/>
              </a:ext>
            </a:extLst>
          </p:cNvPr>
          <p:cNvSpPr>
            <a:spLocks noGrp="1"/>
          </p:cNvSpPr>
          <p:nvPr>
            <p:ph type="title"/>
          </p:nvPr>
        </p:nvSpPr>
        <p:spPr>
          <a:xfrm>
            <a:off x="331200" y="365126"/>
            <a:ext cx="11347656" cy="814739"/>
          </a:xfrm>
        </p:spPr>
        <p:txBody>
          <a:bodyPr>
            <a:normAutofit/>
          </a:bodyPr>
          <a:lstStyle/>
          <a:p>
            <a:r>
              <a:rPr lang="en-US" dirty="0"/>
              <a:t>Deeply understanding your customers means:</a:t>
            </a:r>
          </a:p>
        </p:txBody>
      </p:sp>
      <p:sp>
        <p:nvSpPr>
          <p:cNvPr id="9" name="Text Placeholder 2">
            <a:extLst>
              <a:ext uri="{FF2B5EF4-FFF2-40B4-BE49-F238E27FC236}">
                <a16:creationId xmlns:a16="http://schemas.microsoft.com/office/drawing/2014/main" id="{86660E8D-9D14-AFC8-AA63-EB0B81C0FE31}"/>
              </a:ext>
            </a:extLst>
          </p:cNvPr>
          <p:cNvSpPr txBox="1">
            <a:spLocks/>
          </p:cNvSpPr>
          <p:nvPr/>
        </p:nvSpPr>
        <p:spPr>
          <a:xfrm>
            <a:off x="331199" y="2086094"/>
            <a:ext cx="11209159" cy="46433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3600" b="1" dirty="0"/>
              <a:t>Less risk – Fewer bad ideas making it into delivery</a:t>
            </a:r>
          </a:p>
          <a:p>
            <a:pPr marL="571500" indent="-571500">
              <a:buFont typeface="Arial" panose="020B0604020202020204" pitchFamily="34" charset="0"/>
              <a:buChar char="•"/>
            </a:pPr>
            <a:r>
              <a:rPr lang="en-GB" sz="3600" b="1" dirty="0"/>
              <a:t>Better products/services by addressing real problems/needs</a:t>
            </a:r>
          </a:p>
          <a:p>
            <a:pPr marL="571500" indent="-571500">
              <a:buFont typeface="Arial" panose="020B0604020202020204" pitchFamily="34" charset="0"/>
              <a:buChar char="•"/>
            </a:pPr>
            <a:r>
              <a:rPr lang="en-GB" sz="3600" b="1" dirty="0"/>
              <a:t>Opportunities to not only improve but also innovate</a:t>
            </a:r>
          </a:p>
          <a:p>
            <a:pPr marL="571500" indent="-571500">
              <a:buFont typeface="Arial" panose="020B0604020202020204" pitchFamily="34" charset="0"/>
              <a:buChar char="•"/>
            </a:pPr>
            <a:r>
              <a:rPr lang="en-GB" sz="3600" b="1" dirty="0"/>
              <a:t>Happy customers stick around – Improved loyalty and retention</a:t>
            </a:r>
          </a:p>
        </p:txBody>
      </p:sp>
    </p:spTree>
    <p:extLst>
      <p:ext uri="{BB962C8B-B14F-4D97-AF65-F5344CB8AC3E}">
        <p14:creationId xmlns:p14="http://schemas.microsoft.com/office/powerpoint/2010/main" val="3379553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6B0C-EC5C-B2C1-E04C-970BD3B65F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C681A-E58F-EA11-91DD-C379A455DE32}"/>
              </a:ext>
            </a:extLst>
          </p:cNvPr>
          <p:cNvSpPr>
            <a:spLocks noGrp="1"/>
          </p:cNvSpPr>
          <p:nvPr>
            <p:ph type="ctrTitle"/>
          </p:nvPr>
        </p:nvSpPr>
        <p:spPr/>
        <p:txBody>
          <a:bodyPr>
            <a:noAutofit/>
          </a:bodyPr>
          <a:lstStyle/>
          <a:p>
            <a:r>
              <a:rPr lang="en-US" dirty="0"/>
              <a:t>Take a Break (20mins)</a:t>
            </a:r>
          </a:p>
        </p:txBody>
      </p:sp>
      <p:sp>
        <p:nvSpPr>
          <p:cNvPr id="3" name="Subtitle 2">
            <a:extLst>
              <a:ext uri="{FF2B5EF4-FFF2-40B4-BE49-F238E27FC236}">
                <a16:creationId xmlns:a16="http://schemas.microsoft.com/office/drawing/2014/main" id="{941DB31E-312D-8CB6-47AB-7EB5CEBF1AA8}"/>
              </a:ext>
            </a:extLst>
          </p:cNvPr>
          <p:cNvSpPr>
            <a:spLocks noGrp="1"/>
          </p:cNvSpPr>
          <p:nvPr>
            <p:ph type="subTitle" idx="1"/>
          </p:nvPr>
        </p:nvSpPr>
        <p:spPr/>
        <p:txBody>
          <a:bodyPr>
            <a:noAutofit/>
          </a:bodyPr>
          <a:lstStyle/>
          <a:p>
            <a:r>
              <a:rPr lang="en-US" sz="2000" dirty="0"/>
              <a:t>Dr James Branch</a:t>
            </a:r>
            <a:br>
              <a:rPr lang="en-US" sz="2000" dirty="0"/>
            </a:br>
            <a:r>
              <a:rPr lang="en-US" sz="2000" dirty="0">
                <a:hlinkClick r:id="rId2"/>
              </a:rPr>
              <a:t>james.branch@falmouth.ac.uk</a:t>
            </a:r>
            <a:endParaRPr lang="en-US" sz="2000" dirty="0"/>
          </a:p>
          <a:p>
            <a:endParaRPr lang="en-US" sz="2000" dirty="0"/>
          </a:p>
          <a:p>
            <a:endParaRPr lang="en-US" sz="2000" dirty="0"/>
          </a:p>
          <a:p>
            <a:endParaRPr lang="en-US" sz="2000" dirty="0"/>
          </a:p>
          <a:p>
            <a:endParaRPr lang="en-US" sz="2000" dirty="0"/>
          </a:p>
          <a:p>
            <a:endParaRPr lang="en-US" sz="2000" dirty="0"/>
          </a:p>
        </p:txBody>
      </p:sp>
      <p:sp>
        <p:nvSpPr>
          <p:cNvPr id="6" name="Subtitle 2">
            <a:extLst>
              <a:ext uri="{FF2B5EF4-FFF2-40B4-BE49-F238E27FC236}">
                <a16:creationId xmlns:a16="http://schemas.microsoft.com/office/drawing/2014/main" id="{30A10433-BD04-7AA1-B4EB-9E5C73F87BB3}"/>
              </a:ext>
            </a:extLst>
          </p:cNvPr>
          <p:cNvSpPr txBox="1">
            <a:spLocks/>
          </p:cNvSpPr>
          <p:nvPr/>
        </p:nvSpPr>
        <p:spPr>
          <a:xfrm>
            <a:off x="340241" y="4474601"/>
            <a:ext cx="7410893" cy="60845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James </a:t>
            </a:r>
            <a:r>
              <a:rPr lang="en-US" sz="2000" dirty="0" err="1"/>
              <a:t>Chudley</a:t>
            </a:r>
            <a:br>
              <a:rPr lang="en-US" sz="2000" dirty="0"/>
            </a:br>
            <a:r>
              <a:rPr lang="en-US" sz="2000" dirty="0" err="1"/>
              <a:t>james.chudley@cxpartners.com</a:t>
            </a:r>
            <a:endParaRPr lang="en-US" sz="2000" dirty="0"/>
          </a:p>
        </p:txBody>
      </p:sp>
      <p:sp>
        <p:nvSpPr>
          <p:cNvPr id="11" name="Rectangle 10">
            <a:extLst>
              <a:ext uri="{FF2B5EF4-FFF2-40B4-BE49-F238E27FC236}">
                <a16:creationId xmlns:a16="http://schemas.microsoft.com/office/drawing/2014/main" id="{2596FD81-F2E6-D5D1-494E-8F4D9A37F3CE}"/>
              </a:ext>
              <a:ext uri="{C183D7F6-B498-43B3-948B-1728B52AA6E4}">
                <adec:decorative xmlns:adec="http://schemas.microsoft.com/office/drawing/2017/decorative" val="1"/>
              </a:ext>
            </a:extLst>
          </p:cNvPr>
          <p:cNvSpPr/>
          <p:nvPr/>
        </p:nvSpPr>
        <p:spPr>
          <a:xfrm>
            <a:off x="0" y="6326280"/>
            <a:ext cx="12192000" cy="1240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gos of the funding organisation involved">
            <a:extLst>
              <a:ext uri="{FF2B5EF4-FFF2-40B4-BE49-F238E27FC236}">
                <a16:creationId xmlns:a16="http://schemas.microsoft.com/office/drawing/2014/main" id="{6B23ECD2-FFC9-E980-6640-7F269E047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8421"/>
            <a:ext cx="12192000" cy="14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54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FE09-CBE6-0405-601A-0502B4894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F868E-689C-856F-49B0-5FEEE5B755BD}"/>
              </a:ext>
            </a:extLst>
          </p:cNvPr>
          <p:cNvSpPr>
            <a:spLocks noGrp="1"/>
          </p:cNvSpPr>
          <p:nvPr>
            <p:ph type="ctrTitle"/>
          </p:nvPr>
        </p:nvSpPr>
        <p:spPr/>
        <p:txBody>
          <a:bodyPr>
            <a:noAutofit/>
          </a:bodyPr>
          <a:lstStyle/>
          <a:p>
            <a:r>
              <a:rPr lang="en-US" dirty="0"/>
              <a:t>Exercise Journey Mapping (40mins)</a:t>
            </a:r>
          </a:p>
        </p:txBody>
      </p:sp>
      <p:sp>
        <p:nvSpPr>
          <p:cNvPr id="3" name="Subtitle 2">
            <a:extLst>
              <a:ext uri="{FF2B5EF4-FFF2-40B4-BE49-F238E27FC236}">
                <a16:creationId xmlns:a16="http://schemas.microsoft.com/office/drawing/2014/main" id="{8B327A55-D762-23B7-E9D5-31B3708B4255}"/>
              </a:ext>
            </a:extLst>
          </p:cNvPr>
          <p:cNvSpPr>
            <a:spLocks noGrp="1"/>
          </p:cNvSpPr>
          <p:nvPr>
            <p:ph type="subTitle" idx="1"/>
          </p:nvPr>
        </p:nvSpPr>
        <p:spPr/>
        <p:txBody>
          <a:bodyPr>
            <a:noAutofit/>
          </a:bodyPr>
          <a:lstStyle/>
          <a:p>
            <a:r>
              <a:rPr lang="en-US" sz="2000" dirty="0"/>
              <a:t>Dr James Branch</a:t>
            </a:r>
            <a:br>
              <a:rPr lang="en-US" sz="2000" dirty="0"/>
            </a:br>
            <a:r>
              <a:rPr lang="en-US" sz="2000" dirty="0">
                <a:hlinkClick r:id="rId2"/>
              </a:rPr>
              <a:t>james.branch@falmouth.ac.uk</a:t>
            </a:r>
            <a:endParaRPr lang="en-US" sz="2000" dirty="0"/>
          </a:p>
          <a:p>
            <a:endParaRPr lang="en-US" sz="2000" dirty="0"/>
          </a:p>
          <a:p>
            <a:endParaRPr lang="en-US" sz="2000" dirty="0"/>
          </a:p>
          <a:p>
            <a:endParaRPr lang="en-US" sz="2000" dirty="0"/>
          </a:p>
          <a:p>
            <a:endParaRPr lang="en-US" sz="2000" dirty="0"/>
          </a:p>
          <a:p>
            <a:endParaRPr lang="en-US" sz="2000" dirty="0"/>
          </a:p>
        </p:txBody>
      </p:sp>
      <p:sp>
        <p:nvSpPr>
          <p:cNvPr id="6" name="Subtitle 2">
            <a:extLst>
              <a:ext uri="{FF2B5EF4-FFF2-40B4-BE49-F238E27FC236}">
                <a16:creationId xmlns:a16="http://schemas.microsoft.com/office/drawing/2014/main" id="{BFBE37B3-5BFD-0160-98A3-005C1C2A942A}"/>
              </a:ext>
            </a:extLst>
          </p:cNvPr>
          <p:cNvSpPr txBox="1">
            <a:spLocks/>
          </p:cNvSpPr>
          <p:nvPr/>
        </p:nvSpPr>
        <p:spPr>
          <a:xfrm>
            <a:off x="340241" y="4474601"/>
            <a:ext cx="7410893" cy="60845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James </a:t>
            </a:r>
            <a:r>
              <a:rPr lang="en-US" sz="2000" dirty="0" err="1"/>
              <a:t>Chudley</a:t>
            </a:r>
            <a:br>
              <a:rPr lang="en-US" sz="2000" dirty="0"/>
            </a:br>
            <a:r>
              <a:rPr lang="en-US" sz="2000" dirty="0" err="1"/>
              <a:t>james.chudley@cxpartners.com</a:t>
            </a:r>
            <a:endParaRPr lang="en-US" sz="2000" dirty="0"/>
          </a:p>
        </p:txBody>
      </p:sp>
      <p:sp>
        <p:nvSpPr>
          <p:cNvPr id="11" name="Rectangle 10">
            <a:extLst>
              <a:ext uri="{FF2B5EF4-FFF2-40B4-BE49-F238E27FC236}">
                <a16:creationId xmlns:a16="http://schemas.microsoft.com/office/drawing/2014/main" id="{D496D164-31F0-8023-34ED-27B38F21F460}"/>
              </a:ext>
              <a:ext uri="{C183D7F6-B498-43B3-948B-1728B52AA6E4}">
                <adec:decorative xmlns:adec="http://schemas.microsoft.com/office/drawing/2017/decorative" val="1"/>
              </a:ext>
            </a:extLst>
          </p:cNvPr>
          <p:cNvSpPr/>
          <p:nvPr/>
        </p:nvSpPr>
        <p:spPr>
          <a:xfrm>
            <a:off x="0" y="6326280"/>
            <a:ext cx="12192000" cy="1240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gos of the funding organisation involved">
            <a:extLst>
              <a:ext uri="{FF2B5EF4-FFF2-40B4-BE49-F238E27FC236}">
                <a16:creationId xmlns:a16="http://schemas.microsoft.com/office/drawing/2014/main" id="{1397D880-887D-1269-9AEC-E52B2C1FA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8421"/>
            <a:ext cx="12192000" cy="14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06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94F1-62C2-CCCF-E603-789D01DD4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4CBE9-6E8E-CACE-1C50-0260E66252B6}"/>
              </a:ext>
            </a:extLst>
          </p:cNvPr>
          <p:cNvSpPr>
            <a:spLocks noGrp="1"/>
          </p:cNvSpPr>
          <p:nvPr>
            <p:ph type="title"/>
          </p:nvPr>
        </p:nvSpPr>
        <p:spPr>
          <a:xfrm>
            <a:off x="331200" y="365126"/>
            <a:ext cx="11347656" cy="814739"/>
          </a:xfrm>
        </p:spPr>
        <p:txBody>
          <a:bodyPr>
            <a:normAutofit/>
          </a:bodyPr>
          <a:lstStyle/>
          <a:p>
            <a:r>
              <a:rPr lang="en-US" dirty="0"/>
              <a:t>Part 2: Workshop Objectives</a:t>
            </a:r>
          </a:p>
        </p:txBody>
      </p:sp>
      <p:sp>
        <p:nvSpPr>
          <p:cNvPr id="9" name="Text Placeholder 2">
            <a:extLst>
              <a:ext uri="{FF2B5EF4-FFF2-40B4-BE49-F238E27FC236}">
                <a16:creationId xmlns:a16="http://schemas.microsoft.com/office/drawing/2014/main" id="{657A66EE-FB06-6E6F-0EBD-782C6C2F4A82}"/>
              </a:ext>
            </a:extLst>
          </p:cNvPr>
          <p:cNvSpPr txBox="1">
            <a:spLocks/>
          </p:cNvSpPr>
          <p:nvPr/>
        </p:nvSpPr>
        <p:spPr>
          <a:xfrm>
            <a:off x="331199" y="2086094"/>
            <a:ext cx="11209159" cy="46433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3600" b="1" dirty="0"/>
              <a:t>Think about your customers</a:t>
            </a:r>
            <a:br>
              <a:rPr lang="en-GB" sz="3600" b="1" dirty="0"/>
            </a:br>
            <a:endParaRPr lang="en-GB" sz="3600" b="1" dirty="0"/>
          </a:p>
          <a:p>
            <a:pPr marL="571500" indent="-571500">
              <a:buFont typeface="Arial" panose="020B0604020202020204" pitchFamily="34" charset="0"/>
              <a:buChar char="•"/>
            </a:pPr>
            <a:r>
              <a:rPr lang="en-GB" sz="3600" b="1" dirty="0"/>
              <a:t>Think about what the experience is like of engaging your business</a:t>
            </a:r>
          </a:p>
          <a:p>
            <a:endParaRPr lang="en-GB" sz="3600" b="1" dirty="0"/>
          </a:p>
          <a:p>
            <a:pPr marL="571500" indent="-571500">
              <a:buFont typeface="Arial" panose="020B0604020202020204" pitchFamily="34" charset="0"/>
              <a:buChar char="•"/>
            </a:pPr>
            <a:r>
              <a:rPr lang="en-GB" sz="3600" b="1" dirty="0"/>
              <a:t>Think about how you might improve the experience</a:t>
            </a:r>
          </a:p>
        </p:txBody>
      </p:sp>
    </p:spTree>
    <p:extLst>
      <p:ext uri="{BB962C8B-B14F-4D97-AF65-F5344CB8AC3E}">
        <p14:creationId xmlns:p14="http://schemas.microsoft.com/office/powerpoint/2010/main" val="3381304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894F1-62C2-CCCF-E603-789D01DD4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4CBE9-6E8E-CACE-1C50-0260E66252B6}"/>
              </a:ext>
            </a:extLst>
          </p:cNvPr>
          <p:cNvSpPr>
            <a:spLocks noGrp="1"/>
          </p:cNvSpPr>
          <p:nvPr>
            <p:ph type="title"/>
          </p:nvPr>
        </p:nvSpPr>
        <p:spPr>
          <a:xfrm>
            <a:off x="331200" y="365126"/>
            <a:ext cx="11347656" cy="814739"/>
          </a:xfrm>
        </p:spPr>
        <p:txBody>
          <a:bodyPr>
            <a:normAutofit/>
          </a:bodyPr>
          <a:lstStyle/>
          <a:p>
            <a:r>
              <a:rPr lang="en-US" dirty="0"/>
              <a:t>Customer Journey Mapping</a:t>
            </a:r>
          </a:p>
        </p:txBody>
      </p:sp>
      <p:sp>
        <p:nvSpPr>
          <p:cNvPr id="9" name="Text Placeholder 2">
            <a:extLst>
              <a:ext uri="{FF2B5EF4-FFF2-40B4-BE49-F238E27FC236}">
                <a16:creationId xmlns:a16="http://schemas.microsoft.com/office/drawing/2014/main" id="{657A66EE-FB06-6E6F-0EBD-782C6C2F4A82}"/>
              </a:ext>
            </a:extLst>
          </p:cNvPr>
          <p:cNvSpPr txBox="1">
            <a:spLocks/>
          </p:cNvSpPr>
          <p:nvPr/>
        </p:nvSpPr>
        <p:spPr>
          <a:xfrm>
            <a:off x="331199" y="2789694"/>
            <a:ext cx="11209159" cy="393977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b="1" dirty="0"/>
              <a:t>“Journey mapping is a tool that helps organisations to understand the experience a customer has with their product or service”</a:t>
            </a:r>
          </a:p>
        </p:txBody>
      </p:sp>
    </p:spTree>
    <p:extLst>
      <p:ext uri="{BB962C8B-B14F-4D97-AF65-F5344CB8AC3E}">
        <p14:creationId xmlns:p14="http://schemas.microsoft.com/office/powerpoint/2010/main" val="3109884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E8715-397B-B9CC-912E-D5E4A7FED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46FCA-59FE-9B6B-06C8-344C40DAFE64}"/>
              </a:ext>
            </a:extLst>
          </p:cNvPr>
          <p:cNvSpPr>
            <a:spLocks noGrp="1"/>
          </p:cNvSpPr>
          <p:nvPr>
            <p:ph type="title"/>
          </p:nvPr>
        </p:nvSpPr>
        <p:spPr>
          <a:xfrm>
            <a:off x="331200" y="365126"/>
            <a:ext cx="11347656" cy="814739"/>
          </a:xfrm>
        </p:spPr>
        <p:txBody>
          <a:bodyPr>
            <a:normAutofit/>
          </a:bodyPr>
          <a:lstStyle/>
          <a:p>
            <a:r>
              <a:rPr lang="en-US" dirty="0"/>
              <a:t>Step 1</a:t>
            </a:r>
          </a:p>
        </p:txBody>
      </p:sp>
      <p:sp>
        <p:nvSpPr>
          <p:cNvPr id="9" name="Text Placeholder 2">
            <a:extLst>
              <a:ext uri="{FF2B5EF4-FFF2-40B4-BE49-F238E27FC236}">
                <a16:creationId xmlns:a16="http://schemas.microsoft.com/office/drawing/2014/main" id="{5D4601A0-3CC9-E92A-8E5D-C2A20FB4BBB4}"/>
              </a:ext>
            </a:extLst>
          </p:cNvPr>
          <p:cNvSpPr txBox="1">
            <a:spLocks/>
          </p:cNvSpPr>
          <p:nvPr/>
        </p:nvSpPr>
        <p:spPr>
          <a:xfrm>
            <a:off x="331200" y="2789694"/>
            <a:ext cx="4876232" cy="393977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b="1" dirty="0"/>
              <a:t>Put yourself in someone </a:t>
            </a:r>
            <a:br>
              <a:rPr lang="en-GB" sz="3600" b="1" dirty="0"/>
            </a:br>
            <a:r>
              <a:rPr lang="en-GB" sz="3600" b="1" dirty="0"/>
              <a:t>else's shoes</a:t>
            </a:r>
          </a:p>
        </p:txBody>
      </p:sp>
      <p:pic>
        <p:nvPicPr>
          <p:cNvPr id="19458" name="Picture 2" descr="Picture of some slippers designed to look like a pink unicorn">
            <a:extLst>
              <a:ext uri="{FF2B5EF4-FFF2-40B4-BE49-F238E27FC236}">
                <a16:creationId xmlns:a16="http://schemas.microsoft.com/office/drawing/2014/main" id="{607CCE8C-B4B4-B27D-7E96-7875EA3C8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297" y="960895"/>
            <a:ext cx="5348703" cy="4936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080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B0527-5E60-717F-F846-BD952D34B5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C39B9-F607-45F7-A9C6-3A14C3C41681}"/>
              </a:ext>
            </a:extLst>
          </p:cNvPr>
          <p:cNvSpPr>
            <a:spLocks noGrp="1"/>
          </p:cNvSpPr>
          <p:nvPr>
            <p:ph type="title"/>
          </p:nvPr>
        </p:nvSpPr>
        <p:spPr>
          <a:xfrm>
            <a:off x="331200" y="365126"/>
            <a:ext cx="11347656" cy="814739"/>
          </a:xfrm>
        </p:spPr>
        <p:txBody>
          <a:bodyPr>
            <a:normAutofit fontScale="90000"/>
          </a:bodyPr>
          <a:lstStyle/>
          <a:p>
            <a:r>
              <a:rPr lang="en-US" dirty="0"/>
              <a:t>What is it like if you are a single parent family and </a:t>
            </a:r>
            <a:br>
              <a:rPr lang="en-US" dirty="0"/>
            </a:br>
            <a:r>
              <a:rPr lang="en-US" dirty="0"/>
              <a:t>need to visit the dentist</a:t>
            </a:r>
          </a:p>
        </p:txBody>
      </p:sp>
      <p:pic>
        <p:nvPicPr>
          <p:cNvPr id="20482" name="Picture 2" descr="Worksheet with prompts designed to help workshop participants see a service from the perspective of a user.">
            <a:extLst>
              <a:ext uri="{FF2B5EF4-FFF2-40B4-BE49-F238E27FC236}">
                <a16:creationId xmlns:a16="http://schemas.microsoft.com/office/drawing/2014/main" id="{B3DB5E78-C055-F1FF-FCB7-FB05EA2CE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991" y="1574476"/>
            <a:ext cx="6561762" cy="484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683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E8715-397B-B9CC-912E-D5E4A7FED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46FCA-59FE-9B6B-06C8-344C40DAFE64}"/>
              </a:ext>
            </a:extLst>
          </p:cNvPr>
          <p:cNvSpPr>
            <a:spLocks noGrp="1"/>
          </p:cNvSpPr>
          <p:nvPr>
            <p:ph type="title"/>
          </p:nvPr>
        </p:nvSpPr>
        <p:spPr>
          <a:xfrm>
            <a:off x="331200" y="365126"/>
            <a:ext cx="11347656" cy="814739"/>
          </a:xfrm>
        </p:spPr>
        <p:txBody>
          <a:bodyPr>
            <a:normAutofit/>
          </a:bodyPr>
          <a:lstStyle/>
          <a:p>
            <a:r>
              <a:rPr lang="en-US" dirty="0"/>
              <a:t>Step 2</a:t>
            </a:r>
          </a:p>
        </p:txBody>
      </p:sp>
      <p:sp>
        <p:nvSpPr>
          <p:cNvPr id="9" name="Text Placeholder 2">
            <a:extLst>
              <a:ext uri="{FF2B5EF4-FFF2-40B4-BE49-F238E27FC236}">
                <a16:creationId xmlns:a16="http://schemas.microsoft.com/office/drawing/2014/main" id="{5D4601A0-3CC9-E92A-8E5D-C2A20FB4BBB4}"/>
              </a:ext>
            </a:extLst>
          </p:cNvPr>
          <p:cNvSpPr txBox="1">
            <a:spLocks/>
          </p:cNvSpPr>
          <p:nvPr/>
        </p:nvSpPr>
        <p:spPr>
          <a:xfrm>
            <a:off x="331200" y="2789694"/>
            <a:ext cx="4876232" cy="393977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b="1" dirty="0"/>
              <a:t>Let’s map the experience</a:t>
            </a:r>
            <a:br>
              <a:rPr lang="en-GB" sz="3600" b="1" dirty="0"/>
            </a:br>
            <a:r>
              <a:rPr lang="en-GB" sz="3600" b="1" dirty="0"/>
              <a:t>of a trip to the dentists</a:t>
            </a:r>
          </a:p>
        </p:txBody>
      </p:sp>
      <p:pic>
        <p:nvPicPr>
          <p:cNvPr id="21506" name="Picture 2" descr="Customer journey map showing each stage of a visit to the dentist before, during and after. The diagram also has space for particpants to fill in what the user is doing at each of these stages plus how they thinking and feeling. Finally, touchpoints with the service are listed at the bottom.">
            <a:extLst>
              <a:ext uri="{FF2B5EF4-FFF2-40B4-BE49-F238E27FC236}">
                <a16:creationId xmlns:a16="http://schemas.microsoft.com/office/drawing/2014/main" id="{BC9BE8DA-A01D-4BAF-1989-5076223BD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197" y="1028835"/>
            <a:ext cx="6853803" cy="480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113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665EF-EAEA-0776-FFD4-C306AEF653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511F43-2F3A-A5D4-3085-30768EF6897F}"/>
              </a:ext>
            </a:extLst>
          </p:cNvPr>
          <p:cNvSpPr>
            <a:spLocks noGrp="1"/>
          </p:cNvSpPr>
          <p:nvPr>
            <p:ph type="ctrTitle"/>
          </p:nvPr>
        </p:nvSpPr>
        <p:spPr/>
        <p:txBody>
          <a:bodyPr>
            <a:noAutofit/>
          </a:bodyPr>
          <a:lstStyle/>
          <a:p>
            <a:r>
              <a:rPr lang="en-US" dirty="0"/>
              <a:t>Group Exercise (30 minutes)</a:t>
            </a:r>
          </a:p>
        </p:txBody>
      </p:sp>
      <p:sp>
        <p:nvSpPr>
          <p:cNvPr id="3" name="Subtitle 2">
            <a:extLst>
              <a:ext uri="{FF2B5EF4-FFF2-40B4-BE49-F238E27FC236}">
                <a16:creationId xmlns:a16="http://schemas.microsoft.com/office/drawing/2014/main" id="{E09E17BB-6499-032D-43BA-04B9C62D2D82}"/>
              </a:ext>
            </a:extLst>
          </p:cNvPr>
          <p:cNvSpPr>
            <a:spLocks noGrp="1"/>
          </p:cNvSpPr>
          <p:nvPr>
            <p:ph type="subTitle" idx="1"/>
          </p:nvPr>
        </p:nvSpPr>
        <p:spPr/>
        <p:txBody>
          <a:bodyPr>
            <a:noAutofit/>
          </a:bodyPr>
          <a:lstStyle/>
          <a:p>
            <a:r>
              <a:rPr lang="en-US" sz="2000" dirty="0"/>
              <a:t>Dr James Branch</a:t>
            </a:r>
            <a:br>
              <a:rPr lang="en-US" sz="2000" dirty="0"/>
            </a:br>
            <a:r>
              <a:rPr lang="en-US" sz="2000" dirty="0">
                <a:hlinkClick r:id="rId2"/>
              </a:rPr>
              <a:t>james.branch@falmouth.ac.uk</a:t>
            </a:r>
            <a:endParaRPr lang="en-US" sz="2000" dirty="0"/>
          </a:p>
          <a:p>
            <a:endParaRPr lang="en-US" sz="2000" dirty="0"/>
          </a:p>
          <a:p>
            <a:endParaRPr lang="en-US" sz="2000" dirty="0"/>
          </a:p>
          <a:p>
            <a:endParaRPr lang="en-US" sz="2000" dirty="0"/>
          </a:p>
          <a:p>
            <a:endParaRPr lang="en-US" sz="2000" dirty="0"/>
          </a:p>
          <a:p>
            <a:endParaRPr lang="en-US" sz="2000" dirty="0"/>
          </a:p>
        </p:txBody>
      </p:sp>
      <p:sp>
        <p:nvSpPr>
          <p:cNvPr id="6" name="Subtitle 2">
            <a:extLst>
              <a:ext uri="{FF2B5EF4-FFF2-40B4-BE49-F238E27FC236}">
                <a16:creationId xmlns:a16="http://schemas.microsoft.com/office/drawing/2014/main" id="{1D5D725F-C758-00ED-60F7-23C218E2DDEC}"/>
              </a:ext>
            </a:extLst>
          </p:cNvPr>
          <p:cNvSpPr txBox="1">
            <a:spLocks/>
          </p:cNvSpPr>
          <p:nvPr/>
        </p:nvSpPr>
        <p:spPr>
          <a:xfrm>
            <a:off x="340241" y="4474601"/>
            <a:ext cx="7410893" cy="60845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James </a:t>
            </a:r>
            <a:r>
              <a:rPr lang="en-US" sz="2000" dirty="0" err="1"/>
              <a:t>Chudley</a:t>
            </a:r>
            <a:br>
              <a:rPr lang="en-US" sz="2000" dirty="0"/>
            </a:br>
            <a:r>
              <a:rPr lang="en-US" sz="2000" dirty="0" err="1"/>
              <a:t>james.chudley@cxpartners.com</a:t>
            </a:r>
            <a:endParaRPr lang="en-US" sz="2000" dirty="0"/>
          </a:p>
        </p:txBody>
      </p:sp>
      <p:sp>
        <p:nvSpPr>
          <p:cNvPr id="11" name="Rectangle 10">
            <a:extLst>
              <a:ext uri="{FF2B5EF4-FFF2-40B4-BE49-F238E27FC236}">
                <a16:creationId xmlns:a16="http://schemas.microsoft.com/office/drawing/2014/main" id="{E8E6CDDF-28ED-B6EA-1B94-4A6C7CB24D85}"/>
              </a:ext>
              <a:ext uri="{C183D7F6-B498-43B3-948B-1728B52AA6E4}">
                <adec:decorative xmlns:adec="http://schemas.microsoft.com/office/drawing/2017/decorative" val="1"/>
              </a:ext>
            </a:extLst>
          </p:cNvPr>
          <p:cNvSpPr/>
          <p:nvPr/>
        </p:nvSpPr>
        <p:spPr>
          <a:xfrm>
            <a:off x="0" y="6326280"/>
            <a:ext cx="12192000" cy="1240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gos of the funding organisation involved">
            <a:extLst>
              <a:ext uri="{FF2B5EF4-FFF2-40B4-BE49-F238E27FC236}">
                <a16:creationId xmlns:a16="http://schemas.microsoft.com/office/drawing/2014/main" id="{AA90159B-CA66-3C43-55F0-7C0EBC2FD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8421"/>
            <a:ext cx="12192000" cy="14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29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BDAD-DCA5-2615-8FE5-D7E6B13AA0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096197-6F9E-2611-ADE6-43079750CA0C}"/>
              </a:ext>
            </a:extLst>
          </p:cNvPr>
          <p:cNvSpPr>
            <a:spLocks noGrp="1"/>
          </p:cNvSpPr>
          <p:nvPr>
            <p:ph type="title"/>
          </p:nvPr>
        </p:nvSpPr>
        <p:spPr>
          <a:xfrm>
            <a:off x="331200" y="365126"/>
            <a:ext cx="11347656" cy="814739"/>
          </a:xfrm>
        </p:spPr>
        <p:txBody>
          <a:bodyPr>
            <a:normAutofit fontScale="90000"/>
          </a:bodyPr>
          <a:lstStyle/>
          <a:p>
            <a:r>
              <a:rPr lang="en-GB" sz="4000" b="1" dirty="0"/>
              <a:t>Now let’s investigate the experience of going </a:t>
            </a:r>
            <a:br>
              <a:rPr lang="en-GB" sz="4000" b="1" dirty="0"/>
            </a:br>
            <a:r>
              <a:rPr lang="en-GB" sz="4000" b="1" dirty="0"/>
              <a:t>to the doctor:</a:t>
            </a:r>
            <a:endParaRPr lang="en-US" dirty="0"/>
          </a:p>
        </p:txBody>
      </p:sp>
      <p:sp>
        <p:nvSpPr>
          <p:cNvPr id="9" name="Text Placeholder 2">
            <a:extLst>
              <a:ext uri="{FF2B5EF4-FFF2-40B4-BE49-F238E27FC236}">
                <a16:creationId xmlns:a16="http://schemas.microsoft.com/office/drawing/2014/main" id="{64E18D9A-E2E9-4C85-F25A-E9DB8385F1CE}"/>
              </a:ext>
            </a:extLst>
          </p:cNvPr>
          <p:cNvSpPr txBox="1">
            <a:spLocks/>
          </p:cNvSpPr>
          <p:nvPr/>
        </p:nvSpPr>
        <p:spPr>
          <a:xfrm>
            <a:off x="331200" y="2553099"/>
            <a:ext cx="11168542" cy="393977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b="1" dirty="0"/>
              <a:t>Who is using the service?</a:t>
            </a:r>
          </a:p>
          <a:p>
            <a:r>
              <a:rPr lang="en-GB" sz="3600" b="1" dirty="0"/>
              <a:t>What’s happening during the service experience?</a:t>
            </a:r>
          </a:p>
          <a:p>
            <a:r>
              <a:rPr lang="en-GB" sz="3600" b="1" dirty="0"/>
              <a:t>Where are the pain points on the service?</a:t>
            </a:r>
          </a:p>
          <a:p>
            <a:r>
              <a:rPr lang="en-GB" sz="3600" b="1" dirty="0"/>
              <a:t>What could help fix the broken bits?</a:t>
            </a:r>
          </a:p>
          <a:p>
            <a:endParaRPr lang="en-GB" sz="3600" b="1" dirty="0"/>
          </a:p>
          <a:p>
            <a:endParaRPr lang="en-GB" sz="3600" b="1" dirty="0"/>
          </a:p>
        </p:txBody>
      </p:sp>
    </p:spTree>
    <p:extLst>
      <p:ext uri="{BB962C8B-B14F-4D97-AF65-F5344CB8AC3E}">
        <p14:creationId xmlns:p14="http://schemas.microsoft.com/office/powerpoint/2010/main" val="2693261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0A14-C5D0-3834-55E1-730B7946A044}"/>
              </a:ext>
            </a:extLst>
          </p:cNvPr>
          <p:cNvSpPr>
            <a:spLocks noGrp="1"/>
          </p:cNvSpPr>
          <p:nvPr>
            <p:ph type="title"/>
          </p:nvPr>
        </p:nvSpPr>
        <p:spPr>
          <a:xfrm>
            <a:off x="331200" y="365126"/>
            <a:ext cx="11347656" cy="814739"/>
          </a:xfrm>
        </p:spPr>
        <p:txBody>
          <a:bodyPr>
            <a:normAutofit/>
          </a:bodyPr>
          <a:lstStyle/>
          <a:p>
            <a:r>
              <a:rPr lang="en-US" dirty="0"/>
              <a:t>Workshop Schedule</a:t>
            </a:r>
          </a:p>
        </p:txBody>
      </p:sp>
      <p:sp>
        <p:nvSpPr>
          <p:cNvPr id="9" name="Text Placeholder 2">
            <a:extLst>
              <a:ext uri="{FF2B5EF4-FFF2-40B4-BE49-F238E27FC236}">
                <a16:creationId xmlns:a16="http://schemas.microsoft.com/office/drawing/2014/main" id="{F5E9FE49-A3DA-4E30-63DB-80FC7189D70F}"/>
              </a:ext>
            </a:extLst>
          </p:cNvPr>
          <p:cNvSpPr txBox="1">
            <a:spLocks/>
          </p:cNvSpPr>
          <p:nvPr/>
        </p:nvSpPr>
        <p:spPr>
          <a:xfrm>
            <a:off x="331199" y="1946610"/>
            <a:ext cx="11209159" cy="46433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GB" dirty="0"/>
              <a:t>11:00 – 12:00 – Introductions + User Experience Design 101 </a:t>
            </a:r>
          </a:p>
          <a:p>
            <a:pPr marL="457200" indent="-457200">
              <a:buFont typeface="Arial" panose="020B0604020202020204" pitchFamily="34" charset="0"/>
              <a:buChar char="•"/>
            </a:pPr>
            <a:r>
              <a:rPr lang="en-GB" dirty="0"/>
              <a:t>Break – Refreshments</a:t>
            </a:r>
          </a:p>
          <a:p>
            <a:pPr marL="457200" indent="-457200">
              <a:buFont typeface="Arial" panose="020B0604020202020204" pitchFamily="34" charset="0"/>
              <a:buChar char="•"/>
            </a:pPr>
            <a:r>
              <a:rPr lang="en-GB" dirty="0"/>
              <a:t>12:20 – 13:00 – Intro. to Journey Mapping + Healthcare Exercise</a:t>
            </a:r>
          </a:p>
          <a:p>
            <a:pPr marL="457200" indent="-457200">
              <a:buFont typeface="Arial" panose="020B0604020202020204" pitchFamily="34" charset="0"/>
              <a:buChar char="•"/>
            </a:pPr>
            <a:r>
              <a:rPr lang="en-GB" dirty="0"/>
              <a:t>Break – Lunch</a:t>
            </a:r>
          </a:p>
          <a:p>
            <a:pPr marL="457200" indent="-457200">
              <a:buFont typeface="Arial" panose="020B0604020202020204" pitchFamily="34" charset="0"/>
              <a:buChar char="•"/>
            </a:pPr>
            <a:r>
              <a:rPr lang="en-GB" dirty="0"/>
              <a:t>13:30 – 15:30 – Apply Journey Mapping to your business/organisation</a:t>
            </a:r>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2763685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77CFF-0006-DFFE-14D2-2F2F6F53C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B40EA-F040-2A6E-C9FE-2B5EEC884EF1}"/>
              </a:ext>
            </a:extLst>
          </p:cNvPr>
          <p:cNvSpPr>
            <a:spLocks noGrp="1"/>
          </p:cNvSpPr>
          <p:nvPr>
            <p:ph type="title"/>
          </p:nvPr>
        </p:nvSpPr>
        <p:spPr>
          <a:xfrm>
            <a:off x="331200" y="365126"/>
            <a:ext cx="11347656" cy="814739"/>
          </a:xfrm>
        </p:spPr>
        <p:txBody>
          <a:bodyPr>
            <a:normAutofit/>
          </a:bodyPr>
          <a:lstStyle/>
          <a:p>
            <a:r>
              <a:rPr lang="en-US" dirty="0"/>
              <a:t>Who is using the service?</a:t>
            </a:r>
          </a:p>
        </p:txBody>
      </p:sp>
      <p:sp>
        <p:nvSpPr>
          <p:cNvPr id="9" name="Text Placeholder 2">
            <a:extLst>
              <a:ext uri="{FF2B5EF4-FFF2-40B4-BE49-F238E27FC236}">
                <a16:creationId xmlns:a16="http://schemas.microsoft.com/office/drawing/2014/main" id="{8108245B-260D-FDD1-64B4-D4D638D58780}"/>
              </a:ext>
            </a:extLst>
          </p:cNvPr>
          <p:cNvSpPr txBox="1">
            <a:spLocks/>
          </p:cNvSpPr>
          <p:nvPr/>
        </p:nvSpPr>
        <p:spPr>
          <a:xfrm>
            <a:off x="331200" y="1459112"/>
            <a:ext cx="11168542" cy="393977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GB" sz="3600" b="1" dirty="0"/>
              <a:t>Single-parent and child</a:t>
            </a:r>
          </a:p>
          <a:p>
            <a:pPr marL="571500" indent="-571500">
              <a:buFont typeface="Arial" panose="020B0604020202020204" pitchFamily="34" charset="0"/>
              <a:buChar char="•"/>
            </a:pPr>
            <a:r>
              <a:rPr lang="en-GB" sz="3600" b="1" dirty="0"/>
              <a:t>International student</a:t>
            </a:r>
          </a:p>
          <a:p>
            <a:pPr marL="571500" indent="-571500">
              <a:buFont typeface="Arial" panose="020B0604020202020204" pitchFamily="34" charset="0"/>
              <a:buChar char="•"/>
            </a:pPr>
            <a:r>
              <a:rPr lang="en-GB" sz="3600" b="1" dirty="0"/>
              <a:t>Rurally based young professional</a:t>
            </a:r>
          </a:p>
          <a:p>
            <a:pPr marL="571500" indent="-571500">
              <a:buFont typeface="Arial" panose="020B0604020202020204" pitchFamily="34" charset="0"/>
              <a:buChar char="•"/>
            </a:pPr>
            <a:endParaRPr lang="en-GB" sz="3600" b="1" dirty="0"/>
          </a:p>
          <a:p>
            <a:pPr marL="571500" indent="-571500">
              <a:buFont typeface="Arial" panose="020B0604020202020204" pitchFamily="34" charset="0"/>
              <a:buChar char="•"/>
            </a:pPr>
            <a:endParaRPr lang="en-GB" sz="3600" b="1" dirty="0"/>
          </a:p>
        </p:txBody>
      </p:sp>
    </p:spTree>
    <p:extLst>
      <p:ext uri="{BB962C8B-B14F-4D97-AF65-F5344CB8AC3E}">
        <p14:creationId xmlns:p14="http://schemas.microsoft.com/office/powerpoint/2010/main" val="3007535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5E310-16F9-20BE-13D9-3C8E5FDCF8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608E4-A561-90D3-D8D5-CFFED3EC012E}"/>
              </a:ext>
            </a:extLst>
          </p:cNvPr>
          <p:cNvSpPr>
            <a:spLocks noGrp="1"/>
          </p:cNvSpPr>
          <p:nvPr>
            <p:ph type="title"/>
          </p:nvPr>
        </p:nvSpPr>
        <p:spPr>
          <a:xfrm>
            <a:off x="331200" y="365126"/>
            <a:ext cx="11347656" cy="814739"/>
          </a:xfrm>
        </p:spPr>
        <p:txBody>
          <a:bodyPr>
            <a:normAutofit/>
          </a:bodyPr>
          <a:lstStyle/>
          <a:p>
            <a:r>
              <a:rPr lang="en-US" dirty="0"/>
              <a:t>Step into another person’s shoes</a:t>
            </a:r>
          </a:p>
        </p:txBody>
      </p:sp>
      <p:pic>
        <p:nvPicPr>
          <p:cNvPr id="25602" name="Picture 2" descr="Image of a handout with prompts that encourage participants to think about the service from the user’s perspective">
            <a:extLst>
              <a:ext uri="{FF2B5EF4-FFF2-40B4-BE49-F238E27FC236}">
                <a16:creationId xmlns:a16="http://schemas.microsoft.com/office/drawing/2014/main" id="{9B570939-397D-F99D-F55A-F769F5CE1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870" y="1600427"/>
            <a:ext cx="6908316" cy="489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511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C485-B609-A88C-1284-82A07E4E1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79001-C601-D072-DB44-D83C48C497D0}"/>
              </a:ext>
            </a:extLst>
          </p:cNvPr>
          <p:cNvSpPr>
            <a:spLocks noGrp="1"/>
          </p:cNvSpPr>
          <p:nvPr>
            <p:ph type="title"/>
          </p:nvPr>
        </p:nvSpPr>
        <p:spPr>
          <a:xfrm>
            <a:off x="331200" y="365126"/>
            <a:ext cx="11347656" cy="814739"/>
          </a:xfrm>
        </p:spPr>
        <p:txBody>
          <a:bodyPr>
            <a:normAutofit/>
          </a:bodyPr>
          <a:lstStyle/>
          <a:p>
            <a:r>
              <a:rPr lang="en-US" dirty="0"/>
              <a:t>Now map the experience</a:t>
            </a:r>
          </a:p>
        </p:txBody>
      </p:sp>
      <p:pic>
        <p:nvPicPr>
          <p:cNvPr id="26626" name="Picture 2" descr="Customer journey map showing each stage of a visit to the dentist before, during and after. The diagram also has space for particpants to fill in what the user is doing at each of these stages plus how they thinking and feeling. ">
            <a:extLst>
              <a:ext uri="{FF2B5EF4-FFF2-40B4-BE49-F238E27FC236}">
                <a16:creationId xmlns:a16="http://schemas.microsoft.com/office/drawing/2014/main" id="{3B4ECCEA-4AEE-9F86-FB4C-0B19C49E2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706" y="1179865"/>
            <a:ext cx="7520615" cy="531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613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04B5A-9A99-734E-05C5-94A0D22E8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E5FD4-B07E-8B62-FFA9-98531B727572}"/>
              </a:ext>
            </a:extLst>
          </p:cNvPr>
          <p:cNvSpPr>
            <a:spLocks noGrp="1"/>
          </p:cNvSpPr>
          <p:nvPr>
            <p:ph type="title"/>
          </p:nvPr>
        </p:nvSpPr>
        <p:spPr>
          <a:xfrm>
            <a:off x="331200" y="365126"/>
            <a:ext cx="11347656" cy="814739"/>
          </a:xfrm>
        </p:spPr>
        <p:txBody>
          <a:bodyPr>
            <a:normAutofit/>
          </a:bodyPr>
          <a:lstStyle/>
          <a:p>
            <a:r>
              <a:rPr lang="en-GB" sz="4000" b="1" dirty="0"/>
              <a:t>Where are the pain points on the service?</a:t>
            </a:r>
          </a:p>
        </p:txBody>
      </p:sp>
      <p:sp>
        <p:nvSpPr>
          <p:cNvPr id="3" name="Title 1">
            <a:extLst>
              <a:ext uri="{FF2B5EF4-FFF2-40B4-BE49-F238E27FC236}">
                <a16:creationId xmlns:a16="http://schemas.microsoft.com/office/drawing/2014/main" id="{9AF57148-C5CC-6E40-CDC5-769E4190F884}"/>
              </a:ext>
            </a:extLst>
          </p:cNvPr>
          <p:cNvSpPr txBox="1">
            <a:spLocks/>
          </p:cNvSpPr>
          <p:nvPr/>
        </p:nvSpPr>
        <p:spPr>
          <a:xfrm>
            <a:off x="331200" y="2614261"/>
            <a:ext cx="11347656" cy="814739"/>
          </a:xfrm>
          <a:prstGeom prst="rect">
            <a:avLst/>
          </a:prstGeom>
        </p:spPr>
        <p:txBody>
          <a:bodyPr>
            <a:noAutofit/>
          </a:bodyPr>
          <a:lstStyle>
            <a:lvl1pPr algn="l" defTabSz="914400" rtl="0" eaLnBrk="1" latinLnBrk="0" hangingPunct="1">
              <a:lnSpc>
                <a:spcPct val="90000"/>
              </a:lnSpc>
              <a:spcBef>
                <a:spcPct val="0"/>
              </a:spcBef>
              <a:buNone/>
              <a:defRPr sz="4000" b="1" i="0" kern="1200" baseline="0">
                <a:solidFill>
                  <a:schemeClr val="tx1"/>
                </a:solidFill>
                <a:latin typeface="+mn-lt"/>
                <a:ea typeface="+mj-ea"/>
                <a:cs typeface="+mj-cs"/>
              </a:defRPr>
            </a:lvl1pPr>
          </a:lstStyle>
          <a:p>
            <a:r>
              <a:rPr lang="en-GB" dirty="0"/>
              <a:t>Identify where the service feels</a:t>
            </a:r>
          </a:p>
          <a:p>
            <a:r>
              <a:rPr lang="en-GB" dirty="0"/>
              <a:t>the most ‘broken’ from the</a:t>
            </a:r>
          </a:p>
          <a:p>
            <a:r>
              <a:rPr lang="en-GB" dirty="0"/>
              <a:t>perspective of the user</a:t>
            </a:r>
          </a:p>
        </p:txBody>
      </p:sp>
    </p:spTree>
    <p:extLst>
      <p:ext uri="{BB962C8B-B14F-4D97-AF65-F5344CB8AC3E}">
        <p14:creationId xmlns:p14="http://schemas.microsoft.com/office/powerpoint/2010/main" val="3097639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A13A0-40ED-555B-A598-1E9307D9E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CB7EA-DA5E-1BC9-C0AA-3288BCD4E466}"/>
              </a:ext>
            </a:extLst>
          </p:cNvPr>
          <p:cNvSpPr>
            <a:spLocks noGrp="1"/>
          </p:cNvSpPr>
          <p:nvPr>
            <p:ph type="title"/>
          </p:nvPr>
        </p:nvSpPr>
        <p:spPr>
          <a:xfrm>
            <a:off x="331200" y="365126"/>
            <a:ext cx="11347656" cy="814739"/>
          </a:xfrm>
        </p:spPr>
        <p:txBody>
          <a:bodyPr>
            <a:normAutofit/>
          </a:bodyPr>
          <a:lstStyle/>
          <a:p>
            <a:r>
              <a:rPr lang="en-GB" sz="4000" b="1" dirty="0"/>
              <a:t>How might you fix the problem</a:t>
            </a:r>
          </a:p>
        </p:txBody>
      </p:sp>
      <p:sp>
        <p:nvSpPr>
          <p:cNvPr id="3" name="Title 1">
            <a:extLst>
              <a:ext uri="{FF2B5EF4-FFF2-40B4-BE49-F238E27FC236}">
                <a16:creationId xmlns:a16="http://schemas.microsoft.com/office/drawing/2014/main" id="{1EC1E230-A0B5-2CAA-3D6B-58AAA10E3E48}"/>
              </a:ext>
            </a:extLst>
          </p:cNvPr>
          <p:cNvSpPr txBox="1">
            <a:spLocks/>
          </p:cNvSpPr>
          <p:nvPr/>
        </p:nvSpPr>
        <p:spPr>
          <a:xfrm>
            <a:off x="331200" y="2614261"/>
            <a:ext cx="11347656" cy="814739"/>
          </a:xfrm>
          <a:prstGeom prst="rect">
            <a:avLst/>
          </a:prstGeom>
        </p:spPr>
        <p:txBody>
          <a:bodyPr>
            <a:noAutofit/>
          </a:bodyPr>
          <a:lstStyle>
            <a:lvl1pPr algn="l" defTabSz="914400" rtl="0" eaLnBrk="1" latinLnBrk="0" hangingPunct="1">
              <a:lnSpc>
                <a:spcPct val="90000"/>
              </a:lnSpc>
              <a:spcBef>
                <a:spcPct val="0"/>
              </a:spcBef>
              <a:buNone/>
              <a:defRPr sz="4000" b="1" i="0" kern="1200" baseline="0">
                <a:solidFill>
                  <a:schemeClr val="tx1"/>
                </a:solidFill>
                <a:latin typeface="+mn-lt"/>
                <a:ea typeface="+mj-ea"/>
                <a:cs typeface="+mj-cs"/>
              </a:defRPr>
            </a:lvl1pPr>
          </a:lstStyle>
          <a:p>
            <a:r>
              <a:rPr lang="en-GB" dirty="0"/>
              <a:t>Think of some ways you could </a:t>
            </a:r>
          </a:p>
          <a:p>
            <a:r>
              <a:rPr lang="en-GB" dirty="0"/>
              <a:t>help fix the problem?</a:t>
            </a:r>
          </a:p>
        </p:txBody>
      </p:sp>
    </p:spTree>
    <p:extLst>
      <p:ext uri="{BB962C8B-B14F-4D97-AF65-F5344CB8AC3E}">
        <p14:creationId xmlns:p14="http://schemas.microsoft.com/office/powerpoint/2010/main" val="2305417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5902A-417D-C9CE-A268-0115B3087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7B5472-8895-214D-8AAF-6724D9AF96C6}"/>
              </a:ext>
            </a:extLst>
          </p:cNvPr>
          <p:cNvSpPr>
            <a:spLocks noGrp="1"/>
          </p:cNvSpPr>
          <p:nvPr>
            <p:ph type="title"/>
          </p:nvPr>
        </p:nvSpPr>
        <p:spPr>
          <a:xfrm>
            <a:off x="331200" y="365126"/>
            <a:ext cx="11347656" cy="814739"/>
          </a:xfrm>
        </p:spPr>
        <p:txBody>
          <a:bodyPr>
            <a:normAutofit/>
          </a:bodyPr>
          <a:lstStyle/>
          <a:p>
            <a:r>
              <a:rPr lang="en-GB" sz="4000" b="1" dirty="0"/>
              <a:t>Take your key pain point i.e. </a:t>
            </a:r>
          </a:p>
        </p:txBody>
      </p:sp>
      <p:sp>
        <p:nvSpPr>
          <p:cNvPr id="3" name="Title 1">
            <a:extLst>
              <a:ext uri="{FF2B5EF4-FFF2-40B4-BE49-F238E27FC236}">
                <a16:creationId xmlns:a16="http://schemas.microsoft.com/office/drawing/2014/main" id="{544B0E49-A782-C004-7260-6BA6D18329DF}"/>
              </a:ext>
            </a:extLst>
          </p:cNvPr>
          <p:cNvSpPr txBox="1">
            <a:spLocks/>
          </p:cNvSpPr>
          <p:nvPr/>
        </p:nvSpPr>
        <p:spPr>
          <a:xfrm>
            <a:off x="331200" y="2211305"/>
            <a:ext cx="11347656" cy="814739"/>
          </a:xfrm>
          <a:prstGeom prst="rect">
            <a:avLst/>
          </a:prstGeom>
        </p:spPr>
        <p:txBody>
          <a:bodyPr>
            <a:noAutofit/>
          </a:bodyPr>
          <a:lstStyle>
            <a:lvl1pPr algn="l" defTabSz="914400" rtl="0" eaLnBrk="1" latinLnBrk="0" hangingPunct="1">
              <a:lnSpc>
                <a:spcPct val="90000"/>
              </a:lnSpc>
              <a:spcBef>
                <a:spcPct val="0"/>
              </a:spcBef>
              <a:buNone/>
              <a:defRPr sz="4000" b="1" i="0" kern="1200" baseline="0">
                <a:solidFill>
                  <a:schemeClr val="tx1"/>
                </a:solidFill>
                <a:latin typeface="+mn-lt"/>
                <a:ea typeface="+mj-ea"/>
                <a:cs typeface="+mj-cs"/>
              </a:defRPr>
            </a:lvl1pPr>
          </a:lstStyle>
          <a:p>
            <a:r>
              <a:rPr lang="en-GB" dirty="0"/>
              <a:t>‘Service user anxious about pain before treatment’</a:t>
            </a:r>
          </a:p>
          <a:p>
            <a:endParaRPr lang="en-GB" dirty="0"/>
          </a:p>
          <a:p>
            <a:r>
              <a:rPr lang="en-GB" dirty="0"/>
              <a:t>Can you develop some solutions?</a:t>
            </a:r>
          </a:p>
          <a:p>
            <a:endParaRPr lang="en-GB" dirty="0"/>
          </a:p>
          <a:p>
            <a:r>
              <a:rPr lang="en-GB" dirty="0"/>
              <a:t>Come up with as many ideas as you can!</a:t>
            </a:r>
          </a:p>
        </p:txBody>
      </p:sp>
    </p:spTree>
    <p:extLst>
      <p:ext uri="{BB962C8B-B14F-4D97-AF65-F5344CB8AC3E}">
        <p14:creationId xmlns:p14="http://schemas.microsoft.com/office/powerpoint/2010/main" val="1920826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D28D-F4BF-966A-57ED-83E083812D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07693-73CF-6B34-92C1-800AD0AF402D}"/>
              </a:ext>
            </a:extLst>
          </p:cNvPr>
          <p:cNvSpPr>
            <a:spLocks noGrp="1"/>
          </p:cNvSpPr>
          <p:nvPr>
            <p:ph type="ctrTitle"/>
          </p:nvPr>
        </p:nvSpPr>
        <p:spPr/>
        <p:txBody>
          <a:bodyPr>
            <a:noAutofit/>
          </a:bodyPr>
          <a:lstStyle/>
          <a:p>
            <a:r>
              <a:rPr lang="en-US" dirty="0"/>
              <a:t>Lunch Break (60 minutes)</a:t>
            </a:r>
          </a:p>
        </p:txBody>
      </p:sp>
      <p:sp>
        <p:nvSpPr>
          <p:cNvPr id="3" name="Subtitle 2">
            <a:extLst>
              <a:ext uri="{FF2B5EF4-FFF2-40B4-BE49-F238E27FC236}">
                <a16:creationId xmlns:a16="http://schemas.microsoft.com/office/drawing/2014/main" id="{61ED56CF-C5DC-E619-2301-415F56F9B54C}"/>
              </a:ext>
            </a:extLst>
          </p:cNvPr>
          <p:cNvSpPr>
            <a:spLocks noGrp="1"/>
          </p:cNvSpPr>
          <p:nvPr>
            <p:ph type="subTitle" idx="1"/>
          </p:nvPr>
        </p:nvSpPr>
        <p:spPr/>
        <p:txBody>
          <a:bodyPr>
            <a:noAutofit/>
          </a:bodyPr>
          <a:lstStyle/>
          <a:p>
            <a:r>
              <a:rPr lang="en-US" sz="2000" dirty="0"/>
              <a:t>Dr James Branch</a:t>
            </a:r>
            <a:br>
              <a:rPr lang="en-US" sz="2000" dirty="0"/>
            </a:br>
            <a:r>
              <a:rPr lang="en-US" sz="2000" dirty="0">
                <a:hlinkClick r:id="rId2"/>
              </a:rPr>
              <a:t>james.branch@falmouth.ac.uk</a:t>
            </a:r>
            <a:endParaRPr lang="en-US" sz="2000" dirty="0"/>
          </a:p>
          <a:p>
            <a:endParaRPr lang="en-US" sz="2000" dirty="0"/>
          </a:p>
          <a:p>
            <a:endParaRPr lang="en-US" sz="2000" dirty="0"/>
          </a:p>
          <a:p>
            <a:endParaRPr lang="en-US" sz="2000" dirty="0"/>
          </a:p>
          <a:p>
            <a:endParaRPr lang="en-US" sz="2000" dirty="0"/>
          </a:p>
          <a:p>
            <a:endParaRPr lang="en-US" sz="2000" dirty="0"/>
          </a:p>
        </p:txBody>
      </p:sp>
      <p:sp>
        <p:nvSpPr>
          <p:cNvPr id="6" name="Subtitle 2">
            <a:extLst>
              <a:ext uri="{FF2B5EF4-FFF2-40B4-BE49-F238E27FC236}">
                <a16:creationId xmlns:a16="http://schemas.microsoft.com/office/drawing/2014/main" id="{589C2313-DA0D-2930-D435-4F5FB9A42539}"/>
              </a:ext>
            </a:extLst>
          </p:cNvPr>
          <p:cNvSpPr txBox="1">
            <a:spLocks/>
          </p:cNvSpPr>
          <p:nvPr/>
        </p:nvSpPr>
        <p:spPr>
          <a:xfrm>
            <a:off x="340241" y="4474601"/>
            <a:ext cx="7410893" cy="60845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James </a:t>
            </a:r>
            <a:r>
              <a:rPr lang="en-US" sz="2000" dirty="0" err="1"/>
              <a:t>Chudley</a:t>
            </a:r>
            <a:br>
              <a:rPr lang="en-US" sz="2000" dirty="0"/>
            </a:br>
            <a:r>
              <a:rPr lang="en-US" sz="2000" dirty="0" err="1"/>
              <a:t>james.chudley@cxpartners.com</a:t>
            </a:r>
            <a:endParaRPr lang="en-US" sz="2000" dirty="0"/>
          </a:p>
        </p:txBody>
      </p:sp>
      <p:sp>
        <p:nvSpPr>
          <p:cNvPr id="11" name="Rectangle 10">
            <a:extLst>
              <a:ext uri="{FF2B5EF4-FFF2-40B4-BE49-F238E27FC236}">
                <a16:creationId xmlns:a16="http://schemas.microsoft.com/office/drawing/2014/main" id="{2B1213CD-D019-09F1-BF61-B69F7D3C5EB8}"/>
              </a:ext>
              <a:ext uri="{C183D7F6-B498-43B3-948B-1728B52AA6E4}">
                <adec:decorative xmlns:adec="http://schemas.microsoft.com/office/drawing/2017/decorative" val="1"/>
              </a:ext>
            </a:extLst>
          </p:cNvPr>
          <p:cNvSpPr/>
          <p:nvPr/>
        </p:nvSpPr>
        <p:spPr>
          <a:xfrm>
            <a:off x="0" y="6326280"/>
            <a:ext cx="12192000" cy="1240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gos of the funding organisation involved">
            <a:extLst>
              <a:ext uri="{FF2B5EF4-FFF2-40B4-BE49-F238E27FC236}">
                <a16:creationId xmlns:a16="http://schemas.microsoft.com/office/drawing/2014/main" id="{E6C3FF93-DC8F-3E5B-D175-81A6126E2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8421"/>
            <a:ext cx="12192000" cy="14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656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FDF5C-2CC8-341F-0E88-1975534B3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70E3D9-AE71-0A5F-B5AB-9201D9892184}"/>
              </a:ext>
            </a:extLst>
          </p:cNvPr>
          <p:cNvSpPr>
            <a:spLocks noGrp="1"/>
          </p:cNvSpPr>
          <p:nvPr>
            <p:ph type="ctrTitle"/>
          </p:nvPr>
        </p:nvSpPr>
        <p:spPr>
          <a:xfrm>
            <a:off x="340241" y="1600200"/>
            <a:ext cx="10725549" cy="1228060"/>
          </a:xfrm>
        </p:spPr>
        <p:txBody>
          <a:bodyPr>
            <a:noAutofit/>
          </a:bodyPr>
          <a:lstStyle/>
          <a:p>
            <a:r>
              <a:rPr lang="en-US" dirty="0"/>
              <a:t>Focus on your own business </a:t>
            </a:r>
            <a:br>
              <a:rPr lang="en-US" dirty="0"/>
            </a:br>
            <a:r>
              <a:rPr lang="en-US" dirty="0"/>
              <a:t>or service 2 hours</a:t>
            </a:r>
          </a:p>
        </p:txBody>
      </p:sp>
      <p:sp>
        <p:nvSpPr>
          <p:cNvPr id="3" name="Subtitle 2">
            <a:extLst>
              <a:ext uri="{FF2B5EF4-FFF2-40B4-BE49-F238E27FC236}">
                <a16:creationId xmlns:a16="http://schemas.microsoft.com/office/drawing/2014/main" id="{92F7D18D-047A-B73F-D427-CDE0A991DB4D}"/>
              </a:ext>
            </a:extLst>
          </p:cNvPr>
          <p:cNvSpPr>
            <a:spLocks noGrp="1"/>
          </p:cNvSpPr>
          <p:nvPr>
            <p:ph type="subTitle" idx="1"/>
          </p:nvPr>
        </p:nvSpPr>
        <p:spPr/>
        <p:txBody>
          <a:bodyPr>
            <a:noAutofit/>
          </a:bodyPr>
          <a:lstStyle/>
          <a:p>
            <a:r>
              <a:rPr lang="en-US" sz="2000" dirty="0"/>
              <a:t>Dr James Branch</a:t>
            </a:r>
            <a:br>
              <a:rPr lang="en-US" sz="2000" dirty="0"/>
            </a:br>
            <a:r>
              <a:rPr lang="en-US" sz="2000" dirty="0">
                <a:hlinkClick r:id="rId2"/>
              </a:rPr>
              <a:t>james.branch@falmouth.ac.uk</a:t>
            </a:r>
            <a:endParaRPr lang="en-US" sz="2000" dirty="0"/>
          </a:p>
          <a:p>
            <a:endParaRPr lang="en-US" sz="2000" dirty="0"/>
          </a:p>
          <a:p>
            <a:endParaRPr lang="en-US" sz="2000" dirty="0"/>
          </a:p>
          <a:p>
            <a:endParaRPr lang="en-US" sz="2000" dirty="0"/>
          </a:p>
          <a:p>
            <a:endParaRPr lang="en-US" sz="2000" dirty="0"/>
          </a:p>
          <a:p>
            <a:endParaRPr lang="en-US" sz="2000" dirty="0"/>
          </a:p>
        </p:txBody>
      </p:sp>
      <p:sp>
        <p:nvSpPr>
          <p:cNvPr id="6" name="Subtitle 2">
            <a:extLst>
              <a:ext uri="{FF2B5EF4-FFF2-40B4-BE49-F238E27FC236}">
                <a16:creationId xmlns:a16="http://schemas.microsoft.com/office/drawing/2014/main" id="{129C2D87-F180-316B-269C-05E35DCDEE44}"/>
              </a:ext>
            </a:extLst>
          </p:cNvPr>
          <p:cNvSpPr txBox="1">
            <a:spLocks/>
          </p:cNvSpPr>
          <p:nvPr/>
        </p:nvSpPr>
        <p:spPr>
          <a:xfrm>
            <a:off x="340241" y="4474601"/>
            <a:ext cx="7410893" cy="60845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James </a:t>
            </a:r>
            <a:r>
              <a:rPr lang="en-US" sz="2000" dirty="0" err="1"/>
              <a:t>Chudley</a:t>
            </a:r>
            <a:br>
              <a:rPr lang="en-US" sz="2000" dirty="0"/>
            </a:br>
            <a:r>
              <a:rPr lang="en-US" sz="2000" dirty="0" err="1"/>
              <a:t>james.chudley@cxpartners.com</a:t>
            </a:r>
            <a:endParaRPr lang="en-US" sz="2000" dirty="0"/>
          </a:p>
        </p:txBody>
      </p:sp>
      <p:sp>
        <p:nvSpPr>
          <p:cNvPr id="11" name="Rectangle 10">
            <a:extLst>
              <a:ext uri="{FF2B5EF4-FFF2-40B4-BE49-F238E27FC236}">
                <a16:creationId xmlns:a16="http://schemas.microsoft.com/office/drawing/2014/main" id="{41D5061D-9BA1-A6F1-F6B7-388261363110}"/>
              </a:ext>
              <a:ext uri="{C183D7F6-B498-43B3-948B-1728B52AA6E4}">
                <adec:decorative xmlns:adec="http://schemas.microsoft.com/office/drawing/2017/decorative" val="1"/>
              </a:ext>
            </a:extLst>
          </p:cNvPr>
          <p:cNvSpPr/>
          <p:nvPr/>
        </p:nvSpPr>
        <p:spPr>
          <a:xfrm>
            <a:off x="0" y="6326280"/>
            <a:ext cx="12192000" cy="1240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gos of the funding organisation involved">
            <a:extLst>
              <a:ext uri="{FF2B5EF4-FFF2-40B4-BE49-F238E27FC236}">
                <a16:creationId xmlns:a16="http://schemas.microsoft.com/office/drawing/2014/main" id="{272B1D8C-6262-2690-B08D-213E34DF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8421"/>
            <a:ext cx="12192000" cy="14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49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B3A74-3CDC-D394-030E-CAF0EF133D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E7EC7-5DD2-3758-B22E-A8A5B621A012}"/>
              </a:ext>
            </a:extLst>
          </p:cNvPr>
          <p:cNvSpPr>
            <a:spLocks noGrp="1"/>
          </p:cNvSpPr>
          <p:nvPr>
            <p:ph type="title"/>
          </p:nvPr>
        </p:nvSpPr>
        <p:spPr>
          <a:xfrm>
            <a:off x="331200" y="365126"/>
            <a:ext cx="11347656" cy="814739"/>
          </a:xfrm>
        </p:spPr>
        <p:txBody>
          <a:bodyPr>
            <a:normAutofit/>
          </a:bodyPr>
          <a:lstStyle/>
          <a:p>
            <a:r>
              <a:rPr lang="en-US" dirty="0"/>
              <a:t>Step into your customer’s shoes</a:t>
            </a:r>
          </a:p>
        </p:txBody>
      </p:sp>
      <p:pic>
        <p:nvPicPr>
          <p:cNvPr id="25602" name="Picture 2" descr="Image of a handout with prompts that encourage participants to think about the service from the user’s perspective">
            <a:extLst>
              <a:ext uri="{FF2B5EF4-FFF2-40B4-BE49-F238E27FC236}">
                <a16:creationId xmlns:a16="http://schemas.microsoft.com/office/drawing/2014/main" id="{D526315C-AFC2-E53E-92A7-A0E0F877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870" y="1600427"/>
            <a:ext cx="6908316" cy="489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691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3E6DA-FDDA-263D-06AC-0E33D6453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1B498-4D52-7D7E-046A-EBAECAEA767C}"/>
              </a:ext>
            </a:extLst>
          </p:cNvPr>
          <p:cNvSpPr>
            <a:spLocks noGrp="1"/>
          </p:cNvSpPr>
          <p:nvPr>
            <p:ph type="title"/>
          </p:nvPr>
        </p:nvSpPr>
        <p:spPr>
          <a:xfrm>
            <a:off x="331200" y="365126"/>
            <a:ext cx="11347656" cy="814739"/>
          </a:xfrm>
        </p:spPr>
        <p:txBody>
          <a:bodyPr>
            <a:normAutofit/>
          </a:bodyPr>
          <a:lstStyle/>
          <a:p>
            <a:r>
              <a:rPr lang="en-US" dirty="0"/>
              <a:t>Now map the experience for your business</a:t>
            </a:r>
          </a:p>
        </p:txBody>
      </p:sp>
      <p:pic>
        <p:nvPicPr>
          <p:cNvPr id="26626" name="Picture 2" descr="Customer journey map showing each stage of a visit to the dentist before, during and after. The diagram also has space for particpants to fill in what the user is doing at each of these stages plus how they thinking and feeling. ">
            <a:extLst>
              <a:ext uri="{FF2B5EF4-FFF2-40B4-BE49-F238E27FC236}">
                <a16:creationId xmlns:a16="http://schemas.microsoft.com/office/drawing/2014/main" id="{C40AFC72-FBBA-FABF-94F9-6930A9558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706" y="1179865"/>
            <a:ext cx="7520615" cy="531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95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0A14-C5D0-3834-55E1-730B7946A044}"/>
              </a:ext>
            </a:extLst>
          </p:cNvPr>
          <p:cNvSpPr>
            <a:spLocks noGrp="1"/>
          </p:cNvSpPr>
          <p:nvPr>
            <p:ph type="title"/>
          </p:nvPr>
        </p:nvSpPr>
        <p:spPr>
          <a:xfrm>
            <a:off x="331200" y="365126"/>
            <a:ext cx="11347656" cy="814739"/>
          </a:xfrm>
        </p:spPr>
        <p:txBody>
          <a:bodyPr>
            <a:normAutofit/>
          </a:bodyPr>
          <a:lstStyle/>
          <a:p>
            <a:r>
              <a:rPr lang="en-US" dirty="0"/>
              <a:t>Workshop Objectives</a:t>
            </a:r>
          </a:p>
        </p:txBody>
      </p:sp>
      <p:sp>
        <p:nvSpPr>
          <p:cNvPr id="9" name="Text Placeholder 2">
            <a:extLst>
              <a:ext uri="{FF2B5EF4-FFF2-40B4-BE49-F238E27FC236}">
                <a16:creationId xmlns:a16="http://schemas.microsoft.com/office/drawing/2014/main" id="{F5E9FE49-A3DA-4E30-63DB-80FC7189D70F}"/>
              </a:ext>
            </a:extLst>
          </p:cNvPr>
          <p:cNvSpPr txBox="1">
            <a:spLocks/>
          </p:cNvSpPr>
          <p:nvPr/>
        </p:nvSpPr>
        <p:spPr>
          <a:xfrm>
            <a:off x="331199" y="1946610"/>
            <a:ext cx="11209159" cy="46433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GB" dirty="0"/>
              <a:t>Explore user-experience design (UX)</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Identify value of UX for your business/service </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Apply Journey Mapping to uncover opportunities for improvement / innovation</a:t>
            </a:r>
          </a:p>
        </p:txBody>
      </p:sp>
    </p:spTree>
    <p:extLst>
      <p:ext uri="{BB962C8B-B14F-4D97-AF65-F5344CB8AC3E}">
        <p14:creationId xmlns:p14="http://schemas.microsoft.com/office/powerpoint/2010/main" val="202500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82685-E2FA-C0BB-5A24-B858F0B6E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64413-6B05-FACF-84DB-8E4780DA195F}"/>
              </a:ext>
            </a:extLst>
          </p:cNvPr>
          <p:cNvSpPr>
            <a:spLocks noGrp="1"/>
          </p:cNvSpPr>
          <p:nvPr>
            <p:ph type="ctrTitle"/>
          </p:nvPr>
        </p:nvSpPr>
        <p:spPr>
          <a:xfrm>
            <a:off x="340241" y="1600200"/>
            <a:ext cx="10725549" cy="1228060"/>
          </a:xfrm>
        </p:spPr>
        <p:txBody>
          <a:bodyPr>
            <a:noAutofit/>
          </a:bodyPr>
          <a:lstStyle/>
          <a:p>
            <a:r>
              <a:rPr lang="en-US" dirty="0"/>
              <a:t>Thank you – Any questions?</a:t>
            </a:r>
          </a:p>
        </p:txBody>
      </p:sp>
      <p:sp>
        <p:nvSpPr>
          <p:cNvPr id="3" name="Subtitle 2">
            <a:extLst>
              <a:ext uri="{FF2B5EF4-FFF2-40B4-BE49-F238E27FC236}">
                <a16:creationId xmlns:a16="http://schemas.microsoft.com/office/drawing/2014/main" id="{EFC6EFE9-779F-5194-9299-B13E015133E9}"/>
              </a:ext>
            </a:extLst>
          </p:cNvPr>
          <p:cNvSpPr>
            <a:spLocks noGrp="1"/>
          </p:cNvSpPr>
          <p:nvPr>
            <p:ph type="subTitle" idx="1"/>
          </p:nvPr>
        </p:nvSpPr>
        <p:spPr/>
        <p:txBody>
          <a:bodyPr>
            <a:noAutofit/>
          </a:bodyPr>
          <a:lstStyle/>
          <a:p>
            <a:r>
              <a:rPr lang="en-US" sz="2000" dirty="0"/>
              <a:t>Dr James Branch</a:t>
            </a:r>
            <a:br>
              <a:rPr lang="en-US" sz="2000" dirty="0"/>
            </a:br>
            <a:r>
              <a:rPr lang="en-US" sz="2000" dirty="0">
                <a:hlinkClick r:id="rId2"/>
              </a:rPr>
              <a:t>james.branch@falmouth.ac.uk</a:t>
            </a:r>
            <a:endParaRPr lang="en-US" sz="2000" dirty="0"/>
          </a:p>
          <a:p>
            <a:endParaRPr lang="en-US" sz="2000" dirty="0"/>
          </a:p>
          <a:p>
            <a:endParaRPr lang="en-US" sz="2000" dirty="0"/>
          </a:p>
          <a:p>
            <a:endParaRPr lang="en-US" sz="2000" dirty="0"/>
          </a:p>
          <a:p>
            <a:endParaRPr lang="en-US" sz="2000" dirty="0"/>
          </a:p>
          <a:p>
            <a:endParaRPr lang="en-US" sz="2000" dirty="0"/>
          </a:p>
        </p:txBody>
      </p:sp>
      <p:sp>
        <p:nvSpPr>
          <p:cNvPr id="6" name="Subtitle 2">
            <a:extLst>
              <a:ext uri="{FF2B5EF4-FFF2-40B4-BE49-F238E27FC236}">
                <a16:creationId xmlns:a16="http://schemas.microsoft.com/office/drawing/2014/main" id="{C1C25DC4-F284-E49F-D85B-2B92102E6F83}"/>
              </a:ext>
            </a:extLst>
          </p:cNvPr>
          <p:cNvSpPr txBox="1">
            <a:spLocks/>
          </p:cNvSpPr>
          <p:nvPr/>
        </p:nvSpPr>
        <p:spPr>
          <a:xfrm>
            <a:off x="340241" y="4474601"/>
            <a:ext cx="7410893" cy="60845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James </a:t>
            </a:r>
            <a:r>
              <a:rPr lang="en-US" sz="2000" dirty="0" err="1"/>
              <a:t>Chudley</a:t>
            </a:r>
            <a:br>
              <a:rPr lang="en-US" sz="2000" dirty="0"/>
            </a:br>
            <a:r>
              <a:rPr lang="en-US" sz="2000" dirty="0" err="1"/>
              <a:t>james.chudley@cxpartners.com</a:t>
            </a:r>
            <a:endParaRPr lang="en-US" sz="2000" dirty="0"/>
          </a:p>
        </p:txBody>
      </p:sp>
      <p:sp>
        <p:nvSpPr>
          <p:cNvPr id="11" name="Rectangle 10">
            <a:extLst>
              <a:ext uri="{FF2B5EF4-FFF2-40B4-BE49-F238E27FC236}">
                <a16:creationId xmlns:a16="http://schemas.microsoft.com/office/drawing/2014/main" id="{E3E5C809-9FE9-E90B-E7B7-45924D397BF3}"/>
              </a:ext>
              <a:ext uri="{C183D7F6-B498-43B3-948B-1728B52AA6E4}">
                <adec:decorative xmlns:adec="http://schemas.microsoft.com/office/drawing/2017/decorative" val="1"/>
              </a:ext>
            </a:extLst>
          </p:cNvPr>
          <p:cNvSpPr/>
          <p:nvPr/>
        </p:nvSpPr>
        <p:spPr>
          <a:xfrm>
            <a:off x="0" y="6326280"/>
            <a:ext cx="12192000" cy="12409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ogos of the funding organisation involved">
            <a:extLst>
              <a:ext uri="{FF2B5EF4-FFF2-40B4-BE49-F238E27FC236}">
                <a16:creationId xmlns:a16="http://schemas.microsoft.com/office/drawing/2014/main" id="{0C0CB0AE-B473-047D-5B42-8AFEBE8CB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28421"/>
            <a:ext cx="12192000" cy="14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477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E7D66-FAD0-7D66-D839-F258A940A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C9B06-20E1-F1DC-45EE-CBDF86D470D7}"/>
              </a:ext>
            </a:extLst>
          </p:cNvPr>
          <p:cNvSpPr>
            <a:spLocks noGrp="1"/>
          </p:cNvSpPr>
          <p:nvPr>
            <p:ph type="title"/>
          </p:nvPr>
        </p:nvSpPr>
        <p:spPr>
          <a:xfrm>
            <a:off x="331200" y="365126"/>
            <a:ext cx="11347656" cy="814739"/>
          </a:xfrm>
        </p:spPr>
        <p:txBody>
          <a:bodyPr>
            <a:normAutofit/>
          </a:bodyPr>
          <a:lstStyle/>
          <a:p>
            <a:r>
              <a:rPr lang="en-US" dirty="0"/>
              <a:t>User Experience Design 101</a:t>
            </a:r>
          </a:p>
        </p:txBody>
      </p:sp>
      <p:sp>
        <p:nvSpPr>
          <p:cNvPr id="9" name="Text Placeholder 2">
            <a:extLst>
              <a:ext uri="{FF2B5EF4-FFF2-40B4-BE49-F238E27FC236}">
                <a16:creationId xmlns:a16="http://schemas.microsoft.com/office/drawing/2014/main" id="{AE7E7FA3-9385-966F-C15D-22E174F48161}"/>
              </a:ext>
            </a:extLst>
          </p:cNvPr>
          <p:cNvSpPr txBox="1">
            <a:spLocks/>
          </p:cNvSpPr>
          <p:nvPr/>
        </p:nvSpPr>
        <p:spPr>
          <a:xfrm>
            <a:off x="331199" y="1946610"/>
            <a:ext cx="11209159" cy="464337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GB" dirty="0"/>
              <a:t>What is UX?</a:t>
            </a:r>
            <a:br>
              <a:rPr lang="en-GB" dirty="0"/>
            </a:br>
            <a:endParaRPr lang="en-GB" dirty="0"/>
          </a:p>
          <a:p>
            <a:pPr marL="457200" indent="-457200">
              <a:buFont typeface="Arial" panose="020B0604020202020204" pitchFamily="34" charset="0"/>
              <a:buChar char="•"/>
            </a:pPr>
            <a:r>
              <a:rPr lang="en-GB" dirty="0"/>
              <a:t>What are the benefits?</a:t>
            </a:r>
          </a:p>
        </p:txBody>
      </p:sp>
    </p:spTree>
    <p:extLst>
      <p:ext uri="{BB962C8B-B14F-4D97-AF65-F5344CB8AC3E}">
        <p14:creationId xmlns:p14="http://schemas.microsoft.com/office/powerpoint/2010/main" val="2079762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E7D66-FAD0-7D66-D839-F258A940A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C9B06-20E1-F1DC-45EE-CBDF86D470D7}"/>
              </a:ext>
            </a:extLst>
          </p:cNvPr>
          <p:cNvSpPr>
            <a:spLocks noGrp="1"/>
          </p:cNvSpPr>
          <p:nvPr>
            <p:ph type="title"/>
          </p:nvPr>
        </p:nvSpPr>
        <p:spPr>
          <a:xfrm>
            <a:off x="331200" y="784563"/>
            <a:ext cx="10752525" cy="908200"/>
          </a:xfrm>
        </p:spPr>
        <p:txBody>
          <a:bodyPr>
            <a:normAutofit/>
          </a:bodyPr>
          <a:lstStyle/>
          <a:p>
            <a:r>
              <a:rPr lang="en-US" dirty="0"/>
              <a:t>Confusing design</a:t>
            </a:r>
          </a:p>
        </p:txBody>
      </p:sp>
      <p:pic>
        <p:nvPicPr>
          <p:cNvPr id="6146" name="Picture 2" descr="Complicated user interface on television remote control">
            <a:extLst>
              <a:ext uri="{FF2B5EF4-FFF2-40B4-BE49-F238E27FC236}">
                <a16:creationId xmlns:a16="http://schemas.microsoft.com/office/drawing/2014/main" id="{ABE9D454-B6EE-B080-EE39-AC9AD8CC446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71584" y="1939924"/>
            <a:ext cx="7472934" cy="437166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589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0271-939E-CCFD-A263-46A04DF86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ABF07-CFB7-0CFB-ED25-4657865383B5}"/>
              </a:ext>
            </a:extLst>
          </p:cNvPr>
          <p:cNvSpPr>
            <a:spLocks noGrp="1"/>
          </p:cNvSpPr>
          <p:nvPr>
            <p:ph type="title"/>
          </p:nvPr>
        </p:nvSpPr>
        <p:spPr>
          <a:xfrm>
            <a:off x="331200" y="784563"/>
            <a:ext cx="10752525" cy="908200"/>
          </a:xfrm>
        </p:spPr>
        <p:txBody>
          <a:bodyPr>
            <a:normAutofit/>
          </a:bodyPr>
          <a:lstStyle/>
          <a:p>
            <a:r>
              <a:rPr lang="en-US" dirty="0"/>
              <a:t>User-friendly design</a:t>
            </a:r>
          </a:p>
        </p:txBody>
      </p:sp>
      <p:pic>
        <p:nvPicPr>
          <p:cNvPr id="7170" name="Picture 2" descr="An adapted remote control that a user has modified with tape to make it simpler to use">
            <a:extLst>
              <a:ext uri="{FF2B5EF4-FFF2-40B4-BE49-F238E27FC236}">
                <a16:creationId xmlns:a16="http://schemas.microsoft.com/office/drawing/2014/main" id="{15C1F700-1152-C715-7B53-B1E94EAA4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527" y="1927640"/>
            <a:ext cx="3118945" cy="414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907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0271-939E-CCFD-A263-46A04DF86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ABF07-CFB7-0CFB-ED25-4657865383B5}"/>
              </a:ext>
            </a:extLst>
          </p:cNvPr>
          <p:cNvSpPr>
            <a:spLocks noGrp="1"/>
          </p:cNvSpPr>
          <p:nvPr>
            <p:ph type="title"/>
          </p:nvPr>
        </p:nvSpPr>
        <p:spPr>
          <a:xfrm>
            <a:off x="331200" y="784563"/>
            <a:ext cx="10752525" cy="908200"/>
          </a:xfrm>
        </p:spPr>
        <p:txBody>
          <a:bodyPr>
            <a:normAutofit fontScale="90000"/>
          </a:bodyPr>
          <a:lstStyle/>
          <a:p>
            <a:r>
              <a:rPr lang="en-US" dirty="0"/>
              <a:t>UX </a:t>
            </a:r>
            <a:r>
              <a:rPr lang="en-US" dirty="0" err="1"/>
              <a:t>optimises</a:t>
            </a:r>
            <a:r>
              <a:rPr lang="en-US" dirty="0"/>
              <a:t> design for what users want and need</a:t>
            </a:r>
          </a:p>
        </p:txBody>
      </p:sp>
      <p:pic>
        <p:nvPicPr>
          <p:cNvPr id="8194" name="Picture 2" descr="image of a desire path - an alternative route across grass created by lots of people cuttting the corner of a public square contrasted with the offficial long route marked my the pavement.">
            <a:extLst>
              <a:ext uri="{FF2B5EF4-FFF2-40B4-BE49-F238E27FC236}">
                <a16:creationId xmlns:a16="http://schemas.microsoft.com/office/drawing/2014/main" id="{2B800335-6330-BB25-D069-307D09260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088" y="1980008"/>
            <a:ext cx="4901823" cy="4583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098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30A46-180B-BD10-AFAF-9CFEA7C3A5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6DFC90-38A4-D516-D1A0-F56E65733B12}"/>
              </a:ext>
            </a:extLst>
          </p:cNvPr>
          <p:cNvSpPr>
            <a:spLocks noGrp="1"/>
          </p:cNvSpPr>
          <p:nvPr>
            <p:ph type="title"/>
          </p:nvPr>
        </p:nvSpPr>
        <p:spPr>
          <a:xfrm>
            <a:off x="331200" y="784563"/>
            <a:ext cx="10752525" cy="908200"/>
          </a:xfrm>
        </p:spPr>
        <p:txBody>
          <a:bodyPr>
            <a:normAutofit/>
          </a:bodyPr>
          <a:lstStyle/>
          <a:p>
            <a:r>
              <a:rPr lang="en-US" dirty="0"/>
              <a:t>The terminology is confusing</a:t>
            </a:r>
          </a:p>
        </p:txBody>
      </p:sp>
      <p:pic>
        <p:nvPicPr>
          <p:cNvPr id="9218" name="Picture 2" descr="Image of confusing amount of words commonly used in relation to user experience design ">
            <a:extLst>
              <a:ext uri="{FF2B5EF4-FFF2-40B4-BE49-F238E27FC236}">
                <a16:creationId xmlns:a16="http://schemas.microsoft.com/office/drawing/2014/main" id="{2CA75CB0-1BF8-6BD8-873F-35346A7F7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870" y="1773697"/>
            <a:ext cx="9998129" cy="499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526049"/>
      </p:ext>
    </p:extLst>
  </p:cSld>
  <p:clrMapOvr>
    <a:masterClrMapping/>
  </p:clrMapOvr>
</p:sld>
</file>

<file path=ppt/theme/theme1.xml><?xml version="1.0" encoding="utf-8"?>
<a:theme xmlns:a="http://schemas.openxmlformats.org/drawingml/2006/main" name="Internal P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3920E4-B6DE-084F-B71C-B26151585B40}" vid="{AFF16BBC-CB5A-7C4B-AEBF-4B099569CD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4373B8704E05F439EBE6376AC14925A" ma:contentTypeVersion="20" ma:contentTypeDescription="Create a new document." ma:contentTypeScope="" ma:versionID="8c37c24fcdb8772568572893b6d1f884">
  <xsd:schema xmlns:xsd="http://www.w3.org/2001/XMLSchema" xmlns:xs="http://www.w3.org/2001/XMLSchema" xmlns:p="http://schemas.microsoft.com/office/2006/metadata/properties" xmlns:ns2="199bb887-4afb-403c-9d79-5344631f4099" xmlns:ns3="d789e07b-0ed1-4892-a5c3-bb52994b9db7" xmlns:ns4="e2977388-ee0b-442d-a77c-7937f51c5241" targetNamespace="http://schemas.microsoft.com/office/2006/metadata/properties" ma:root="true" ma:fieldsID="c38f781b6c8d6dca0dbb21b2ef63aa09" ns2:_="" ns3:_="" ns4:_="">
    <xsd:import namespace="199bb887-4afb-403c-9d79-5344631f4099"/>
    <xsd:import namespace="d789e07b-0ed1-4892-a5c3-bb52994b9db7"/>
    <xsd:import namespace="e2977388-ee0b-442d-a77c-7937f51c5241"/>
    <xsd:element name="properties">
      <xsd:complexType>
        <xsd:sequence>
          <xsd:element name="documentManagement">
            <xsd:complexType>
              <xsd:all>
                <xsd:element ref="ns2:p9e17da885614f1a82b43ca293f7a025" minOccurs="0"/>
                <xsd:element ref="ns3:TaxCatchAll" minOccurs="0"/>
                <xsd:element ref="ns2:intraOwner"/>
                <xsd:element ref="ns2:intraReviewDate"/>
                <xsd:element ref="ns2:a2c8e82bd97f468baa1aee17ef37a4ad" minOccurs="0"/>
                <xsd:element ref="ns2:intraDateApproved"/>
                <xsd:element ref="ns2:intraAppliesTo" minOccurs="0"/>
                <xsd:element ref="ns2:intraApprovedBy" minOccurs="0"/>
                <xsd:element ref="ns2:SharedWithUsers" minOccurs="0"/>
                <xsd:element ref="ns2:SharedWithDetails" minOccurs="0"/>
                <xsd:element ref="ns4:MediaServiceMetadata" minOccurs="0"/>
                <xsd:element ref="ns4:MediaServiceFastMetadata" minOccurs="0"/>
                <xsd:element ref="ns2:intraOrganisationChoice" minOccurs="0"/>
                <xsd:element ref="ns4:MediaServiceAutoKeyPoints" minOccurs="0"/>
                <xsd:element ref="ns4:MediaServiceKeyPoints" minOccurs="0"/>
                <xsd:element ref="ns4:Flow_x0020_Trigger"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bb887-4afb-403c-9d79-5344631f4099" elementFormDefault="qualified">
    <xsd:import namespace="http://schemas.microsoft.com/office/2006/documentManagement/types"/>
    <xsd:import namespace="http://schemas.microsoft.com/office/infopath/2007/PartnerControls"/>
    <xsd:element name="p9e17da885614f1a82b43ca293f7a025" ma:index="9" ma:taxonomy="true" ma:internalName="p9e17da885614f1a82b43ca293f7a025" ma:taxonomyFieldName="intraDocumentCategory" ma:displayName="Document Category" ma:default="" ma:fieldId="{99e17da8-8561-4f1a-82b4-3ca293f7a025}" ma:sspId="c77291d1-ad8b-45b0-85be-c6c178795513" ma:termSetId="d9794c89-655b-4a05-8d7d-5737e94bd804" ma:anchorId="00000000-0000-0000-0000-000000000000" ma:open="false" ma:isKeyword="false">
      <xsd:complexType>
        <xsd:sequence>
          <xsd:element ref="pc:Terms" minOccurs="0" maxOccurs="1"/>
        </xsd:sequence>
      </xsd:complexType>
    </xsd:element>
    <xsd:element name="intraOwner" ma:index="11" ma:displayName="Owner" ma:list="UserInfo" ma:SearchPeopleOnly="false" ma:SharePointGroup="0" ma:internalName="intra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intraReviewDate" ma:index="12" ma:displayName="Review Date" ma:format="DateOnly" ma:internalName="intraReviewDate">
      <xsd:simpleType>
        <xsd:restriction base="dms:DateTime"/>
      </xsd:simpleType>
    </xsd:element>
    <xsd:element name="a2c8e82bd97f468baa1aee17ef37a4ad" ma:index="14" nillable="true" ma:taxonomy="true" ma:internalName="a2c8e82bd97f468baa1aee17ef37a4ad" ma:taxonomyFieldName="intraTopic" ma:displayName="Topic" ma:default="" ma:fieldId="{a2c8e82b-d97f-468b-aa1a-ee17ef37a4ad}" ma:taxonomyMulti="true" ma:sspId="c77291d1-ad8b-45b0-85be-c6c178795513" ma:termSetId="52cb34bc-3e6a-44dc-ba40-0ac206d044f2" ma:anchorId="00000000-0000-0000-0000-000000000000" ma:open="false" ma:isKeyword="false">
      <xsd:complexType>
        <xsd:sequence>
          <xsd:element ref="pc:Terms" minOccurs="0" maxOccurs="1"/>
        </xsd:sequence>
      </xsd:complexType>
    </xsd:element>
    <xsd:element name="intraDateApproved" ma:index="15" ma:displayName="Date Approved" ma:default="[today]" ma:format="DateOnly" ma:internalName="intraDateApproved">
      <xsd:simpleType>
        <xsd:restriction base="dms:DateTime"/>
      </xsd:simpleType>
    </xsd:element>
    <xsd:element name="intraAppliesTo" ma:index="16" nillable="true" ma:displayName="Applies To" ma:internalName="intraAppliesTo" ma:requiredMultiChoice="true">
      <xsd:complexType>
        <xsd:complexContent>
          <xsd:extension base="dms:MultiChoice">
            <xsd:sequence>
              <xsd:element name="Value" maxOccurs="unbounded" minOccurs="0" nillable="true">
                <xsd:simpleType>
                  <xsd:restriction base="dms:Choice">
                    <xsd:enumeration value="Student"/>
                    <xsd:enumeration value="Staff"/>
                    <xsd:enumeration value="Contractors"/>
                    <xsd:enumeration value="Applicants"/>
                  </xsd:restriction>
                </xsd:simpleType>
              </xsd:element>
            </xsd:sequence>
          </xsd:extension>
        </xsd:complexContent>
      </xsd:complexType>
    </xsd:element>
    <xsd:element name="intraApprovedBy" ma:index="17" nillable="true" ma:displayName="Approved By" ma:internalName="intraApprovedBy">
      <xsd:simpleType>
        <xsd:restriction base="dms:Text">
          <xsd:maxLength value="255"/>
        </xsd:restrictio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intraOrganisationChoice" ma:index="22" nillable="true" ma:displayName="Organisation" ma:internalName="intraOrganisationChoice" ma:requiredMultiChoice="true">
      <xsd:complexType>
        <xsd:complexContent>
          <xsd:extension base="dms:MultiChoice">
            <xsd:sequence>
              <xsd:element name="Value" maxOccurs="unbounded" minOccurs="0" nillable="true">
                <xsd:simpleType>
                  <xsd:restriction base="dms:Choice">
                    <xsd:enumeration value="Falmouth University"/>
                    <xsd:enumeration value="FX Plus"/>
                    <xsd:enumeration value="University of Exeter"/>
                    <xsd:enumeration value="Pilot Group"/>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89e07b-0ed1-4892-a5c3-bb52994b9db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5c060ac-ec04-48ea-b7bb-de6df6593796}" ma:internalName="TaxCatchAll" ma:showField="CatchAllData" ma:web="199bb887-4afb-403c-9d79-5344631f40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977388-ee0b-442d-a77c-7937f51c5241"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Flow_x0020_Trigger" ma:index="25" nillable="true" ma:displayName="Flow Trigger" ma:internalName="Flow_x0020_Trigger">
      <xsd:simpleType>
        <xsd:restriction base="dms:Text">
          <xsd:maxLength value="255"/>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99bb887-4afb-403c-9d79-5344631f4099">
      <UserInfo>
        <DisplayName>Kirsty Davies</DisplayName>
        <AccountId>8153</AccountId>
        <AccountType/>
      </UserInfo>
    </SharedWithUsers>
    <intraOrganisationChoice xmlns="199bb887-4afb-403c-9d79-5344631f4099">
      <Value>Falmouth University</Value>
    </intraOrganisationChoice>
    <p9e17da885614f1a82b43ca293f7a025 xmlns="199bb887-4afb-403c-9d79-5344631f4099">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0834c6be-b377-4d38-a5e8-27ccd7ef9062</TermId>
        </TermInfo>
      </Terms>
    </p9e17da885614f1a82b43ca293f7a025>
    <intraApprovedBy xmlns="199bb887-4afb-403c-9d79-5344631f4099">KM</intraApprovedBy>
    <intraOwner xmlns="199bb887-4afb-403c-9d79-5344631f4099">
      <UserInfo>
        <DisplayName>Katie Murphy</DisplayName>
        <AccountId>1778</AccountId>
        <AccountType/>
      </UserInfo>
    </intraOwner>
    <intraDateApproved xmlns="199bb887-4afb-403c-9d79-5344631f4099">2022-04-28T23:00:00+00:00</intraDateApproved>
    <TaxCatchAll xmlns="d789e07b-0ed1-4892-a5c3-bb52994b9db7">
      <Value>7</Value>
    </TaxCatchAll>
    <a2c8e82bd97f468baa1aee17ef37a4ad xmlns="199bb887-4afb-403c-9d79-5344631f4099">
      <Terms xmlns="http://schemas.microsoft.com/office/infopath/2007/PartnerControls"/>
    </a2c8e82bd97f468baa1aee17ef37a4ad>
    <intraAppliesTo xmlns="199bb887-4afb-403c-9d79-5344631f4099">
      <Value>Staff</Value>
    </intraAppliesTo>
    <intraReviewDate xmlns="199bb887-4afb-403c-9d79-5344631f4099">2025-03-09T00:00:00+00:00</intraReviewDate>
    <Flow_x0020_Trigger xmlns="e2977388-ee0b-442d-a77c-7937f51c5241">Trigger</Flow_x0020_Trigger>
  </documentManagement>
</p:properties>
</file>

<file path=customXml/itemProps1.xml><?xml version="1.0" encoding="utf-8"?>
<ds:datastoreItem xmlns:ds="http://schemas.openxmlformats.org/officeDocument/2006/customXml" ds:itemID="{E12326BA-92FE-47B8-82CD-509C46146AAE}">
  <ds:schemaRefs>
    <ds:schemaRef ds:uri="http://schemas.microsoft.com/sharepoint/v3/contenttype/forms"/>
  </ds:schemaRefs>
</ds:datastoreItem>
</file>

<file path=customXml/itemProps2.xml><?xml version="1.0" encoding="utf-8"?>
<ds:datastoreItem xmlns:ds="http://schemas.openxmlformats.org/officeDocument/2006/customXml" ds:itemID="{475AA08A-A641-49BF-B196-58ACC32C87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9bb887-4afb-403c-9d79-5344631f4099"/>
    <ds:schemaRef ds:uri="d789e07b-0ed1-4892-a5c3-bb52994b9db7"/>
    <ds:schemaRef ds:uri="e2977388-ee0b-442d-a77c-7937f51c52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FE9C03-A397-40AF-A7FF-45678A2E0027}">
  <ds:schemaRefs>
    <ds:schemaRef ds:uri="http://schemas.microsoft.com/office/2006/metadata/properties"/>
    <ds:schemaRef ds:uri="http://schemas.microsoft.com/office/infopath/2007/PartnerControls"/>
    <ds:schemaRef ds:uri="54f18077-db45-4277-9170-5cf619ef896f"/>
    <ds:schemaRef ds:uri="199bb887-4afb-403c-9d79-5344631f4099"/>
    <ds:schemaRef ds:uri="d789e07b-0ed1-4892-a5c3-bb52994b9db7"/>
    <ds:schemaRef ds:uri="52950ffc-1c08-4645-880c-208e26d15761"/>
    <ds:schemaRef ds:uri="e2977388-ee0b-442d-a77c-7937f51c5241"/>
  </ds:schemaRefs>
</ds:datastoreItem>
</file>

<file path=docProps/app.xml><?xml version="1.0" encoding="utf-8"?>
<Properties xmlns="http://schemas.openxmlformats.org/officeDocument/2006/extended-properties" xmlns:vt="http://schemas.openxmlformats.org/officeDocument/2006/docPropsVTypes">
  <Template>Internal PP Template</Template>
  <TotalTime>84</TotalTime>
  <Words>1331</Words>
  <Application>Microsoft Macintosh PowerPoint</Application>
  <PresentationFormat>Widescreen</PresentationFormat>
  <Paragraphs>156</Paragraphs>
  <Slides>40</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Archivo</vt:lpstr>
      <vt:lpstr>Arial</vt:lpstr>
      <vt:lpstr>Calibri</vt:lpstr>
      <vt:lpstr>Hind</vt:lpstr>
      <vt:lpstr>Segoe UI</vt:lpstr>
      <vt:lpstr>Internal PP Template</vt:lpstr>
      <vt:lpstr>Intro. to User Experience (UX) &amp; Journey Mapping</vt:lpstr>
      <vt:lpstr>Speakers &amp; Facilitators</vt:lpstr>
      <vt:lpstr>Workshop Schedule</vt:lpstr>
      <vt:lpstr>Workshop Objectives</vt:lpstr>
      <vt:lpstr>User Experience Design 101</vt:lpstr>
      <vt:lpstr>Confusing design</vt:lpstr>
      <vt:lpstr>User-friendly design</vt:lpstr>
      <vt:lpstr>UX optimises design for what users want and need</vt:lpstr>
      <vt:lpstr>The terminology is confusing</vt:lpstr>
      <vt:lpstr>UX can mean the properties of an interface   “This app has great UX!”  “The UX of this website is terrible.”  “We really need to improve the UX  of this interface.” </vt:lpstr>
      <vt:lpstr>UX also refers to a sub-field of the design profession </vt:lpstr>
      <vt:lpstr>UX is also a person’s experience with  a product or service</vt:lpstr>
      <vt:lpstr>Your organisation is delivering a user experience regardless of how much time, energy, and resources you’re putting into shaping it</vt:lpstr>
      <vt:lpstr>Is your organisation doing good user experience right now? (This is a difficult question) </vt:lpstr>
      <vt:lpstr>UX Philosophy</vt:lpstr>
      <vt:lpstr>UX Principles</vt:lpstr>
      <vt:lpstr>Example of a website designed more around needs of business / organization and less the user</vt:lpstr>
      <vt:lpstr>Example of a website designed more around the user’s needs</vt:lpstr>
      <vt:lpstr>What are the benefits?</vt:lpstr>
      <vt:lpstr>Deeply understanding your customers means:</vt:lpstr>
      <vt:lpstr>Take a Break (20mins)</vt:lpstr>
      <vt:lpstr>Exercise Journey Mapping (40mins)</vt:lpstr>
      <vt:lpstr>Part 2: Workshop Objectives</vt:lpstr>
      <vt:lpstr>Customer Journey Mapping</vt:lpstr>
      <vt:lpstr>Step 1</vt:lpstr>
      <vt:lpstr>What is it like if you are a single parent family and  need to visit the dentist</vt:lpstr>
      <vt:lpstr>Step 2</vt:lpstr>
      <vt:lpstr>Group Exercise (30 minutes)</vt:lpstr>
      <vt:lpstr>Now let’s investigate the experience of going  to the doctor:</vt:lpstr>
      <vt:lpstr>Who is using the service?</vt:lpstr>
      <vt:lpstr>Step into another person’s shoes</vt:lpstr>
      <vt:lpstr>Now map the experience</vt:lpstr>
      <vt:lpstr>Where are the pain points on the service?</vt:lpstr>
      <vt:lpstr>How might you fix the problem</vt:lpstr>
      <vt:lpstr>Take your key pain point i.e. </vt:lpstr>
      <vt:lpstr>Lunch Break (60 minutes)</vt:lpstr>
      <vt:lpstr>Focus on your own business  or service 2 hours</vt:lpstr>
      <vt:lpstr>Step into your customer’s shoes</vt:lpstr>
      <vt:lpstr>Now map the experience for your business</vt:lpstr>
      <vt:lpstr>Thank you –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Branch</dc:creator>
  <cp:lastModifiedBy>James Branch</cp:lastModifiedBy>
  <cp:revision>4</cp:revision>
  <cp:lastPrinted>2022-10-07T13:12:17Z</cp:lastPrinted>
  <dcterms:created xsi:type="dcterms:W3CDTF">2025-02-27T10:27:58Z</dcterms:created>
  <dcterms:modified xsi:type="dcterms:W3CDTF">2025-02-27T11:52:04Z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0x010100B4373B8704E05F439EBE6376AC14925A</vt:lpwstr>
  </property>
  <property fmtid="{D5CDD505-2E9C-101B-9397-08002B2CF9AE}" pid="3" name="intraDocumentCategory">
    <vt:lpwstr>7;#Template|0834c6be-b377-4d38-a5e8-27ccd7ef9062</vt:lpwstr>
  </property>
  <property fmtid="{D5CDD505-2E9C-101B-9397-08002B2CF9AE}" pid="4" name="intraTopic">
    <vt:lpwstr/>
  </property>
  <property fmtid="{D5CDD505-2E9C-101B-9397-08002B2CF9AE}" pid="5" name="MediaServiceImageTags">
    <vt:lpwstr/>
  </property>
  <property fmtid="{D5CDD505-2E9C-101B-9397-08002B2CF9AE}" pid="6" name="MSIP_Label_57c33bae-76e0-44b3-baa3-351f99b93dbd_Enabled">
    <vt:lpwstr>true</vt:lpwstr>
  </property>
  <property fmtid="{D5CDD505-2E9C-101B-9397-08002B2CF9AE}" pid="7" name="MSIP_Label_57c33bae-76e0-44b3-baa3-351f99b93dbd_SetDate">
    <vt:lpwstr>2022-05-03T08:39:59Z</vt:lpwstr>
  </property>
  <property fmtid="{D5CDD505-2E9C-101B-9397-08002B2CF9AE}" pid="8" name="MSIP_Label_57c33bae-76e0-44b3-baa3-351f99b93dbd_Method">
    <vt:lpwstr>Standard</vt:lpwstr>
  </property>
  <property fmtid="{D5CDD505-2E9C-101B-9397-08002B2CF9AE}" pid="9" name="MSIP_Label_57c33bae-76e0-44b3-baa3-351f99b93dbd_Name">
    <vt:lpwstr>Restricted</vt:lpwstr>
  </property>
  <property fmtid="{D5CDD505-2E9C-101B-9397-08002B2CF9AE}" pid="10" name="MSIP_Label_57c33bae-76e0-44b3-baa3-351f99b93dbd_SiteId">
    <vt:lpwstr>550beeb3-6a3d-4646-a111-f89d0177792e</vt:lpwstr>
  </property>
  <property fmtid="{D5CDD505-2E9C-101B-9397-08002B2CF9AE}" pid="11" name="MSIP_Label_57c33bae-76e0-44b3-baa3-351f99b93dbd_ActionId">
    <vt:lpwstr>8ba5b88b-5e7e-48c8-9d88-99b1bc645965</vt:lpwstr>
  </property>
  <property fmtid="{D5CDD505-2E9C-101B-9397-08002B2CF9AE}" pid="12" name="MSIP_Label_57c33bae-76e0-44b3-baa3-351f99b93dbd_ContentBits">
    <vt:lpwstr>3</vt:lpwstr>
  </property>
  <property fmtid="{D5CDD505-2E9C-101B-9397-08002B2CF9AE}" pid="13" name="ClassificationContentMarkingFooterLocations">
    <vt:lpwstr>Internal PP Template:6</vt:lpwstr>
  </property>
  <property fmtid="{D5CDD505-2E9C-101B-9397-08002B2CF9AE}" pid="14" name="ClassificationContentMarkingFooterText">
    <vt:lpwstr>RESTRICTED</vt:lpwstr>
  </property>
  <property fmtid="{D5CDD505-2E9C-101B-9397-08002B2CF9AE}" pid="15" name="ClassificationContentMarkingHeaderLocations">
    <vt:lpwstr>Internal PP Template:5</vt:lpwstr>
  </property>
  <property fmtid="{D5CDD505-2E9C-101B-9397-08002B2CF9AE}" pid="16" name="ClassificationContentMarkingHeaderText">
    <vt:lpwstr>RESTRICTED</vt:lpwstr>
  </property>
</Properties>
</file>