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8" r:id="rId12"/>
    <p:sldId id="266"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11"/>
    <p:restoredTop sz="60066"/>
  </p:normalViewPr>
  <p:slideViewPr>
    <p:cSldViewPr snapToGrid="0">
      <p:cViewPr varScale="1">
        <p:scale>
          <a:sx n="93" d="100"/>
          <a:sy n="93" d="100"/>
        </p:scale>
        <p:origin x="116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52DB95-8B2A-044E-9623-C5585F5764A5}" type="datetimeFigureOut">
              <a:rPr lang="en-US" smtClean="0"/>
              <a:t>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E7DED-F875-1542-820B-E1D3F047A074}" type="slidenum">
              <a:rPr lang="en-US" smtClean="0"/>
              <a:t>‹#›</a:t>
            </a:fld>
            <a:endParaRPr lang="en-US"/>
          </a:p>
        </p:txBody>
      </p:sp>
    </p:spTree>
    <p:extLst>
      <p:ext uri="{BB962C8B-B14F-4D97-AF65-F5344CB8AC3E}">
        <p14:creationId xmlns:p14="http://schemas.microsoft.com/office/powerpoint/2010/main" val="1618327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Hello everyone — I’m William Huber, associate professor of game studies, from Falmouth University. Thank you for joining this planning session.</a:t>
            </a:r>
            <a:br>
              <a:rPr lang="en-GB" dirty="0"/>
            </a:br>
            <a:endParaRPr lang="en-GB" dirty="0"/>
          </a:p>
          <a:p>
            <a:r>
              <a:rPr lang="en-GB" dirty="0"/>
              <a:t>Because this is a planning session, I’m </a:t>
            </a:r>
            <a:r>
              <a:rPr lang="en-GB" b="1" dirty="0"/>
              <a:t>not</a:t>
            </a:r>
            <a:r>
              <a:rPr lang="en-GB" dirty="0"/>
              <a:t> presenting finished research. I’m doing two things.</a:t>
            </a:r>
          </a:p>
          <a:p>
            <a:endParaRPr lang="en-GB" dirty="0"/>
          </a:p>
          <a:p>
            <a:r>
              <a:rPr lang="en-GB" dirty="0"/>
              <a:t>First, I’ll describe the edited volume we’re developing — the core intervention, the kinds of chapters we’re looking for, and why </a:t>
            </a:r>
            <a:r>
              <a:rPr lang="en-GB" b="1" dirty="0"/>
              <a:t>Final Fantasy XIV</a:t>
            </a:r>
            <a:r>
              <a:rPr lang="en-GB" dirty="0"/>
              <a:t> is such a useful shared object for thinking about long-running digital games.</a:t>
            </a:r>
          </a:p>
          <a:p>
            <a:endParaRPr lang="en-GB" dirty="0"/>
          </a:p>
          <a:p>
            <a:r>
              <a:rPr lang="en-GB" dirty="0"/>
              <a:t>Second, I’ll sketch one proposed chapter of my own, as an example of the kind of contribution we’re inviting — a chapter on </a:t>
            </a:r>
            <a:r>
              <a:rPr lang="en-GB" b="1" dirty="0"/>
              <a:t>machine translation and AI-enabled tools in the FFXIV mod ecosystem</a:t>
            </a:r>
            <a:r>
              <a:rPr lang="en-GB" dirty="0"/>
              <a:t>, including a short micro-history of real-time translation mods from 2020 onward.</a:t>
            </a:r>
          </a:p>
          <a:p>
            <a:endParaRPr lang="en-GB" dirty="0"/>
          </a:p>
          <a:p>
            <a:r>
              <a:rPr lang="en-GB" dirty="0"/>
              <a:t>And then, in the last couple of minutes, I’ll make a very explicit invitation: we want to recruit additional contributors, especially Japan-based researchers and collaborators working on game history, production, localisation, community practices, and platform cultures.  </a:t>
            </a:r>
          </a:p>
          <a:p>
            <a:endParaRPr lang="en-US" dirty="0"/>
          </a:p>
        </p:txBody>
      </p:sp>
      <p:sp>
        <p:nvSpPr>
          <p:cNvPr id="4" name="Slide Number Placeholder 3"/>
          <p:cNvSpPr>
            <a:spLocks noGrp="1"/>
          </p:cNvSpPr>
          <p:nvPr>
            <p:ph type="sldNum" sz="quarter" idx="5"/>
          </p:nvPr>
        </p:nvSpPr>
        <p:spPr/>
        <p:txBody>
          <a:bodyPr/>
          <a:lstStyle/>
          <a:p>
            <a:fld id="{21BE7DED-F875-1542-820B-E1D3F047A074}" type="slidenum">
              <a:rPr lang="en-US" smtClean="0"/>
              <a:t>1</a:t>
            </a:fld>
            <a:endParaRPr lang="en-US"/>
          </a:p>
        </p:txBody>
      </p:sp>
    </p:spTree>
    <p:extLst>
      <p:ext uri="{BB962C8B-B14F-4D97-AF65-F5344CB8AC3E}">
        <p14:creationId xmlns:p14="http://schemas.microsoft.com/office/powerpoint/2010/main" val="2699455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Just to set expectations: this is an edited volume in formation, so I’m sharing a framing and a chapter pitch rather than finished results. After my opening, we’ll hear from </a:t>
            </a:r>
            <a:r>
              <a:rPr lang="en-GB" b="1" dirty="0"/>
              <a:t>Professor Akinori Nakamura</a:t>
            </a:r>
            <a:r>
              <a:rPr lang="en-GB" dirty="0"/>
              <a:t> and </a:t>
            </a:r>
            <a:r>
              <a:rPr lang="en-GB" b="1" dirty="0"/>
              <a:t>Dr Mattias van Ommen</a:t>
            </a:r>
            <a:r>
              <a:rPr lang="en-GB" dirty="0"/>
              <a:t>, who are also contributing chapters to the volume.</a:t>
            </a:r>
          </a:p>
          <a:p>
            <a:r>
              <a:rPr lang="en-GB" dirty="0"/>
              <a:t>This panel is meant to  explain our ambitions for this project, and to appeal to others working in Japan and encourage participation. We’re open to a wide range of disciplinary approaches — but we hope that each contribution will aspire to </a:t>
            </a:r>
            <a:r>
              <a:rPr lang="en-GB" b="1" dirty="0"/>
              <a:t>methodological innovation</a:t>
            </a:r>
            <a:r>
              <a:rPr lang="en-GB" dirty="0"/>
              <a:t>, precisely because the cultural field we’re studying has been reshaped so quickly by live-service models, streaming, influencer economies, globalised production chains, new AI technologies, and new business models.</a:t>
            </a:r>
          </a:p>
        </p:txBody>
      </p:sp>
      <p:sp>
        <p:nvSpPr>
          <p:cNvPr id="4" name="Slide Number Placeholder 3"/>
          <p:cNvSpPr>
            <a:spLocks noGrp="1"/>
          </p:cNvSpPr>
          <p:nvPr>
            <p:ph type="sldNum" sz="quarter" idx="5"/>
          </p:nvPr>
        </p:nvSpPr>
        <p:spPr/>
        <p:txBody>
          <a:bodyPr/>
          <a:lstStyle/>
          <a:p>
            <a:fld id="{21BE7DED-F875-1542-820B-E1D3F047A074}" type="slidenum">
              <a:rPr lang="en-US" smtClean="0"/>
              <a:t>2</a:t>
            </a:fld>
            <a:endParaRPr lang="en-US"/>
          </a:p>
        </p:txBody>
      </p:sp>
    </p:spTree>
    <p:extLst>
      <p:ext uri="{BB962C8B-B14F-4D97-AF65-F5344CB8AC3E}">
        <p14:creationId xmlns:p14="http://schemas.microsoft.com/office/powerpoint/2010/main" val="3358850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 me begin with the basic problem statement — and it’s almost embarrassingly simple:</a:t>
            </a:r>
          </a:p>
          <a:p>
            <a:br>
              <a:rPr lang="en-GB" dirty="0"/>
            </a:br>
            <a:r>
              <a:rPr lang="en-GB" dirty="0"/>
              <a:t>Studying games is not easy, whatever your disciplinary commitments, because </a:t>
            </a:r>
            <a:r>
              <a:rPr lang="en-GB" b="1" dirty="0"/>
              <a:t>the object of study continues to shift dramatically from year to year</a:t>
            </a:r>
            <a:r>
              <a:rPr lang="en-GB" dirty="0"/>
              <a:t>.  </a:t>
            </a:r>
          </a:p>
          <a:p>
            <a:br>
              <a:rPr lang="en-GB" dirty="0"/>
            </a:br>
            <a:r>
              <a:rPr lang="en-GB" dirty="0"/>
              <a:t>And the shifting isn’t only a matter of “internal technologies,” like graphics resolution or AI sophistication. It’s also about platforms, where engagement happens, the duration of play, the distribution of attention, and relationships with other cultural forms.  </a:t>
            </a:r>
          </a:p>
          <a:p>
            <a:endParaRPr lang="en-GB" dirty="0"/>
          </a:p>
          <a:p>
            <a:r>
              <a:rPr lang="en-GB" dirty="0"/>
              <a:t>If your methods were developed in a context of offline, single-player titles played on dedicated hardware over twenty to forty hours, those methods are ill-suited to live-service games available on multiple platforms, played for a decade or more, sometimes for tens of thousands of hours, and sustained by mixed revenue models.  </a:t>
            </a:r>
          </a:p>
          <a:p>
            <a:br>
              <a:rPr lang="en-GB" dirty="0"/>
            </a:br>
            <a:r>
              <a:rPr lang="en-GB" dirty="0"/>
              <a:t>And crucially: a long-durée play experience is more than a different aesthetic or narrative structure. It introduces a </a:t>
            </a:r>
            <a:r>
              <a:rPr lang="en-GB" b="1" dirty="0"/>
              <a:t>dialogical relationship</a:t>
            </a:r>
            <a:r>
              <a:rPr lang="en-GB" dirty="0"/>
              <a:t> between producers and audiences — and it’s inside that relationship that new techno-social practices appear.  </a:t>
            </a:r>
          </a:p>
          <a:p>
            <a:br>
              <a:rPr lang="en-GB" dirty="0"/>
            </a:br>
            <a:r>
              <a:rPr lang="en-GB" dirty="0"/>
              <a:t>That word, “dialogical,” matters for us: in persistent worlds, players do not only interpret content — they respond to it, route around it, mod it, stream it, archive it, argue with it, and sometimes directly change what producers do next.</a:t>
            </a:r>
          </a:p>
          <a:p>
            <a:br>
              <a:rPr lang="en-GB" dirty="0"/>
            </a:br>
            <a:r>
              <a:rPr lang="en-GB" dirty="0"/>
              <a:t>So: if we’re going to take long-running games seriously as research objects, we need concepts and methods built for </a:t>
            </a:r>
            <a:r>
              <a:rPr lang="en-GB" b="1" dirty="0"/>
              <a:t>maintenance, iteration, and long-term negotiation</a:t>
            </a:r>
            <a:r>
              <a:rPr lang="en-GB" dirty="0"/>
              <a:t>, not just for texts or products.</a:t>
            </a:r>
          </a:p>
          <a:p>
            <a:endParaRPr lang="en-US" dirty="0"/>
          </a:p>
        </p:txBody>
      </p:sp>
      <p:sp>
        <p:nvSpPr>
          <p:cNvPr id="4" name="Slide Number Placeholder 3"/>
          <p:cNvSpPr>
            <a:spLocks noGrp="1"/>
          </p:cNvSpPr>
          <p:nvPr>
            <p:ph type="sldNum" sz="quarter" idx="5"/>
          </p:nvPr>
        </p:nvSpPr>
        <p:spPr/>
        <p:txBody>
          <a:bodyPr/>
          <a:lstStyle/>
          <a:p>
            <a:fld id="{21BE7DED-F875-1542-820B-E1D3F047A074}" type="slidenum">
              <a:rPr lang="en-US" smtClean="0"/>
              <a:t>3</a:t>
            </a:fld>
            <a:endParaRPr lang="en-US"/>
          </a:p>
        </p:txBody>
      </p:sp>
    </p:spTree>
    <p:extLst>
      <p:ext uri="{BB962C8B-B14F-4D97-AF65-F5344CB8AC3E}">
        <p14:creationId xmlns:p14="http://schemas.microsoft.com/office/powerpoint/2010/main" val="3799223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volume positions itself explicitly as “after the MMO boom.”</a:t>
            </a:r>
          </a:p>
          <a:p>
            <a:br>
              <a:rPr lang="en-GB" dirty="0"/>
            </a:br>
            <a:r>
              <a:rPr lang="en-GB" dirty="0"/>
              <a:t>A first wave of MMORPG studies — sometimes jokingly called “World of Warcraft studies” — was strongly shaped by an anthropological perspective. Dominant themes included the study of social worlds and communities; ethnographies of player groups; game economies and labour; and narrative and formal analysis.  </a:t>
            </a:r>
          </a:p>
          <a:p>
            <a:br>
              <a:rPr lang="en-GB" dirty="0"/>
            </a:br>
            <a:r>
              <a:rPr lang="en-GB" dirty="0"/>
              <a:t>Many of the scholars in that wave contributed to the Terra Nova blog, which ran from 2003 to 2014. In the blog’s final post, Edward Castronova explained the shutdown by arguing that immersive 3D communal places had not consolidated as the “substantial thing unto itself” some expected — instead, we saw an </a:t>
            </a:r>
            <a:r>
              <a:rPr lang="en-GB" b="1" dirty="0"/>
              <a:t>“unbundling”</a:t>
            </a:r>
            <a:r>
              <a:rPr lang="en-GB" dirty="0"/>
              <a:t> of the parts of virtual worlds.  </a:t>
            </a:r>
          </a:p>
          <a:p>
            <a:br>
              <a:rPr lang="en-GB" dirty="0"/>
            </a:br>
            <a:r>
              <a:rPr lang="en-GB" dirty="0"/>
              <a:t>What’s striking, from our current perspective, is that persistence did not disappear. It dispersed.</a:t>
            </a:r>
          </a:p>
          <a:p>
            <a:endParaRPr lang="en-GB" dirty="0"/>
          </a:p>
          <a:p>
            <a:r>
              <a:rPr lang="en-GB" dirty="0"/>
              <a:t>Persistence is now a genre-agnostic feature of many hundreds of games — from Roblox and Minecraft to Grand Theft Auto and Genshin Impact.  </a:t>
            </a:r>
          </a:p>
          <a:p>
            <a:endParaRPr lang="en-GB" dirty="0"/>
          </a:p>
          <a:p>
            <a:r>
              <a:rPr lang="en-GB" dirty="0"/>
              <a:t>At the same time, older MMOs and virtual worlds persist into their second, and even third, decades — including Final Fantasy XIV and Guild Wars in their second; and titles like Second Life, </a:t>
            </a:r>
            <a:r>
              <a:rPr lang="en-GB" dirty="0" err="1"/>
              <a:t>EverQuest</a:t>
            </a:r>
            <a:r>
              <a:rPr lang="en-GB" dirty="0"/>
              <a:t>, World of Warcraft, Final Fantasy XI, Ultima Online, and others entering their third.  </a:t>
            </a:r>
          </a:p>
          <a:p>
            <a:endParaRPr lang="en-GB" dirty="0"/>
          </a:p>
          <a:p>
            <a:r>
              <a:rPr lang="en-GB" dirty="0"/>
              <a:t>And these games often produce significant income for their publishers despite major shifts in game and media ecosystems. That persistence compels us to reconsider them as artefacts through which we can understand those changes.  </a:t>
            </a:r>
          </a:p>
          <a:p>
            <a:br>
              <a:rPr lang="en-GB" dirty="0"/>
            </a:br>
            <a:r>
              <a:rPr lang="en-GB" dirty="0"/>
              <a:t>So we aren’t trying simply to add another title to an existing history of MMORPG research. We want to </a:t>
            </a:r>
            <a:r>
              <a:rPr lang="en-GB" b="1" dirty="0"/>
              <a:t>recalibrate how long-running digital games are understood as cultural forms</a:t>
            </a:r>
            <a:r>
              <a:rPr lang="en-GB" dirty="0"/>
              <a:t>.  </a:t>
            </a:r>
          </a:p>
          <a:p>
            <a:br>
              <a:rPr lang="en-GB" dirty="0"/>
            </a:br>
            <a:r>
              <a:rPr lang="en-GB" dirty="0"/>
              <a:t>And that brings us to why FFXIV is such a useful case.</a:t>
            </a:r>
          </a:p>
          <a:p>
            <a:endParaRPr lang="en-US" dirty="0"/>
          </a:p>
        </p:txBody>
      </p:sp>
      <p:sp>
        <p:nvSpPr>
          <p:cNvPr id="4" name="Slide Number Placeholder 3"/>
          <p:cNvSpPr>
            <a:spLocks noGrp="1"/>
          </p:cNvSpPr>
          <p:nvPr>
            <p:ph type="sldNum" sz="quarter" idx="5"/>
          </p:nvPr>
        </p:nvSpPr>
        <p:spPr/>
        <p:txBody>
          <a:bodyPr/>
          <a:lstStyle/>
          <a:p>
            <a:fld id="{21BE7DED-F875-1542-820B-E1D3F047A074}" type="slidenum">
              <a:rPr lang="en-US" smtClean="0"/>
              <a:t>4</a:t>
            </a:fld>
            <a:endParaRPr lang="en-US"/>
          </a:p>
        </p:txBody>
      </p:sp>
    </p:spTree>
    <p:extLst>
      <p:ext uri="{BB962C8B-B14F-4D97-AF65-F5344CB8AC3E}">
        <p14:creationId xmlns:p14="http://schemas.microsoft.com/office/powerpoint/2010/main" val="2462708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Final Fantasy XIV is simultaneously:</a:t>
            </a:r>
          </a:p>
          <a:p>
            <a:r>
              <a:rPr lang="en-GB" dirty="0"/>
              <a:t>a persistent online world,</a:t>
            </a:r>
          </a:p>
          <a:p>
            <a:r>
              <a:rPr lang="en-GB" dirty="0"/>
              <a:t>a decades-spanning serial narrative within a major transmedia franchise,</a:t>
            </a:r>
          </a:p>
          <a:p>
            <a:r>
              <a:rPr lang="en-GB" dirty="0"/>
              <a:t>a platform for player creativity and performance, and</a:t>
            </a:r>
          </a:p>
          <a:p>
            <a:r>
              <a:rPr lang="en-GB" dirty="0"/>
              <a:t>a continuously redeveloped commercial service operating across regions and media ecologies.  </a:t>
            </a:r>
          </a:p>
          <a:p>
            <a:br>
              <a:rPr lang="en-GB" dirty="0"/>
            </a:br>
            <a:endParaRPr lang="en-GB" dirty="0"/>
          </a:p>
          <a:p>
            <a:r>
              <a:rPr lang="en-GB" dirty="0"/>
              <a:t>That combination matters. It means FFXIV is not only “a world,” and not only “a game,” and not only “a service,” and not only “a franchise text.” It is all of those at once — which is exactly why it makes a good anchor for a cross-disciplinary volume.</a:t>
            </a:r>
            <a:br>
              <a:rPr lang="en-GB" dirty="0"/>
            </a:br>
            <a:endParaRPr lang="en-GB" dirty="0"/>
          </a:p>
          <a:p>
            <a:r>
              <a:rPr lang="en-GB" dirty="0"/>
              <a:t>Studying such an object demands approaches that combine textual analysis, production studies, platform studies, localisation research, community ethnography, and a historiography of live digital systems.  </a:t>
            </a:r>
          </a:p>
          <a:p>
            <a:endParaRPr lang="en-GB" dirty="0"/>
          </a:p>
          <a:p>
            <a:r>
              <a:rPr lang="en-GB" dirty="0"/>
              <a:t>So the book’s core claim can be said quite simply:</a:t>
            </a:r>
            <a:br>
              <a:rPr lang="en-GB" dirty="0"/>
            </a:br>
            <a:endParaRPr lang="en-GB" dirty="0"/>
          </a:p>
          <a:p>
            <a:r>
              <a:rPr lang="en-GB" dirty="0"/>
              <a:t>We should understand long-duration games as </a:t>
            </a:r>
            <a:r>
              <a:rPr lang="en-GB" b="1" dirty="0"/>
              <a:t>evolving cultural systems</a:t>
            </a:r>
            <a:r>
              <a:rPr lang="en-GB" dirty="0"/>
              <a:t> rather than discrete products or bounded “worlds.”  </a:t>
            </a:r>
            <a:br>
              <a:rPr lang="en-GB" dirty="0"/>
            </a:br>
            <a:endParaRPr lang="en-GB" dirty="0"/>
          </a:p>
          <a:p>
            <a:r>
              <a:rPr lang="en-GB" dirty="0"/>
              <a:t>That phrase — “persistent cultural systems” — is not just a metaphor. It names a shift in what counts as evidence and what counts as method: patch notes, community infrastructures, moderation regimes, influencer economies, localisation pipelines, and code itself all become part of the cultural object.</a:t>
            </a:r>
          </a:p>
          <a:p>
            <a:endParaRPr lang="en-US" dirty="0"/>
          </a:p>
        </p:txBody>
      </p:sp>
      <p:sp>
        <p:nvSpPr>
          <p:cNvPr id="4" name="Slide Number Placeholder 3"/>
          <p:cNvSpPr>
            <a:spLocks noGrp="1"/>
          </p:cNvSpPr>
          <p:nvPr>
            <p:ph type="sldNum" sz="quarter" idx="5"/>
          </p:nvPr>
        </p:nvSpPr>
        <p:spPr/>
        <p:txBody>
          <a:bodyPr/>
          <a:lstStyle/>
          <a:p>
            <a:fld id="{21BE7DED-F875-1542-820B-E1D3F047A074}" type="slidenum">
              <a:rPr lang="en-US" smtClean="0"/>
              <a:t>5</a:t>
            </a:fld>
            <a:endParaRPr lang="en-US"/>
          </a:p>
        </p:txBody>
      </p:sp>
    </p:spTree>
    <p:extLst>
      <p:ext uri="{BB962C8B-B14F-4D97-AF65-F5344CB8AC3E}">
        <p14:creationId xmlns:p14="http://schemas.microsoft.com/office/powerpoint/2010/main" val="1929454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we’re proposing with this edited volume is a shift in the unit of analysis.</a:t>
            </a:r>
          </a:p>
          <a:p>
            <a:br>
              <a:rPr lang="en-GB" dirty="0"/>
            </a:br>
            <a:r>
              <a:rPr lang="en-GB" dirty="0"/>
              <a:t>Instead of treating a game primarily as a finished artefact — a text, a product, or even a single “world” — we treat long-running games as </a:t>
            </a:r>
            <a:r>
              <a:rPr lang="en-GB" b="1" dirty="0"/>
              <a:t>persistent cultural systems</a:t>
            </a:r>
            <a:r>
              <a:rPr lang="en-GB" dirty="0"/>
              <a:t>.</a:t>
            </a:r>
          </a:p>
          <a:p>
            <a:endParaRPr lang="en-GB" dirty="0"/>
          </a:p>
          <a:p>
            <a:r>
              <a:rPr lang="en-GB" dirty="0"/>
              <a:t>Persistence isn’t just “longevity.” It’s something </a:t>
            </a:r>
            <a:r>
              <a:rPr lang="en-GB" i="1" dirty="0"/>
              <a:t>produced</a:t>
            </a:r>
            <a:r>
              <a:rPr lang="en-GB" dirty="0"/>
              <a:t> through a combination of:</a:t>
            </a:r>
          </a:p>
          <a:p>
            <a:r>
              <a:rPr lang="en-GB" dirty="0"/>
              <a:t>- ongoing redevelopment and patch cadence,</a:t>
            </a:r>
          </a:p>
          <a:p>
            <a:r>
              <a:rPr lang="en-GB" dirty="0"/>
              <a:t>- governance and moderation regimes,</a:t>
            </a:r>
          </a:p>
          <a:p>
            <a:r>
              <a:rPr lang="en-GB" dirty="0"/>
              <a:t>- localisation and cross-regional circulation, and</a:t>
            </a:r>
          </a:p>
          <a:p>
            <a:r>
              <a:rPr lang="en-GB" dirty="0"/>
              <a:t>- platform and community infrastructures that sit around the game, including tools, archives, and sometimes code itself.</a:t>
            </a:r>
            <a:br>
              <a:rPr lang="en-GB" dirty="0"/>
            </a:br>
            <a:endParaRPr lang="en-GB" dirty="0"/>
          </a:p>
          <a:p>
            <a:r>
              <a:rPr lang="en-GB" dirty="0"/>
              <a:t>So the object is not only what’s inside the client. The object is also the living system of maintenance, iteration, and negotiation that keeps a world inhabitable over time.</a:t>
            </a:r>
          </a:p>
          <a:p>
            <a:endParaRPr lang="en-GB" dirty="0"/>
          </a:p>
          <a:p>
            <a:r>
              <a:rPr lang="en-GB" dirty="0"/>
              <a:t>A key question we want the volume to answer — from different angles — is: </a:t>
            </a:r>
            <a:r>
              <a:rPr lang="en-GB" b="1" dirty="0"/>
              <a:t>how does a world persist by being repeatedly remade?</a:t>
            </a:r>
            <a:endParaRPr lang="en-GB" dirty="0"/>
          </a:p>
          <a:p>
            <a:endParaRPr lang="en-GB" dirty="0"/>
          </a:p>
          <a:p>
            <a:r>
              <a:rPr lang="en-GB" dirty="0"/>
              <a:t>(Transition) With that in mind, the next slides show what kinds of conversations this lets us bring together.</a:t>
            </a:r>
          </a:p>
          <a:p>
            <a:endParaRPr lang="en-US" dirty="0"/>
          </a:p>
        </p:txBody>
      </p:sp>
      <p:sp>
        <p:nvSpPr>
          <p:cNvPr id="4" name="Slide Number Placeholder 3"/>
          <p:cNvSpPr>
            <a:spLocks noGrp="1"/>
          </p:cNvSpPr>
          <p:nvPr>
            <p:ph type="sldNum" sz="quarter" idx="5"/>
          </p:nvPr>
        </p:nvSpPr>
        <p:spPr/>
        <p:txBody>
          <a:bodyPr/>
          <a:lstStyle/>
          <a:p>
            <a:fld id="{21BE7DED-F875-1542-820B-E1D3F047A074}" type="slidenum">
              <a:rPr lang="en-US" smtClean="0"/>
              <a:t>6</a:t>
            </a:fld>
            <a:endParaRPr lang="en-US"/>
          </a:p>
        </p:txBody>
      </p:sp>
    </p:spTree>
    <p:extLst>
      <p:ext uri="{BB962C8B-B14F-4D97-AF65-F5344CB8AC3E}">
        <p14:creationId xmlns:p14="http://schemas.microsoft.com/office/powerpoint/2010/main" val="3926265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reason we’re excited about FFXIV as a shared case is that it forces conversations together that are often kept apart.</a:t>
            </a:r>
          </a:p>
          <a:p>
            <a:endParaRPr lang="en-GB" dirty="0"/>
          </a:p>
          <a:p>
            <a:r>
              <a:rPr lang="en-GB" dirty="0"/>
              <a:t>For example, there’s still a gap between Japanese and Anglophone game studies literatures — not only language, but different canonical debates and methods.</a:t>
            </a:r>
          </a:p>
          <a:p>
            <a:endParaRPr lang="en-GB" dirty="0"/>
          </a:p>
          <a:p>
            <a:r>
              <a:rPr lang="en-GB" dirty="0"/>
              <a:t>There’s also a gap between single-player narrative studies, which often assume a bounded text, and online community research, which often centres social life but can under-theorise the serial redevelopment of the game itself.</a:t>
            </a:r>
          </a:p>
          <a:p>
            <a:endParaRPr lang="en-GB" dirty="0"/>
          </a:p>
          <a:p>
            <a:r>
              <a:rPr lang="en-GB" dirty="0"/>
              <a:t>Similarly, platform economy work on streaming and influencer cultures doesn’t always connect to fan practices like translation, documentation, or mod toolmaking — even though these are all infrastructures that sustain persistence.</a:t>
            </a:r>
          </a:p>
          <a:p>
            <a:endParaRPr lang="en-GB" dirty="0"/>
          </a:p>
          <a:p>
            <a:r>
              <a:rPr lang="en-GB" dirty="0"/>
              <a:t>Finally, preservation and historiography often struggle with live-service worlds that are versioned, replaced, and partially lost.</a:t>
            </a:r>
            <a:br>
              <a:rPr lang="en-GB" dirty="0"/>
            </a:br>
            <a:endParaRPr lang="en-GB" dirty="0"/>
          </a:p>
          <a:p>
            <a:r>
              <a:rPr lang="en-GB" dirty="0"/>
              <a:t>So “persistent cultural systems” is partly a bridge concept: it gives us a shared way to talk about temporality, versioning, and continuity across these research traditions.</a:t>
            </a:r>
          </a:p>
          <a:p>
            <a:endParaRPr lang="en-US" dirty="0"/>
          </a:p>
        </p:txBody>
      </p:sp>
      <p:sp>
        <p:nvSpPr>
          <p:cNvPr id="4" name="Slide Number Placeholder 3"/>
          <p:cNvSpPr>
            <a:spLocks noGrp="1"/>
          </p:cNvSpPr>
          <p:nvPr>
            <p:ph type="sldNum" sz="quarter" idx="5"/>
          </p:nvPr>
        </p:nvSpPr>
        <p:spPr/>
        <p:txBody>
          <a:bodyPr/>
          <a:lstStyle/>
          <a:p>
            <a:fld id="{21BE7DED-F875-1542-820B-E1D3F047A074}" type="slidenum">
              <a:rPr lang="en-US" smtClean="0"/>
              <a:t>7</a:t>
            </a:fld>
            <a:endParaRPr lang="en-US"/>
          </a:p>
        </p:txBody>
      </p:sp>
    </p:spTree>
    <p:extLst>
      <p:ext uri="{BB962C8B-B14F-4D97-AF65-F5344CB8AC3E}">
        <p14:creationId xmlns:p14="http://schemas.microsoft.com/office/powerpoint/2010/main" val="3753948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We’re imagining a set of chapter clusters that orbit the shared problem of persistence.</a:t>
            </a:r>
          </a:p>
          <a:p>
            <a:endParaRPr lang="en-GB" dirty="0"/>
          </a:p>
          <a:p>
            <a:r>
              <a:rPr lang="en-GB" dirty="0"/>
              <a:t>One cluster is </a:t>
            </a:r>
            <a:r>
              <a:rPr lang="en-GB" b="1" dirty="0"/>
              <a:t>persistence and redevelopment</a:t>
            </a:r>
            <a:r>
              <a:rPr lang="en-GB" dirty="0"/>
              <a:t> — patch cadence, expansion cycles, and the cultural “rhythms” those cycles produce.</a:t>
            </a:r>
            <a:br>
              <a:rPr lang="en-GB" dirty="0"/>
            </a:br>
            <a:endParaRPr lang="en-GB" dirty="0"/>
          </a:p>
          <a:p>
            <a:r>
              <a:rPr lang="en-GB" dirty="0"/>
              <a:t>Another is </a:t>
            </a:r>
            <a:r>
              <a:rPr lang="en-GB" b="1" dirty="0"/>
              <a:t>localisation and cross-regional circulation</a:t>
            </a:r>
            <a:r>
              <a:rPr lang="en-GB" dirty="0"/>
              <a:t> — not just translation, but how norms and practices travel, diverge, or get stabilised by official pipelines.</a:t>
            </a:r>
            <a:br>
              <a:rPr lang="en-GB" dirty="0"/>
            </a:br>
            <a:endParaRPr lang="en-GB" dirty="0"/>
          </a:p>
          <a:p>
            <a:r>
              <a:rPr lang="en-GB" dirty="0"/>
              <a:t>A third is </a:t>
            </a:r>
            <a:r>
              <a:rPr lang="en-GB" b="1" dirty="0"/>
              <a:t>player–developer relations and governance</a:t>
            </a:r>
            <a:r>
              <a:rPr lang="en-GB" dirty="0"/>
              <a:t> — the longer-term negotiation that happens through official communications, moderation, controversy, and informal settlement.</a:t>
            </a:r>
          </a:p>
          <a:p>
            <a:endParaRPr lang="en-GB" dirty="0"/>
          </a:p>
          <a:p>
            <a:r>
              <a:rPr lang="en-GB" dirty="0"/>
              <a:t>A fourth is </a:t>
            </a:r>
            <a:r>
              <a:rPr lang="en-GB" b="1" dirty="0"/>
              <a:t>platform cultures</a:t>
            </a:r>
            <a:r>
              <a:rPr lang="en-GB" dirty="0"/>
              <a:t>: streaming, creator economies, influencer marketing, and the way knowledge and norms are produced around the game.</a:t>
            </a:r>
          </a:p>
          <a:p>
            <a:endParaRPr lang="en-GB" dirty="0"/>
          </a:p>
          <a:p>
            <a:r>
              <a:rPr lang="en-GB" dirty="0"/>
              <a:t>A fifth looks at </a:t>
            </a:r>
            <a:r>
              <a:rPr lang="en-GB" b="1" dirty="0"/>
              <a:t>AI technologies and global production chains</a:t>
            </a:r>
            <a:r>
              <a:rPr lang="en-GB" dirty="0"/>
              <a:t>, including what changes in live operations, QA, community management, and tool ecosystems.</a:t>
            </a:r>
            <a:br>
              <a:rPr lang="en-GB" dirty="0"/>
            </a:br>
            <a:endParaRPr lang="en-GB" dirty="0"/>
          </a:p>
          <a:p>
            <a:r>
              <a:rPr lang="en-GB" dirty="0"/>
              <a:t>And finally, there’s </a:t>
            </a:r>
            <a:r>
              <a:rPr lang="en-GB" b="1" dirty="0"/>
              <a:t>historiography and archiving</a:t>
            </a:r>
            <a:r>
              <a:rPr lang="en-GB" dirty="0"/>
              <a:t>: how to write histories of worlds that constantly replace themselves.</a:t>
            </a:r>
          </a:p>
          <a:p>
            <a:endParaRPr lang="en-GB" dirty="0"/>
          </a:p>
          <a:p>
            <a:r>
              <a:rPr lang="en-GB" dirty="0"/>
              <a:t>(Transition) To make this concrete, I’ll now sketch one chapter proposal — not as a definitive model, but as an example of the kinds of methods and objects we’re inviting.</a:t>
            </a:r>
          </a:p>
          <a:p>
            <a:endParaRPr lang="en-US" dirty="0"/>
          </a:p>
        </p:txBody>
      </p:sp>
      <p:sp>
        <p:nvSpPr>
          <p:cNvPr id="4" name="Slide Number Placeholder 3"/>
          <p:cNvSpPr>
            <a:spLocks noGrp="1"/>
          </p:cNvSpPr>
          <p:nvPr>
            <p:ph type="sldNum" sz="quarter" idx="5"/>
          </p:nvPr>
        </p:nvSpPr>
        <p:spPr/>
        <p:txBody>
          <a:bodyPr/>
          <a:lstStyle/>
          <a:p>
            <a:fld id="{21BE7DED-F875-1542-820B-E1D3F047A074}" type="slidenum">
              <a:rPr lang="en-US" smtClean="0"/>
              <a:t>8</a:t>
            </a:fld>
            <a:endParaRPr lang="en-US"/>
          </a:p>
        </p:txBody>
      </p:sp>
    </p:spTree>
    <p:extLst>
      <p:ext uri="{BB962C8B-B14F-4D97-AF65-F5344CB8AC3E}">
        <p14:creationId xmlns:p14="http://schemas.microsoft.com/office/powerpoint/2010/main" val="2701349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My chapter is about language and access — specifically: </a:t>
            </a:r>
            <a:r>
              <a:rPr lang="en-GB" b="1" dirty="0"/>
              <a:t>how grassroots machine translation and AI-enabled tools reshape communication and accessibility in FFXIV.</a:t>
            </a:r>
            <a:br>
              <a:rPr lang="en-GB" dirty="0"/>
            </a:br>
            <a:endParaRPr lang="en-GB" dirty="0"/>
          </a:p>
          <a:p>
            <a:r>
              <a:rPr lang="en-GB" dirty="0"/>
              <a:t>The core move here is to treat translation as </a:t>
            </a:r>
            <a:r>
              <a:rPr lang="en-GB" b="1" dirty="0"/>
              <a:t>infrastructure</a:t>
            </a:r>
            <a:r>
              <a:rPr lang="en-GB" dirty="0"/>
              <a:t>, not just as a linguistic layer.</a:t>
            </a:r>
            <a:br>
              <a:rPr lang="en-GB" dirty="0"/>
            </a:br>
            <a:endParaRPr lang="en-GB" dirty="0"/>
          </a:p>
          <a:p>
            <a:r>
              <a:rPr lang="en-GB" dirty="0"/>
              <a:t>In other words: translation systems shape what kinds of sociality are possible, what kinds of misunderstandings become normal, and who can participate comfortably.</a:t>
            </a:r>
          </a:p>
          <a:p>
            <a:endParaRPr lang="en-GB" dirty="0"/>
          </a:p>
          <a:p>
            <a:r>
              <a:rPr lang="en-GB" dirty="0"/>
              <a:t>And I’m also interested in mods as a site of </a:t>
            </a:r>
            <a:r>
              <a:rPr lang="en-GB" b="1" dirty="0"/>
              <a:t>negotiation and governance</a:t>
            </a:r>
            <a:r>
              <a:rPr lang="en-GB" dirty="0"/>
              <a:t> — because translation tools sit right at the intersection of player need, platform constraints, and publisher enforcement.</a:t>
            </a:r>
          </a:p>
          <a:p>
            <a:endParaRPr lang="en-GB" dirty="0"/>
          </a:p>
          <a:p>
            <a:r>
              <a:rPr lang="en-GB" dirty="0"/>
              <a:t>Empirically, I want to foreground communities outside the officially supported language set — with a particular emphasis on Spanish- and Portuguese-speaking players, the </a:t>
            </a:r>
            <a:r>
              <a:rPr lang="en-GB" b="1" dirty="0" err="1"/>
              <a:t>Iberosphere</a:t>
            </a:r>
            <a:r>
              <a:rPr lang="en-GB" dirty="0"/>
              <a:t>, where the translation and mediation work is especially visible.</a:t>
            </a:r>
          </a:p>
          <a:p>
            <a:endParaRPr lang="en-GB" dirty="0"/>
          </a:p>
          <a:p>
            <a:r>
              <a:rPr lang="en-GB" dirty="0"/>
              <a:t>(Transition) To see why this matters, we can start by contrasting the logic of official translation support with what mod ecosystems enable.</a:t>
            </a:r>
          </a:p>
          <a:p>
            <a:endParaRPr lang="en-US" dirty="0"/>
          </a:p>
        </p:txBody>
      </p:sp>
      <p:sp>
        <p:nvSpPr>
          <p:cNvPr id="4" name="Slide Number Placeholder 3"/>
          <p:cNvSpPr>
            <a:spLocks noGrp="1"/>
          </p:cNvSpPr>
          <p:nvPr>
            <p:ph type="sldNum" sz="quarter" idx="5"/>
          </p:nvPr>
        </p:nvSpPr>
        <p:spPr/>
        <p:txBody>
          <a:bodyPr/>
          <a:lstStyle/>
          <a:p>
            <a:fld id="{21BE7DED-F875-1542-820B-E1D3F047A074}" type="slidenum">
              <a:rPr lang="en-US" smtClean="0"/>
              <a:t>9</a:t>
            </a:fld>
            <a:endParaRPr lang="en-US"/>
          </a:p>
        </p:txBody>
      </p:sp>
    </p:spTree>
    <p:extLst>
      <p:ext uri="{BB962C8B-B14F-4D97-AF65-F5344CB8AC3E}">
        <p14:creationId xmlns:p14="http://schemas.microsoft.com/office/powerpoint/2010/main" val="1819225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FXIV’s official approach to cross-language communication is, in many ways, deliberately conservative.</a:t>
            </a:r>
          </a:p>
          <a:p>
            <a:endParaRPr lang="en-GB" dirty="0"/>
          </a:p>
          <a:p>
            <a:r>
              <a:rPr lang="en-GB" dirty="0"/>
              <a:t>The in-game translation tools aren’t designed to give free-form expressive translation. They stabilise cross-lingual play through constrained phrase-based systems — which reduces friction, and also reduces the chance of harassment or miscommunication escalating.</a:t>
            </a:r>
            <a:br>
              <a:rPr lang="en-GB" dirty="0"/>
            </a:br>
            <a:endParaRPr lang="en-GB" dirty="0"/>
          </a:p>
          <a:p>
            <a:r>
              <a:rPr lang="en-GB" dirty="0"/>
              <a:t>But that stability comes with a cost: expressive range is limited, and language communities can become siloed.</a:t>
            </a:r>
            <a:br>
              <a:rPr lang="en-GB" dirty="0"/>
            </a:br>
            <a:endParaRPr lang="en-GB" dirty="0"/>
          </a:p>
          <a:p>
            <a:r>
              <a:rPr lang="en-GB" dirty="0"/>
              <a:t>At the same time, the broader language ecology matters: full official support for Japanese, English, French, and German, and then separate partner-operated versions in Korean and Chinese, which are often infrastructurally siloed.</a:t>
            </a:r>
            <a:br>
              <a:rPr lang="en-GB" dirty="0"/>
            </a:br>
            <a:endParaRPr lang="en-GB" dirty="0"/>
          </a:p>
          <a:p>
            <a:r>
              <a:rPr lang="en-GB" dirty="0"/>
              <a:t>So you get a predictable “gap”: people who want richer communication, or who sit outside official support, are pushed toward informal solutions — and that’s where mods enter.</a:t>
            </a:r>
          </a:p>
          <a:p>
            <a:endParaRPr lang="en-GB" dirty="0"/>
          </a:p>
          <a:p>
            <a:r>
              <a:rPr lang="en-GB" dirty="0"/>
              <a:t>Mods extend affordances for access and expression, and they also become social infrastructure: not only tools, but norm-shapers.</a:t>
            </a:r>
            <a:br>
              <a:rPr lang="en-GB" dirty="0"/>
            </a:br>
            <a:endParaRPr lang="en-GB" dirty="0"/>
          </a:p>
          <a:p>
            <a:r>
              <a:rPr lang="en-GB" dirty="0"/>
              <a:t>(Transition) The next step is: how do we study that ecosystem in a way that’s historically grounded, rather than purely anecdotal?</a:t>
            </a:r>
          </a:p>
          <a:p>
            <a:endParaRPr lang="en-US" dirty="0"/>
          </a:p>
        </p:txBody>
      </p:sp>
      <p:sp>
        <p:nvSpPr>
          <p:cNvPr id="4" name="Slide Number Placeholder 3"/>
          <p:cNvSpPr>
            <a:spLocks noGrp="1"/>
          </p:cNvSpPr>
          <p:nvPr>
            <p:ph type="sldNum" sz="quarter" idx="5"/>
          </p:nvPr>
        </p:nvSpPr>
        <p:spPr/>
        <p:txBody>
          <a:bodyPr/>
          <a:lstStyle/>
          <a:p>
            <a:fld id="{21BE7DED-F875-1542-820B-E1D3F047A074}" type="slidenum">
              <a:rPr lang="en-US" smtClean="0"/>
              <a:t>10</a:t>
            </a:fld>
            <a:endParaRPr lang="en-US"/>
          </a:p>
        </p:txBody>
      </p:sp>
    </p:spTree>
    <p:extLst>
      <p:ext uri="{BB962C8B-B14F-4D97-AF65-F5344CB8AC3E}">
        <p14:creationId xmlns:p14="http://schemas.microsoft.com/office/powerpoint/2010/main" val="4120527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Methodologically, I’m proposing a mixed approach.</a:t>
            </a:r>
            <a:br>
              <a:rPr lang="en-GB" dirty="0"/>
            </a:br>
            <a:endParaRPr lang="en-GB" dirty="0"/>
          </a:p>
          <a:p>
            <a:r>
              <a:rPr lang="en-GB" dirty="0"/>
              <a:t>First, I want to build a </a:t>
            </a:r>
            <a:r>
              <a:rPr lang="en-GB" b="1" dirty="0"/>
              <a:t>micro-history</a:t>
            </a:r>
            <a:r>
              <a:rPr lang="en-GB" dirty="0"/>
              <a:t> of translation mods using repository milestones — tags, releases, and commit histories — treating them as a kind of public archive of grassroots infrastructure. It’s imperfect, but it gives us timelines, forks, acknowledged lineages, and moments of consolidation.</a:t>
            </a:r>
          </a:p>
          <a:p>
            <a:endParaRPr lang="en-GB" dirty="0"/>
          </a:p>
          <a:p>
            <a:r>
              <a:rPr lang="en-GB" dirty="0"/>
              <a:t>Second, I want to do software and code studies in a light-touch way — focusing on affordances and constraints: what gets translated, how channels are handled, where context is lost, and how the tool imagines “a conversation.”</a:t>
            </a:r>
          </a:p>
          <a:p>
            <a:endParaRPr lang="en-GB" dirty="0"/>
          </a:p>
          <a:p>
            <a:r>
              <a:rPr lang="en-GB" dirty="0"/>
              <a:t>Third, I want interviews — both with tool developers and with users — because the cultural meaning of these tools isn’t in the code alone; it’s in why people build them, how they use them, and what risks they perceive.</a:t>
            </a:r>
            <a:br>
              <a:rPr lang="en-GB" dirty="0"/>
            </a:br>
            <a:endParaRPr lang="en-GB" dirty="0"/>
          </a:p>
          <a:p>
            <a:r>
              <a:rPr lang="en-GB" dirty="0"/>
              <a:t>The </a:t>
            </a:r>
            <a:r>
              <a:rPr lang="en-GB" dirty="0" err="1"/>
              <a:t>Iberosphere</a:t>
            </a:r>
            <a:r>
              <a:rPr lang="en-GB" dirty="0"/>
              <a:t> focus matters here: Spanish and Portuguese streamers and community organisers often function as informal mediators, translating not just text but norms, updates, and community knowledge.</a:t>
            </a:r>
          </a:p>
          <a:p>
            <a:endParaRPr lang="en-GB" dirty="0"/>
          </a:p>
          <a:p>
            <a:r>
              <a:rPr lang="en-GB" dirty="0"/>
              <a:t>So the contribution I want the chapter to make is: translation as </a:t>
            </a:r>
            <a:r>
              <a:rPr lang="en-GB" b="1" dirty="0"/>
              <a:t>grassroots infrastructure</a:t>
            </a:r>
            <a:r>
              <a:rPr lang="en-GB" dirty="0"/>
              <a:t> within a persistent world, analysed through a </a:t>
            </a:r>
            <a:r>
              <a:rPr lang="en-GB" b="1" dirty="0"/>
              <a:t>governance lens</a:t>
            </a:r>
            <a:r>
              <a:rPr lang="en-GB" dirty="0"/>
              <a:t> — because these tools live in a space that is simultaneously practical, cultural, and regulated.</a:t>
            </a:r>
          </a:p>
          <a:p>
            <a:endParaRPr lang="en-GB" dirty="0"/>
          </a:p>
          <a:p>
            <a:r>
              <a:rPr lang="en-GB" dirty="0"/>
              <a:t>(Transition) With that as the “how,” I’ll close by returning to the book-level invitation: what kinds of chapters would complement this, and what gaps we’re actively trying to fill.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“You’ll see that breadth reflected in the next talks as well—Professor Nakamura and Dr van Ommen approach the persistence question from different angles.”</a:t>
            </a:r>
          </a:p>
          <a:p>
            <a:endParaRPr lang="en-US" dirty="0"/>
          </a:p>
        </p:txBody>
      </p:sp>
      <p:sp>
        <p:nvSpPr>
          <p:cNvPr id="4" name="Slide Number Placeholder 3"/>
          <p:cNvSpPr>
            <a:spLocks noGrp="1"/>
          </p:cNvSpPr>
          <p:nvPr>
            <p:ph type="sldNum" sz="quarter" idx="5"/>
          </p:nvPr>
        </p:nvSpPr>
        <p:spPr/>
        <p:txBody>
          <a:bodyPr/>
          <a:lstStyle/>
          <a:p>
            <a:fld id="{21BE7DED-F875-1542-820B-E1D3F047A074}" type="slidenum">
              <a:rPr lang="en-US" smtClean="0"/>
              <a:t>12</a:t>
            </a:fld>
            <a:endParaRPr lang="en-US"/>
          </a:p>
        </p:txBody>
      </p:sp>
    </p:spTree>
    <p:extLst>
      <p:ext uri="{BB962C8B-B14F-4D97-AF65-F5344CB8AC3E}">
        <p14:creationId xmlns:p14="http://schemas.microsoft.com/office/powerpoint/2010/main" val="30827566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 me end with a very explicit invitation.</a:t>
            </a:r>
          </a:p>
          <a:p>
            <a:br>
              <a:rPr lang="en-GB" dirty="0"/>
            </a:br>
            <a:endParaRPr lang="en-GB" dirty="0"/>
          </a:p>
          <a:p>
            <a:r>
              <a:rPr lang="en-GB" dirty="0"/>
              <a:t>We’re especially hoping to recruit chapters that bring Japan-based materials and perspectives into conversation with broader work on persistent worlds.</a:t>
            </a:r>
          </a:p>
          <a:p>
            <a:br>
              <a:rPr lang="en-GB" dirty="0"/>
            </a:br>
            <a:endParaRPr lang="en-GB" dirty="0"/>
          </a:p>
          <a:p>
            <a:r>
              <a:rPr lang="en-GB" dirty="0"/>
              <a:t>In particular, we’d love contributions on Japanese-side production histories and localisation labour; comparative governance and moderation across regions; platform cultures around streaming and creator economies; community infrastructures like Discord and wikis; preservation and historiography of versioned worlds; and AI tooling in live operations — QA, community management, translation, and automation.</a:t>
            </a:r>
          </a:p>
          <a:p>
            <a:endParaRPr lang="en-GB" dirty="0"/>
          </a:p>
          <a:p>
            <a:r>
              <a:rPr lang="en-GB" dirty="0"/>
              <a:t>If any of that overlaps with your work — even if it’s emerging or partial — please talk to me after the session or email me.</a:t>
            </a:r>
          </a:p>
          <a:p>
            <a:endParaRPr lang="en-GB" dirty="0"/>
          </a:p>
          <a:p>
            <a:r>
              <a:rPr lang="en-GB" dirty="0"/>
              <a:t>And the final thought I want to leave you with is simple:</a:t>
            </a:r>
          </a:p>
          <a:p>
            <a:endParaRPr lang="en-GB" dirty="0"/>
          </a:p>
          <a:p>
            <a:r>
              <a:rPr lang="en-GB" b="1" dirty="0"/>
              <a:t>Long-running games persist by being repeatedly remade.</a:t>
            </a:r>
            <a:endParaRPr lang="en-GB" dirty="0"/>
          </a:p>
          <a:p>
            <a:r>
              <a:rPr lang="en-GB" dirty="0"/>
              <a:t>FFXIV is a uniquely rich case for studying how that remaking happens — technically, culturally, and institutionally — over time and across regions.</a:t>
            </a:r>
          </a:p>
          <a:p>
            <a:endParaRPr lang="en-GB" dirty="0"/>
          </a:p>
          <a:p>
            <a:r>
              <a:rPr lang="en-GB" dirty="0"/>
              <a:t>Thank you.</a:t>
            </a:r>
          </a:p>
          <a:p>
            <a:endParaRPr lang="en-US" dirty="0"/>
          </a:p>
        </p:txBody>
      </p:sp>
      <p:sp>
        <p:nvSpPr>
          <p:cNvPr id="4" name="Slide Number Placeholder 3"/>
          <p:cNvSpPr>
            <a:spLocks noGrp="1"/>
          </p:cNvSpPr>
          <p:nvPr>
            <p:ph type="sldNum" sz="quarter" idx="5"/>
          </p:nvPr>
        </p:nvSpPr>
        <p:spPr/>
        <p:txBody>
          <a:bodyPr/>
          <a:lstStyle/>
          <a:p>
            <a:fld id="{21BE7DED-F875-1542-820B-E1D3F047A074}" type="slidenum">
              <a:rPr lang="en-US" smtClean="0"/>
              <a:t>13</a:t>
            </a:fld>
            <a:endParaRPr lang="en-US"/>
          </a:p>
        </p:txBody>
      </p:sp>
    </p:spTree>
    <p:extLst>
      <p:ext uri="{BB962C8B-B14F-4D97-AF65-F5344CB8AC3E}">
        <p14:creationId xmlns:p14="http://schemas.microsoft.com/office/powerpoint/2010/main" val="554680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621E0-BD21-414B-C278-03FCF590A06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9A73E12-2852-6D52-81BC-2BB98ED65B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5D9B3C2-6E27-88CC-6E9A-86492398DA4C}"/>
              </a:ext>
            </a:extLst>
          </p:cNvPr>
          <p:cNvSpPr>
            <a:spLocks noGrp="1"/>
          </p:cNvSpPr>
          <p:nvPr>
            <p:ph type="dt" sz="half" idx="10"/>
          </p:nvPr>
        </p:nvSpPr>
        <p:spPr/>
        <p:txBody>
          <a:bodyPr/>
          <a:lstStyle/>
          <a:p>
            <a:fld id="{F137660C-7906-4540-B49E-51EB1573D76B}" type="datetime1">
              <a:rPr lang="en-GB" smtClean="0"/>
              <a:t>20/02/2026</a:t>
            </a:fld>
            <a:endParaRPr lang="en-US"/>
          </a:p>
        </p:txBody>
      </p:sp>
      <p:sp>
        <p:nvSpPr>
          <p:cNvPr id="5" name="Footer Placeholder 4">
            <a:extLst>
              <a:ext uri="{FF2B5EF4-FFF2-40B4-BE49-F238E27FC236}">
                <a16:creationId xmlns:a16="http://schemas.microsoft.com/office/drawing/2014/main" id="{0FB69AA6-D666-79E0-A3A7-E6ABA868DEF5}"/>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a:p>
        </p:txBody>
      </p:sp>
      <p:sp>
        <p:nvSpPr>
          <p:cNvPr id="6" name="Slide Number Placeholder 5">
            <a:extLst>
              <a:ext uri="{FF2B5EF4-FFF2-40B4-BE49-F238E27FC236}">
                <a16:creationId xmlns:a16="http://schemas.microsoft.com/office/drawing/2014/main" id="{90E2650D-6C47-2F6F-EB73-E38B52FB5A65}"/>
              </a:ext>
            </a:extLst>
          </p:cNvPr>
          <p:cNvSpPr>
            <a:spLocks noGrp="1"/>
          </p:cNvSpPr>
          <p:nvPr>
            <p:ph type="sldNum" sz="quarter" idx="12"/>
          </p:nvPr>
        </p:nvSpPr>
        <p:spPr/>
        <p:txBody>
          <a:bodyPr/>
          <a:lstStyle/>
          <a:p>
            <a:fld id="{08FA9F09-B720-3245-A062-1C00E1D46D66}" type="slidenum">
              <a:rPr lang="en-US" smtClean="0"/>
              <a:t>‹#›</a:t>
            </a:fld>
            <a:endParaRPr lang="en-US"/>
          </a:p>
        </p:txBody>
      </p:sp>
    </p:spTree>
    <p:extLst>
      <p:ext uri="{BB962C8B-B14F-4D97-AF65-F5344CB8AC3E}">
        <p14:creationId xmlns:p14="http://schemas.microsoft.com/office/powerpoint/2010/main" val="2339066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F1520-4786-E35F-D326-AC53A72221B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4F99453-1DA7-D189-88B9-53CC1A407D2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A900912-E16C-263D-221D-98BADED268CF}"/>
              </a:ext>
            </a:extLst>
          </p:cNvPr>
          <p:cNvSpPr>
            <a:spLocks noGrp="1"/>
          </p:cNvSpPr>
          <p:nvPr>
            <p:ph type="dt" sz="half" idx="10"/>
          </p:nvPr>
        </p:nvSpPr>
        <p:spPr/>
        <p:txBody>
          <a:bodyPr/>
          <a:lstStyle/>
          <a:p>
            <a:fld id="{7CA844BB-355F-4646-BF35-5EDF036DE636}" type="datetime1">
              <a:rPr lang="en-GB" smtClean="0"/>
              <a:t>20/02/2026</a:t>
            </a:fld>
            <a:endParaRPr lang="en-US"/>
          </a:p>
        </p:txBody>
      </p:sp>
      <p:sp>
        <p:nvSpPr>
          <p:cNvPr id="5" name="Footer Placeholder 4">
            <a:extLst>
              <a:ext uri="{FF2B5EF4-FFF2-40B4-BE49-F238E27FC236}">
                <a16:creationId xmlns:a16="http://schemas.microsoft.com/office/drawing/2014/main" id="{74BF9E49-1CA9-EA1A-E853-E09F5E3B186D}"/>
              </a:ext>
            </a:extLst>
          </p:cNvPr>
          <p:cNvSpPr>
            <a:spLocks noGrp="1"/>
          </p:cNvSpPr>
          <p:nvPr>
            <p:ph type="ftr" sz="quarter" idx="11"/>
          </p:nvPr>
        </p:nvSpPr>
        <p:spPr>
          <a:xfrm>
            <a:off x="6311347" y="5993296"/>
            <a:ext cx="5042453" cy="748058"/>
          </a:xfrm>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dirty="0"/>
          </a:p>
        </p:txBody>
      </p:sp>
      <p:sp>
        <p:nvSpPr>
          <p:cNvPr id="6" name="Slide Number Placeholder 5">
            <a:extLst>
              <a:ext uri="{FF2B5EF4-FFF2-40B4-BE49-F238E27FC236}">
                <a16:creationId xmlns:a16="http://schemas.microsoft.com/office/drawing/2014/main" id="{C0A203FD-91FC-4BDF-9575-65A6A8133F3E}"/>
              </a:ext>
            </a:extLst>
          </p:cNvPr>
          <p:cNvSpPr>
            <a:spLocks noGrp="1"/>
          </p:cNvSpPr>
          <p:nvPr>
            <p:ph type="sldNum" sz="quarter" idx="12"/>
          </p:nvPr>
        </p:nvSpPr>
        <p:spPr>
          <a:xfrm>
            <a:off x="3670852" y="6356350"/>
            <a:ext cx="2044149" cy="365125"/>
          </a:xfrm>
        </p:spPr>
        <p:txBody>
          <a:bodyPr/>
          <a:lstStyle/>
          <a:p>
            <a:fld id="{08FA9F09-B720-3245-A062-1C00E1D46D66}" type="slidenum">
              <a:rPr lang="en-US" smtClean="0"/>
              <a:t>‹#›</a:t>
            </a:fld>
            <a:endParaRPr lang="en-US"/>
          </a:p>
        </p:txBody>
      </p:sp>
    </p:spTree>
    <p:extLst>
      <p:ext uri="{BB962C8B-B14F-4D97-AF65-F5344CB8AC3E}">
        <p14:creationId xmlns:p14="http://schemas.microsoft.com/office/powerpoint/2010/main" val="3808294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76101-4305-8184-6D1D-DF04A284A2A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B438578-F64F-A398-1F4F-E369A8EB1A0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1B2E240-F81A-9BEC-9D26-3E2E1F93C5CE}"/>
              </a:ext>
            </a:extLst>
          </p:cNvPr>
          <p:cNvSpPr>
            <a:spLocks noGrp="1"/>
          </p:cNvSpPr>
          <p:nvPr>
            <p:ph type="dt" sz="half" idx="10"/>
          </p:nvPr>
        </p:nvSpPr>
        <p:spPr/>
        <p:txBody>
          <a:bodyPr/>
          <a:lstStyle/>
          <a:p>
            <a:fld id="{86C89FA5-C224-AA45-AF03-291198AA7BF7}" type="datetime1">
              <a:rPr lang="en-GB" smtClean="0"/>
              <a:t>20/02/2026</a:t>
            </a:fld>
            <a:endParaRPr lang="en-US"/>
          </a:p>
        </p:txBody>
      </p:sp>
      <p:sp>
        <p:nvSpPr>
          <p:cNvPr id="5" name="Footer Placeholder 4">
            <a:extLst>
              <a:ext uri="{FF2B5EF4-FFF2-40B4-BE49-F238E27FC236}">
                <a16:creationId xmlns:a16="http://schemas.microsoft.com/office/drawing/2014/main" id="{686B3192-A047-4D89-67AE-1CB1E996BD16}"/>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a:p>
        </p:txBody>
      </p:sp>
      <p:sp>
        <p:nvSpPr>
          <p:cNvPr id="6" name="Slide Number Placeholder 5">
            <a:extLst>
              <a:ext uri="{FF2B5EF4-FFF2-40B4-BE49-F238E27FC236}">
                <a16:creationId xmlns:a16="http://schemas.microsoft.com/office/drawing/2014/main" id="{57CE5948-F734-C5F5-F280-74508E503F97}"/>
              </a:ext>
            </a:extLst>
          </p:cNvPr>
          <p:cNvSpPr>
            <a:spLocks noGrp="1"/>
          </p:cNvSpPr>
          <p:nvPr>
            <p:ph type="sldNum" sz="quarter" idx="12"/>
          </p:nvPr>
        </p:nvSpPr>
        <p:spPr/>
        <p:txBody>
          <a:bodyPr/>
          <a:lstStyle/>
          <a:p>
            <a:fld id="{08FA9F09-B720-3245-A062-1C00E1D46D66}" type="slidenum">
              <a:rPr lang="en-US" smtClean="0"/>
              <a:t>‹#›</a:t>
            </a:fld>
            <a:endParaRPr lang="en-US"/>
          </a:p>
        </p:txBody>
      </p:sp>
    </p:spTree>
    <p:extLst>
      <p:ext uri="{BB962C8B-B14F-4D97-AF65-F5344CB8AC3E}">
        <p14:creationId xmlns:p14="http://schemas.microsoft.com/office/powerpoint/2010/main" val="93683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E1122-49F1-90AA-6380-4F8699178C0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26B120F-4379-BA41-DFAA-1E0C8661C30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EF278B1-404D-5030-4C64-EBD02CAEA8C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0F06229-E256-5D90-FF59-EDC9EB7AEF7C}"/>
              </a:ext>
            </a:extLst>
          </p:cNvPr>
          <p:cNvSpPr>
            <a:spLocks noGrp="1"/>
          </p:cNvSpPr>
          <p:nvPr>
            <p:ph type="dt" sz="half" idx="10"/>
          </p:nvPr>
        </p:nvSpPr>
        <p:spPr/>
        <p:txBody>
          <a:bodyPr/>
          <a:lstStyle/>
          <a:p>
            <a:fld id="{3F86F861-9938-4842-80E8-AA704AD1A4C5}" type="datetime1">
              <a:rPr lang="en-GB" smtClean="0"/>
              <a:t>20/02/2026</a:t>
            </a:fld>
            <a:endParaRPr lang="en-US"/>
          </a:p>
        </p:txBody>
      </p:sp>
      <p:sp>
        <p:nvSpPr>
          <p:cNvPr id="6" name="Footer Placeholder 5">
            <a:extLst>
              <a:ext uri="{FF2B5EF4-FFF2-40B4-BE49-F238E27FC236}">
                <a16:creationId xmlns:a16="http://schemas.microsoft.com/office/drawing/2014/main" id="{4ABC6A28-7B6A-BC42-A7F3-FF8D3AAEEA80}"/>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a:p>
        </p:txBody>
      </p:sp>
      <p:sp>
        <p:nvSpPr>
          <p:cNvPr id="7" name="Slide Number Placeholder 6">
            <a:extLst>
              <a:ext uri="{FF2B5EF4-FFF2-40B4-BE49-F238E27FC236}">
                <a16:creationId xmlns:a16="http://schemas.microsoft.com/office/drawing/2014/main" id="{BF7010BA-DFD0-FB81-4CBE-8FE8900BAE5E}"/>
              </a:ext>
            </a:extLst>
          </p:cNvPr>
          <p:cNvSpPr>
            <a:spLocks noGrp="1"/>
          </p:cNvSpPr>
          <p:nvPr>
            <p:ph type="sldNum" sz="quarter" idx="12"/>
          </p:nvPr>
        </p:nvSpPr>
        <p:spPr/>
        <p:txBody>
          <a:bodyPr/>
          <a:lstStyle/>
          <a:p>
            <a:fld id="{08FA9F09-B720-3245-A062-1C00E1D46D66}" type="slidenum">
              <a:rPr lang="en-US" smtClean="0"/>
              <a:t>‹#›</a:t>
            </a:fld>
            <a:endParaRPr lang="en-US"/>
          </a:p>
        </p:txBody>
      </p:sp>
    </p:spTree>
    <p:extLst>
      <p:ext uri="{BB962C8B-B14F-4D97-AF65-F5344CB8AC3E}">
        <p14:creationId xmlns:p14="http://schemas.microsoft.com/office/powerpoint/2010/main" val="9847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C27BD-5BC1-B0B9-9F60-AD11324C9A6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F16CE5C-3356-1A92-196E-B8A1BC4274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58BE540-33CE-CBCC-6315-58CC507ADAD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A9C1BE4-3F0E-698D-E355-08D5180BAF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B563A10-7C7A-3ED4-A6CB-2A9D684FCE2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B8D7EEF-4BD3-3429-3F5F-1A55B5D42A3C}"/>
              </a:ext>
            </a:extLst>
          </p:cNvPr>
          <p:cNvSpPr>
            <a:spLocks noGrp="1"/>
          </p:cNvSpPr>
          <p:nvPr>
            <p:ph type="dt" sz="half" idx="10"/>
          </p:nvPr>
        </p:nvSpPr>
        <p:spPr/>
        <p:txBody>
          <a:bodyPr/>
          <a:lstStyle/>
          <a:p>
            <a:fld id="{53EE3612-D8DA-1D4E-A787-91408DAC14D3}" type="datetime1">
              <a:rPr lang="en-GB" smtClean="0"/>
              <a:t>20/02/2026</a:t>
            </a:fld>
            <a:endParaRPr lang="en-US"/>
          </a:p>
        </p:txBody>
      </p:sp>
      <p:sp>
        <p:nvSpPr>
          <p:cNvPr id="8" name="Footer Placeholder 7">
            <a:extLst>
              <a:ext uri="{FF2B5EF4-FFF2-40B4-BE49-F238E27FC236}">
                <a16:creationId xmlns:a16="http://schemas.microsoft.com/office/drawing/2014/main" id="{97CB3EF9-62C0-477B-E8A5-A6201B9D966F}"/>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a:p>
        </p:txBody>
      </p:sp>
      <p:sp>
        <p:nvSpPr>
          <p:cNvPr id="9" name="Slide Number Placeholder 8">
            <a:extLst>
              <a:ext uri="{FF2B5EF4-FFF2-40B4-BE49-F238E27FC236}">
                <a16:creationId xmlns:a16="http://schemas.microsoft.com/office/drawing/2014/main" id="{E6C7C587-ECF6-ED5F-45A0-BB5E28DA1003}"/>
              </a:ext>
            </a:extLst>
          </p:cNvPr>
          <p:cNvSpPr>
            <a:spLocks noGrp="1"/>
          </p:cNvSpPr>
          <p:nvPr>
            <p:ph type="sldNum" sz="quarter" idx="12"/>
          </p:nvPr>
        </p:nvSpPr>
        <p:spPr/>
        <p:txBody>
          <a:bodyPr/>
          <a:lstStyle/>
          <a:p>
            <a:fld id="{08FA9F09-B720-3245-A062-1C00E1D46D66}" type="slidenum">
              <a:rPr lang="en-US" smtClean="0"/>
              <a:t>‹#›</a:t>
            </a:fld>
            <a:endParaRPr lang="en-US"/>
          </a:p>
        </p:txBody>
      </p:sp>
    </p:spTree>
    <p:extLst>
      <p:ext uri="{BB962C8B-B14F-4D97-AF65-F5344CB8AC3E}">
        <p14:creationId xmlns:p14="http://schemas.microsoft.com/office/powerpoint/2010/main" val="1640233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5A3EA-60DA-5AF9-E071-111695B3F527}"/>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42FC2CD-218D-BC79-1FE7-CC5EAD08DB60}"/>
              </a:ext>
            </a:extLst>
          </p:cNvPr>
          <p:cNvSpPr>
            <a:spLocks noGrp="1"/>
          </p:cNvSpPr>
          <p:nvPr>
            <p:ph type="dt" sz="half" idx="10"/>
          </p:nvPr>
        </p:nvSpPr>
        <p:spPr/>
        <p:txBody>
          <a:bodyPr/>
          <a:lstStyle/>
          <a:p>
            <a:fld id="{77C2A15C-EB40-8A44-B085-8BB863837A8A}" type="datetime1">
              <a:rPr lang="en-GB" smtClean="0"/>
              <a:t>20/02/2026</a:t>
            </a:fld>
            <a:endParaRPr lang="en-US"/>
          </a:p>
        </p:txBody>
      </p:sp>
      <p:sp>
        <p:nvSpPr>
          <p:cNvPr id="4" name="Footer Placeholder 3">
            <a:extLst>
              <a:ext uri="{FF2B5EF4-FFF2-40B4-BE49-F238E27FC236}">
                <a16:creationId xmlns:a16="http://schemas.microsoft.com/office/drawing/2014/main" id="{BD54A017-477C-CC36-873A-1F066DE41C24}"/>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a:p>
        </p:txBody>
      </p:sp>
      <p:sp>
        <p:nvSpPr>
          <p:cNvPr id="5" name="Slide Number Placeholder 4">
            <a:extLst>
              <a:ext uri="{FF2B5EF4-FFF2-40B4-BE49-F238E27FC236}">
                <a16:creationId xmlns:a16="http://schemas.microsoft.com/office/drawing/2014/main" id="{B6C84869-CA1F-95B0-615F-00E03750C8E9}"/>
              </a:ext>
            </a:extLst>
          </p:cNvPr>
          <p:cNvSpPr>
            <a:spLocks noGrp="1"/>
          </p:cNvSpPr>
          <p:nvPr>
            <p:ph type="sldNum" sz="quarter" idx="12"/>
          </p:nvPr>
        </p:nvSpPr>
        <p:spPr/>
        <p:txBody>
          <a:bodyPr/>
          <a:lstStyle/>
          <a:p>
            <a:fld id="{08FA9F09-B720-3245-A062-1C00E1D46D66}" type="slidenum">
              <a:rPr lang="en-US" smtClean="0"/>
              <a:t>‹#›</a:t>
            </a:fld>
            <a:endParaRPr lang="en-US"/>
          </a:p>
        </p:txBody>
      </p:sp>
    </p:spTree>
    <p:extLst>
      <p:ext uri="{BB962C8B-B14F-4D97-AF65-F5344CB8AC3E}">
        <p14:creationId xmlns:p14="http://schemas.microsoft.com/office/powerpoint/2010/main" val="822769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786FF6-ADAA-343B-01EB-C4572838065C}"/>
              </a:ext>
            </a:extLst>
          </p:cNvPr>
          <p:cNvSpPr>
            <a:spLocks noGrp="1"/>
          </p:cNvSpPr>
          <p:nvPr>
            <p:ph type="dt" sz="half" idx="10"/>
          </p:nvPr>
        </p:nvSpPr>
        <p:spPr/>
        <p:txBody>
          <a:bodyPr/>
          <a:lstStyle/>
          <a:p>
            <a:fld id="{974A3B65-264C-D546-867A-14A4BCF03C3D}" type="datetime1">
              <a:rPr lang="en-GB" smtClean="0"/>
              <a:t>20/02/2026</a:t>
            </a:fld>
            <a:endParaRPr lang="en-US"/>
          </a:p>
        </p:txBody>
      </p:sp>
      <p:sp>
        <p:nvSpPr>
          <p:cNvPr id="3" name="Footer Placeholder 2">
            <a:extLst>
              <a:ext uri="{FF2B5EF4-FFF2-40B4-BE49-F238E27FC236}">
                <a16:creationId xmlns:a16="http://schemas.microsoft.com/office/drawing/2014/main" id="{9FF9CC93-8948-4E33-8201-49341920DAC4}"/>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a:p>
        </p:txBody>
      </p:sp>
      <p:sp>
        <p:nvSpPr>
          <p:cNvPr id="4" name="Slide Number Placeholder 3">
            <a:extLst>
              <a:ext uri="{FF2B5EF4-FFF2-40B4-BE49-F238E27FC236}">
                <a16:creationId xmlns:a16="http://schemas.microsoft.com/office/drawing/2014/main" id="{07AFB375-9073-AB14-14E8-6E12CF2BBE03}"/>
              </a:ext>
            </a:extLst>
          </p:cNvPr>
          <p:cNvSpPr>
            <a:spLocks noGrp="1"/>
          </p:cNvSpPr>
          <p:nvPr>
            <p:ph type="sldNum" sz="quarter" idx="12"/>
          </p:nvPr>
        </p:nvSpPr>
        <p:spPr/>
        <p:txBody>
          <a:bodyPr/>
          <a:lstStyle/>
          <a:p>
            <a:fld id="{08FA9F09-B720-3245-A062-1C00E1D46D66}" type="slidenum">
              <a:rPr lang="en-US" smtClean="0"/>
              <a:t>‹#›</a:t>
            </a:fld>
            <a:endParaRPr lang="en-US"/>
          </a:p>
        </p:txBody>
      </p:sp>
    </p:spTree>
    <p:extLst>
      <p:ext uri="{BB962C8B-B14F-4D97-AF65-F5344CB8AC3E}">
        <p14:creationId xmlns:p14="http://schemas.microsoft.com/office/powerpoint/2010/main" val="280257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F512A-5E19-86A9-D29A-851E3EF8C82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64D914-F0D4-E200-7DEF-7BF37CE4AB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0B6A7AF-66EE-628E-3F00-464773C1E7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4A3FE5E-0311-BB7A-AD5D-40F974ECD940}"/>
              </a:ext>
            </a:extLst>
          </p:cNvPr>
          <p:cNvSpPr>
            <a:spLocks noGrp="1"/>
          </p:cNvSpPr>
          <p:nvPr>
            <p:ph type="dt" sz="half" idx="10"/>
          </p:nvPr>
        </p:nvSpPr>
        <p:spPr/>
        <p:txBody>
          <a:bodyPr/>
          <a:lstStyle/>
          <a:p>
            <a:fld id="{17081347-9357-6148-B907-741E06393038}" type="datetime1">
              <a:rPr lang="en-GB" smtClean="0"/>
              <a:t>20/02/2026</a:t>
            </a:fld>
            <a:endParaRPr lang="en-US"/>
          </a:p>
        </p:txBody>
      </p:sp>
      <p:sp>
        <p:nvSpPr>
          <p:cNvPr id="6" name="Footer Placeholder 5">
            <a:extLst>
              <a:ext uri="{FF2B5EF4-FFF2-40B4-BE49-F238E27FC236}">
                <a16:creationId xmlns:a16="http://schemas.microsoft.com/office/drawing/2014/main" id="{AB08CD21-BC69-9FB5-1659-513817B7DC89}"/>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a:p>
        </p:txBody>
      </p:sp>
      <p:sp>
        <p:nvSpPr>
          <p:cNvPr id="7" name="Slide Number Placeholder 6">
            <a:extLst>
              <a:ext uri="{FF2B5EF4-FFF2-40B4-BE49-F238E27FC236}">
                <a16:creationId xmlns:a16="http://schemas.microsoft.com/office/drawing/2014/main" id="{8759678E-99B2-C888-3808-82D97767A464}"/>
              </a:ext>
            </a:extLst>
          </p:cNvPr>
          <p:cNvSpPr>
            <a:spLocks noGrp="1"/>
          </p:cNvSpPr>
          <p:nvPr>
            <p:ph type="sldNum" sz="quarter" idx="12"/>
          </p:nvPr>
        </p:nvSpPr>
        <p:spPr/>
        <p:txBody>
          <a:bodyPr/>
          <a:lstStyle/>
          <a:p>
            <a:fld id="{08FA9F09-B720-3245-A062-1C00E1D46D66}" type="slidenum">
              <a:rPr lang="en-US" smtClean="0"/>
              <a:t>‹#›</a:t>
            </a:fld>
            <a:endParaRPr lang="en-US"/>
          </a:p>
        </p:txBody>
      </p:sp>
    </p:spTree>
    <p:extLst>
      <p:ext uri="{BB962C8B-B14F-4D97-AF65-F5344CB8AC3E}">
        <p14:creationId xmlns:p14="http://schemas.microsoft.com/office/powerpoint/2010/main" val="807838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9043D-429C-9EB1-537B-31B8E622ADF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27A77DA-D15A-EDF3-C42F-438EB06354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22D8DF-FE8A-A357-B55C-867AE81228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CCF1BBB-FC1E-4A6F-281C-9B0F4BF3D42B}"/>
              </a:ext>
            </a:extLst>
          </p:cNvPr>
          <p:cNvSpPr>
            <a:spLocks noGrp="1"/>
          </p:cNvSpPr>
          <p:nvPr>
            <p:ph type="dt" sz="half" idx="10"/>
          </p:nvPr>
        </p:nvSpPr>
        <p:spPr/>
        <p:txBody>
          <a:bodyPr/>
          <a:lstStyle/>
          <a:p>
            <a:fld id="{985C6A7C-A70A-E24E-AB2D-88C9497BED05}" type="datetime1">
              <a:rPr lang="en-GB" smtClean="0"/>
              <a:t>20/02/2026</a:t>
            </a:fld>
            <a:endParaRPr lang="en-US"/>
          </a:p>
        </p:txBody>
      </p:sp>
      <p:sp>
        <p:nvSpPr>
          <p:cNvPr id="6" name="Footer Placeholder 5">
            <a:extLst>
              <a:ext uri="{FF2B5EF4-FFF2-40B4-BE49-F238E27FC236}">
                <a16:creationId xmlns:a16="http://schemas.microsoft.com/office/drawing/2014/main" id="{A14A8643-C734-2CE3-2276-CE580144441F}"/>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a:p>
        </p:txBody>
      </p:sp>
      <p:sp>
        <p:nvSpPr>
          <p:cNvPr id="7" name="Slide Number Placeholder 6">
            <a:extLst>
              <a:ext uri="{FF2B5EF4-FFF2-40B4-BE49-F238E27FC236}">
                <a16:creationId xmlns:a16="http://schemas.microsoft.com/office/drawing/2014/main" id="{37EE49C9-A5D6-D4A1-B377-FDD7F9267C46}"/>
              </a:ext>
            </a:extLst>
          </p:cNvPr>
          <p:cNvSpPr>
            <a:spLocks noGrp="1"/>
          </p:cNvSpPr>
          <p:nvPr>
            <p:ph type="sldNum" sz="quarter" idx="12"/>
          </p:nvPr>
        </p:nvSpPr>
        <p:spPr/>
        <p:txBody>
          <a:bodyPr/>
          <a:lstStyle/>
          <a:p>
            <a:fld id="{08FA9F09-B720-3245-A062-1C00E1D46D66}" type="slidenum">
              <a:rPr lang="en-US" smtClean="0"/>
              <a:t>‹#›</a:t>
            </a:fld>
            <a:endParaRPr lang="en-US"/>
          </a:p>
        </p:txBody>
      </p:sp>
    </p:spTree>
    <p:extLst>
      <p:ext uri="{BB962C8B-B14F-4D97-AF65-F5344CB8AC3E}">
        <p14:creationId xmlns:p14="http://schemas.microsoft.com/office/powerpoint/2010/main" val="4008461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86B86-74DC-B600-157A-90C98A542DF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B896525-4FEC-B3FB-21EC-B8B7EFCFFD8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2879941-E458-A5BC-DDBC-FDD16E40D02D}"/>
              </a:ext>
            </a:extLst>
          </p:cNvPr>
          <p:cNvSpPr>
            <a:spLocks noGrp="1"/>
          </p:cNvSpPr>
          <p:nvPr>
            <p:ph type="dt" sz="half" idx="10"/>
          </p:nvPr>
        </p:nvSpPr>
        <p:spPr/>
        <p:txBody>
          <a:bodyPr/>
          <a:lstStyle/>
          <a:p>
            <a:fld id="{384B9289-DD1A-FC42-8D0E-C51FB7D4D183}" type="datetime1">
              <a:rPr lang="en-GB" smtClean="0"/>
              <a:t>20/02/2026</a:t>
            </a:fld>
            <a:endParaRPr lang="en-US"/>
          </a:p>
        </p:txBody>
      </p:sp>
      <p:sp>
        <p:nvSpPr>
          <p:cNvPr id="5" name="Footer Placeholder 4">
            <a:extLst>
              <a:ext uri="{FF2B5EF4-FFF2-40B4-BE49-F238E27FC236}">
                <a16:creationId xmlns:a16="http://schemas.microsoft.com/office/drawing/2014/main" id="{8DABBDD4-97A9-560F-13CD-FB25642A0125}"/>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a:p>
        </p:txBody>
      </p:sp>
      <p:sp>
        <p:nvSpPr>
          <p:cNvPr id="6" name="Slide Number Placeholder 5">
            <a:extLst>
              <a:ext uri="{FF2B5EF4-FFF2-40B4-BE49-F238E27FC236}">
                <a16:creationId xmlns:a16="http://schemas.microsoft.com/office/drawing/2014/main" id="{85302DCF-9907-28A9-CB9A-62210410DF7E}"/>
              </a:ext>
            </a:extLst>
          </p:cNvPr>
          <p:cNvSpPr>
            <a:spLocks noGrp="1"/>
          </p:cNvSpPr>
          <p:nvPr>
            <p:ph type="sldNum" sz="quarter" idx="12"/>
          </p:nvPr>
        </p:nvSpPr>
        <p:spPr/>
        <p:txBody>
          <a:bodyPr/>
          <a:lstStyle/>
          <a:p>
            <a:fld id="{08FA9F09-B720-3245-A062-1C00E1D46D66}" type="slidenum">
              <a:rPr lang="en-US" smtClean="0"/>
              <a:t>‹#›</a:t>
            </a:fld>
            <a:endParaRPr lang="en-US"/>
          </a:p>
        </p:txBody>
      </p:sp>
    </p:spTree>
    <p:extLst>
      <p:ext uri="{BB962C8B-B14F-4D97-AF65-F5344CB8AC3E}">
        <p14:creationId xmlns:p14="http://schemas.microsoft.com/office/powerpoint/2010/main" val="2552517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91F481-31B8-1259-16C9-824E3889CDC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A9165CA-E111-3454-A84B-D0B2CDF8169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F4ABA8C-A6AD-1A82-A5D8-1E6CCD0821C4}"/>
              </a:ext>
            </a:extLst>
          </p:cNvPr>
          <p:cNvSpPr>
            <a:spLocks noGrp="1"/>
          </p:cNvSpPr>
          <p:nvPr>
            <p:ph type="dt" sz="half" idx="10"/>
          </p:nvPr>
        </p:nvSpPr>
        <p:spPr/>
        <p:txBody>
          <a:bodyPr/>
          <a:lstStyle/>
          <a:p>
            <a:fld id="{0BED814D-5072-A745-97B7-3DEDE26C8DB5}" type="datetime1">
              <a:rPr lang="en-GB" smtClean="0"/>
              <a:t>20/02/2026</a:t>
            </a:fld>
            <a:endParaRPr lang="en-US"/>
          </a:p>
        </p:txBody>
      </p:sp>
      <p:sp>
        <p:nvSpPr>
          <p:cNvPr id="5" name="Footer Placeholder 4">
            <a:extLst>
              <a:ext uri="{FF2B5EF4-FFF2-40B4-BE49-F238E27FC236}">
                <a16:creationId xmlns:a16="http://schemas.microsoft.com/office/drawing/2014/main" id="{BF2D7783-1F84-3CAC-3365-50CA0B869E69}"/>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a:p>
        </p:txBody>
      </p:sp>
      <p:sp>
        <p:nvSpPr>
          <p:cNvPr id="6" name="Slide Number Placeholder 5">
            <a:extLst>
              <a:ext uri="{FF2B5EF4-FFF2-40B4-BE49-F238E27FC236}">
                <a16:creationId xmlns:a16="http://schemas.microsoft.com/office/drawing/2014/main" id="{3B40C2FB-17AA-8A8A-40AA-57170102D8EC}"/>
              </a:ext>
            </a:extLst>
          </p:cNvPr>
          <p:cNvSpPr>
            <a:spLocks noGrp="1"/>
          </p:cNvSpPr>
          <p:nvPr>
            <p:ph type="sldNum" sz="quarter" idx="12"/>
          </p:nvPr>
        </p:nvSpPr>
        <p:spPr/>
        <p:txBody>
          <a:bodyPr/>
          <a:lstStyle/>
          <a:p>
            <a:fld id="{08FA9F09-B720-3245-A062-1C00E1D46D66}" type="slidenum">
              <a:rPr lang="en-US" smtClean="0"/>
              <a:t>‹#›</a:t>
            </a:fld>
            <a:endParaRPr lang="en-US"/>
          </a:p>
        </p:txBody>
      </p:sp>
    </p:spTree>
    <p:extLst>
      <p:ext uri="{BB962C8B-B14F-4D97-AF65-F5344CB8AC3E}">
        <p14:creationId xmlns:p14="http://schemas.microsoft.com/office/powerpoint/2010/main" val="3768337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E67706-0BE8-821E-E28A-8640D69CC5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167C6DB-73DA-772B-2C21-09CD547182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8B27EB7-4B4D-06DC-CD6F-7FDF2E35CC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594C39E-3D02-B349-A6D3-5794C6C5F1A5}" type="datetime1">
              <a:rPr lang="en-GB" smtClean="0"/>
              <a:t>20/02/2026</a:t>
            </a:fld>
            <a:endParaRPr lang="en-US"/>
          </a:p>
        </p:txBody>
      </p:sp>
      <p:sp>
        <p:nvSpPr>
          <p:cNvPr id="5" name="Footer Placeholder 4">
            <a:extLst>
              <a:ext uri="{FF2B5EF4-FFF2-40B4-BE49-F238E27FC236}">
                <a16:creationId xmlns:a16="http://schemas.microsoft.com/office/drawing/2014/main" id="{61B16219-3D2D-9036-B8F1-64668C9269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a:p>
        </p:txBody>
      </p:sp>
      <p:sp>
        <p:nvSpPr>
          <p:cNvPr id="6" name="Slide Number Placeholder 5">
            <a:extLst>
              <a:ext uri="{FF2B5EF4-FFF2-40B4-BE49-F238E27FC236}">
                <a16:creationId xmlns:a16="http://schemas.microsoft.com/office/drawing/2014/main" id="{D639CAFB-6B98-11CD-122F-81F87C6C2E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8FA9F09-B720-3245-A062-1C00E1D46D66}" type="slidenum">
              <a:rPr lang="en-US" smtClean="0"/>
              <a:t>‹#›</a:t>
            </a:fld>
            <a:endParaRPr lang="en-US"/>
          </a:p>
        </p:txBody>
      </p:sp>
    </p:spTree>
    <p:extLst>
      <p:ext uri="{BB962C8B-B14F-4D97-AF65-F5344CB8AC3E}">
        <p14:creationId xmlns:p14="http://schemas.microsoft.com/office/powerpoint/2010/main" val="1056113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william.huber@falmouth.ac.uk"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0AB367F7-4994-91CB-C509-D415D7C7C6B6}"/>
              </a:ext>
            </a:extLst>
          </p:cNvPr>
          <p:cNvGraphicFramePr>
            <a:graphicFrameLocks noGrp="1"/>
          </p:cNvGraphicFramePr>
          <p:nvPr>
            <p:extLst>
              <p:ext uri="{D42A27DB-BD31-4B8C-83A1-F6EECF244321}">
                <p14:modId xmlns:p14="http://schemas.microsoft.com/office/powerpoint/2010/main" val="228294860"/>
              </p:ext>
            </p:extLst>
          </p:nvPr>
        </p:nvGraphicFramePr>
        <p:xfrm>
          <a:off x="620751" y="2189018"/>
          <a:ext cx="10950498" cy="3195000"/>
        </p:xfrm>
        <a:graphic>
          <a:graphicData uri="http://schemas.openxmlformats.org/drawingml/2006/table">
            <a:tbl>
              <a:tblPr/>
              <a:tblGrid>
                <a:gridCol w="5475249">
                  <a:extLst>
                    <a:ext uri="{9D8B030D-6E8A-4147-A177-3AD203B41FA5}">
                      <a16:colId xmlns:a16="http://schemas.microsoft.com/office/drawing/2014/main" val="214268270"/>
                    </a:ext>
                  </a:extLst>
                </a:gridCol>
                <a:gridCol w="5475249">
                  <a:extLst>
                    <a:ext uri="{9D8B030D-6E8A-4147-A177-3AD203B41FA5}">
                      <a16:colId xmlns:a16="http://schemas.microsoft.com/office/drawing/2014/main" val="4127009715"/>
                    </a:ext>
                  </a:extLst>
                </a:gridCol>
              </a:tblGrid>
              <a:tr h="1041202">
                <a:tc>
                  <a:txBody>
                    <a:bodyPr/>
                    <a:lstStyle/>
                    <a:p>
                      <a:pPr>
                        <a:buNone/>
                      </a:pPr>
                      <a:r>
                        <a:rPr lang="en-GB" sz="3200" b="1" dirty="0"/>
                        <a:t>Persistent Worlds after the MMO Boom</a:t>
                      </a:r>
                      <a:endParaRPr lang="en-GB" sz="3200" dirty="0"/>
                    </a:p>
                  </a:txBody>
                  <a:tcPr anchor="ctr">
                    <a:lnL>
                      <a:noFill/>
                    </a:lnL>
                    <a:lnR>
                      <a:noFill/>
                    </a:lnR>
                    <a:lnT>
                      <a:noFill/>
                    </a:lnT>
                    <a:lnB>
                      <a:noFill/>
                    </a:lnB>
                    <a:noFill/>
                  </a:tcPr>
                </a:tc>
                <a:tc>
                  <a:txBody>
                    <a:bodyPr/>
                    <a:lstStyle/>
                    <a:p>
                      <a:pPr>
                        <a:buNone/>
                      </a:pPr>
                      <a:r>
                        <a:rPr lang="en-GB" sz="3200" b="1" dirty="0"/>
                        <a:t>MMO</a:t>
                      </a:r>
                      <a:r>
                        <a:rPr lang="ja-JP" altLang="en-US" sz="3200" b="1"/>
                        <a:t>ブーム以後の「持続する世界」</a:t>
                      </a:r>
                      <a:endParaRPr lang="ja-JP" altLang="en-US" sz="3200"/>
                    </a:p>
                  </a:txBody>
                  <a:tcPr anchor="ctr">
                    <a:lnL>
                      <a:noFill/>
                    </a:lnL>
                    <a:lnR>
                      <a:noFill/>
                    </a:lnR>
                    <a:lnT>
                      <a:noFill/>
                    </a:lnT>
                    <a:lnB>
                      <a:noFill/>
                    </a:lnB>
                    <a:noFill/>
                  </a:tcPr>
                </a:tc>
                <a:extLst>
                  <a:ext uri="{0D108BD9-81ED-4DB2-BD59-A6C34878D82A}">
                    <a16:rowId xmlns:a16="http://schemas.microsoft.com/office/drawing/2014/main" val="3051100048"/>
                  </a:ext>
                </a:extLst>
              </a:tr>
              <a:tr h="1354309">
                <a:tc>
                  <a:txBody>
                    <a:bodyPr/>
                    <a:lstStyle/>
                    <a:p>
                      <a:pPr>
                        <a:buNone/>
                      </a:pPr>
                      <a:r>
                        <a:rPr lang="en-GB" dirty="0"/>
                        <a:t>FFXIV edited volume + chapter pitch </a:t>
                      </a:r>
                      <a:br>
                        <a:rPr lang="en-GB" dirty="0"/>
                      </a:br>
                      <a:r>
                        <a:rPr lang="en-GB" dirty="0"/>
                        <a:t>(Planning session)</a:t>
                      </a:r>
                    </a:p>
                  </a:txBody>
                  <a:tcPr anchor="ctr">
                    <a:lnL>
                      <a:noFill/>
                    </a:lnL>
                    <a:lnR>
                      <a:noFill/>
                    </a:lnR>
                    <a:lnT>
                      <a:noFill/>
                    </a:lnT>
                    <a:lnB>
                      <a:noFill/>
                    </a:lnB>
                    <a:noFill/>
                  </a:tcPr>
                </a:tc>
                <a:tc>
                  <a:txBody>
                    <a:bodyPr/>
                    <a:lstStyle/>
                    <a:p>
                      <a:pPr>
                        <a:buNone/>
                      </a:pPr>
                      <a:r>
                        <a:rPr lang="en-GB" dirty="0"/>
                        <a:t>FFXIV</a:t>
                      </a:r>
                      <a:r>
                        <a:rPr lang="ja-JP" altLang="en-US"/>
                        <a:t>編著論文集：企画概要＋章提案</a:t>
                      </a:r>
                      <a:br>
                        <a:rPr lang="en-GB" altLang="ja-JP" dirty="0"/>
                      </a:br>
                      <a:r>
                        <a:rPr lang="ja-JP" altLang="en-US"/>
                        <a:t>（プランニングセッション）</a:t>
                      </a:r>
                    </a:p>
                  </a:txBody>
                  <a:tcPr anchor="ctr">
                    <a:lnL>
                      <a:noFill/>
                    </a:lnL>
                    <a:lnR>
                      <a:noFill/>
                    </a:lnR>
                    <a:lnT>
                      <a:noFill/>
                    </a:lnT>
                    <a:lnB>
                      <a:noFill/>
                    </a:lnB>
                    <a:noFill/>
                  </a:tcPr>
                </a:tc>
                <a:extLst>
                  <a:ext uri="{0D108BD9-81ED-4DB2-BD59-A6C34878D82A}">
                    <a16:rowId xmlns:a16="http://schemas.microsoft.com/office/drawing/2014/main" val="2912214667"/>
                  </a:ext>
                </a:extLst>
              </a:tr>
              <a:tr h="7738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William Huber (Falmouth University)</a:t>
                      </a:r>
                      <a:br>
                        <a:rPr lang="en-GB" dirty="0"/>
                      </a:br>
                      <a:r>
                        <a:rPr lang="en-GB" dirty="0"/>
                        <a:t>Contact: </a:t>
                      </a:r>
                      <a:r>
                        <a:rPr lang="en-GB" dirty="0">
                          <a:hlinkClick r:id="rId4"/>
                        </a:rPr>
                        <a:t>william.huber@falmouth.ac.uk</a:t>
                      </a:r>
                      <a:endParaRPr lang="en-GB" dirty="0"/>
                    </a:p>
                  </a:txBody>
                  <a:tcPr anchor="ctr">
                    <a:lnL>
                      <a:noFill/>
                    </a:lnL>
                    <a:lnR>
                      <a:noFill/>
                    </a:lnR>
                    <a:lnT>
                      <a:noFill/>
                    </a:lnT>
                    <a:lnB>
                      <a:noFill/>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William Huber（</a:t>
                      </a:r>
                      <a:r>
                        <a:rPr lang="ja-JP" altLang="en-US"/>
                        <a:t>ファルマス大学）</a:t>
                      </a:r>
                      <a:br>
                        <a:rPr lang="en-GB" altLang="ja-JP" dirty="0"/>
                      </a:br>
                      <a:r>
                        <a:rPr lang="ja-JP" altLang="en-US"/>
                        <a:t>連絡先：</a:t>
                      </a:r>
                      <a:r>
                        <a:rPr lang="en-GB" dirty="0">
                          <a:hlinkClick r:id="rId4"/>
                        </a:rPr>
                        <a:t>william.huber@falmouth.ac.uk</a:t>
                      </a:r>
                      <a:endParaRPr lang="en-GB" dirty="0"/>
                    </a:p>
                  </a:txBody>
                  <a:tcPr anchor="ctr">
                    <a:lnL>
                      <a:noFill/>
                    </a:lnL>
                    <a:lnR>
                      <a:noFill/>
                    </a:lnR>
                    <a:lnT>
                      <a:noFill/>
                    </a:lnT>
                    <a:lnB>
                      <a:noFill/>
                    </a:lnB>
                    <a:noFill/>
                  </a:tcPr>
                </a:tc>
                <a:extLst>
                  <a:ext uri="{0D108BD9-81ED-4DB2-BD59-A6C34878D82A}">
                    <a16:rowId xmlns:a16="http://schemas.microsoft.com/office/drawing/2014/main" val="404736599"/>
                  </a:ext>
                </a:extLst>
              </a:tr>
            </a:tbl>
          </a:graphicData>
        </a:graphic>
      </p:graphicFrame>
    </p:spTree>
    <p:extLst>
      <p:ext uri="{BB962C8B-B14F-4D97-AF65-F5344CB8AC3E}">
        <p14:creationId xmlns:p14="http://schemas.microsoft.com/office/powerpoint/2010/main" val="612871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42A86-F64A-7454-7673-F10DE752EEE0}"/>
              </a:ext>
            </a:extLst>
          </p:cNvPr>
          <p:cNvSpPr>
            <a:spLocks noGrp="1"/>
          </p:cNvSpPr>
          <p:nvPr>
            <p:ph type="title"/>
          </p:nvPr>
        </p:nvSpPr>
        <p:spPr/>
        <p:txBody>
          <a:bodyPr>
            <a:normAutofit/>
          </a:bodyPr>
          <a:lstStyle/>
          <a:p>
            <a:r>
              <a:rPr lang="en-GB" b="1"/>
              <a:t>What this session is for / </a:t>
            </a:r>
            <a:r>
              <a:rPr lang="ja-JP" altLang="en-US" b="1"/>
              <a:t>このセッションの目的</a:t>
            </a:r>
            <a:endParaRPr lang="en-US" dirty="0"/>
          </a:p>
        </p:txBody>
      </p:sp>
      <p:sp>
        <p:nvSpPr>
          <p:cNvPr id="7" name="Footer Placeholder 6">
            <a:extLst>
              <a:ext uri="{FF2B5EF4-FFF2-40B4-BE49-F238E27FC236}">
                <a16:creationId xmlns:a16="http://schemas.microsoft.com/office/drawing/2014/main" id="{52D12A9C-5AF1-05C0-CC18-C4584CA1524C}"/>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dirty="0"/>
          </a:p>
        </p:txBody>
      </p:sp>
      <p:graphicFrame>
        <p:nvGraphicFramePr>
          <p:cNvPr id="11" name="Content Placeholder 10">
            <a:extLst>
              <a:ext uri="{FF2B5EF4-FFF2-40B4-BE49-F238E27FC236}">
                <a16:creationId xmlns:a16="http://schemas.microsoft.com/office/drawing/2014/main" id="{E6D35FEF-B3B9-44A7-8900-0CD32B90DA98}"/>
              </a:ext>
            </a:extLst>
          </p:cNvPr>
          <p:cNvGraphicFramePr>
            <a:graphicFrameLocks noGrp="1"/>
          </p:cNvGraphicFramePr>
          <p:nvPr>
            <p:ph idx="1"/>
            <p:extLst>
              <p:ext uri="{D42A27DB-BD31-4B8C-83A1-F6EECF244321}">
                <p14:modId xmlns:p14="http://schemas.microsoft.com/office/powerpoint/2010/main" val="3306048075"/>
              </p:ext>
            </p:extLst>
          </p:nvPr>
        </p:nvGraphicFramePr>
        <p:xfrm>
          <a:off x="838200" y="2949734"/>
          <a:ext cx="10515600" cy="2743200"/>
        </p:xfrm>
        <a:graphic>
          <a:graphicData uri="http://schemas.openxmlformats.org/drawingml/2006/table">
            <a:tbl>
              <a:tblPr/>
              <a:tblGrid>
                <a:gridCol w="5257800">
                  <a:extLst>
                    <a:ext uri="{9D8B030D-6E8A-4147-A177-3AD203B41FA5}">
                      <a16:colId xmlns:a16="http://schemas.microsoft.com/office/drawing/2014/main" val="2873059238"/>
                    </a:ext>
                  </a:extLst>
                </a:gridCol>
                <a:gridCol w="5257800">
                  <a:extLst>
                    <a:ext uri="{9D8B030D-6E8A-4147-A177-3AD203B41FA5}">
                      <a16:colId xmlns:a16="http://schemas.microsoft.com/office/drawing/2014/main" val="434165268"/>
                    </a:ext>
                  </a:extLst>
                </a:gridCol>
              </a:tblGrid>
              <a:tr h="0">
                <a:tc>
                  <a:txBody>
                    <a:bodyPr/>
                    <a:lstStyle/>
                    <a:p>
                      <a:pPr>
                        <a:buNone/>
                      </a:pPr>
                      <a:r>
                        <a:rPr lang="en-GB"/>
                        <a:t>Edited volume in formation (not finished results)</a:t>
                      </a:r>
                    </a:p>
                  </a:txBody>
                  <a:tcPr anchor="ctr">
                    <a:lnL>
                      <a:noFill/>
                    </a:lnL>
                    <a:lnR>
                      <a:noFill/>
                    </a:lnR>
                    <a:lnT>
                      <a:noFill/>
                    </a:lnT>
                    <a:lnB>
                      <a:noFill/>
                    </a:lnB>
                    <a:noFill/>
                  </a:tcPr>
                </a:tc>
                <a:tc>
                  <a:txBody>
                    <a:bodyPr/>
                    <a:lstStyle/>
                    <a:p>
                      <a:pPr>
                        <a:buNone/>
                      </a:pPr>
                      <a:r>
                        <a:rPr lang="ja-JP" altLang="en-US"/>
                        <a:t>編著論文集を構築中（完成研究の発表ではない）</a:t>
                      </a:r>
                    </a:p>
                  </a:txBody>
                  <a:tcPr anchor="ctr">
                    <a:lnL>
                      <a:noFill/>
                    </a:lnL>
                    <a:lnR>
                      <a:noFill/>
                    </a:lnR>
                    <a:lnT>
                      <a:noFill/>
                    </a:lnT>
                    <a:lnB>
                      <a:noFill/>
                    </a:lnB>
                    <a:noFill/>
                  </a:tcPr>
                </a:tc>
                <a:extLst>
                  <a:ext uri="{0D108BD9-81ED-4DB2-BD59-A6C34878D82A}">
                    <a16:rowId xmlns:a16="http://schemas.microsoft.com/office/drawing/2014/main" val="2923046905"/>
                  </a:ext>
                </a:extLst>
              </a:tr>
              <a:tr h="0">
                <a:tc>
                  <a:txBody>
                    <a:bodyPr/>
                    <a:lstStyle/>
                    <a:p>
                      <a:pPr>
                        <a:buNone/>
                      </a:pPr>
                      <a:r>
                        <a:rPr lang="en-GB"/>
                        <a:t>Share concepts + methods for long-duration games</a:t>
                      </a:r>
                    </a:p>
                  </a:txBody>
                  <a:tcPr anchor="ctr">
                    <a:lnL>
                      <a:noFill/>
                    </a:lnL>
                    <a:lnR>
                      <a:noFill/>
                    </a:lnR>
                    <a:lnT>
                      <a:noFill/>
                    </a:lnT>
                    <a:lnB>
                      <a:noFill/>
                    </a:lnB>
                    <a:noFill/>
                  </a:tcPr>
                </a:tc>
                <a:tc>
                  <a:txBody>
                    <a:bodyPr/>
                    <a:lstStyle/>
                    <a:p>
                      <a:pPr>
                        <a:buNone/>
                      </a:pPr>
                      <a:r>
                        <a:rPr lang="ja-JP" altLang="en-US"/>
                        <a:t>長期運用ゲームの概念と方法論を共有</a:t>
                      </a:r>
                    </a:p>
                  </a:txBody>
                  <a:tcPr anchor="ctr">
                    <a:lnL>
                      <a:noFill/>
                    </a:lnL>
                    <a:lnR>
                      <a:noFill/>
                    </a:lnR>
                    <a:lnT>
                      <a:noFill/>
                    </a:lnT>
                    <a:lnB>
                      <a:noFill/>
                    </a:lnB>
                    <a:noFill/>
                  </a:tcPr>
                </a:tc>
                <a:extLst>
                  <a:ext uri="{0D108BD9-81ED-4DB2-BD59-A6C34878D82A}">
                    <a16:rowId xmlns:a16="http://schemas.microsoft.com/office/drawing/2014/main" val="3624950619"/>
                  </a:ext>
                </a:extLst>
              </a:tr>
              <a:tr h="0">
                <a:tc>
                  <a:txBody>
                    <a:bodyPr/>
                    <a:lstStyle/>
                    <a:p>
                      <a:pPr>
                        <a:buNone/>
                      </a:pPr>
                      <a:r>
                        <a:rPr lang="en-GB"/>
                        <a:t>Today: volume overview + one chapter pitch</a:t>
                      </a:r>
                    </a:p>
                  </a:txBody>
                  <a:tcPr anchor="ctr">
                    <a:lnL>
                      <a:noFill/>
                    </a:lnL>
                    <a:lnR>
                      <a:noFill/>
                    </a:lnR>
                    <a:lnT>
                      <a:noFill/>
                    </a:lnT>
                    <a:lnB>
                      <a:noFill/>
                    </a:lnB>
                    <a:noFill/>
                  </a:tcPr>
                </a:tc>
                <a:tc>
                  <a:txBody>
                    <a:bodyPr/>
                    <a:lstStyle/>
                    <a:p>
                      <a:pPr>
                        <a:buNone/>
                      </a:pPr>
                      <a:r>
                        <a:rPr lang="ja-JP" altLang="en-US"/>
                        <a:t>本日：全体像＋章提案（</a:t>
                      </a:r>
                      <a:r>
                        <a:rPr lang="en-US" altLang="ja-JP"/>
                        <a:t>1</a:t>
                      </a:r>
                      <a:r>
                        <a:rPr lang="ja-JP" altLang="en-US"/>
                        <a:t>本）</a:t>
                      </a:r>
                    </a:p>
                  </a:txBody>
                  <a:tcPr anchor="ctr">
                    <a:lnL>
                      <a:noFill/>
                    </a:lnL>
                    <a:lnR>
                      <a:noFill/>
                    </a:lnR>
                    <a:lnT>
                      <a:noFill/>
                    </a:lnT>
                    <a:lnB>
                      <a:noFill/>
                    </a:lnB>
                    <a:noFill/>
                  </a:tcPr>
                </a:tc>
                <a:extLst>
                  <a:ext uri="{0D108BD9-81ED-4DB2-BD59-A6C34878D82A}">
                    <a16:rowId xmlns:a16="http://schemas.microsoft.com/office/drawing/2014/main" val="4269447938"/>
                  </a:ext>
                </a:extLst>
              </a:tr>
              <a:tr h="0">
                <a:tc>
                  <a:txBody>
                    <a:bodyPr/>
                    <a:lstStyle/>
                    <a:p>
                      <a:pPr>
                        <a:buNone/>
                      </a:pPr>
                      <a:r>
                        <a:rPr lang="en-GB"/>
                        <a:t>Goal: recruit additional contributors</a:t>
                      </a:r>
                    </a:p>
                  </a:txBody>
                  <a:tcPr anchor="ctr">
                    <a:lnL>
                      <a:noFill/>
                    </a:lnL>
                    <a:lnR>
                      <a:noFill/>
                    </a:lnR>
                    <a:lnT>
                      <a:noFill/>
                    </a:lnT>
                    <a:lnB>
                      <a:noFill/>
                    </a:lnB>
                    <a:noFill/>
                  </a:tcPr>
                </a:tc>
                <a:tc>
                  <a:txBody>
                    <a:bodyPr/>
                    <a:lstStyle/>
                    <a:p>
                      <a:pPr>
                        <a:buNone/>
                      </a:pPr>
                      <a:r>
                        <a:rPr lang="ja-JP" altLang="en-US"/>
                        <a:t>目的：執筆者の募集</a:t>
                      </a:r>
                    </a:p>
                  </a:txBody>
                  <a:tcPr anchor="ctr">
                    <a:lnL>
                      <a:noFill/>
                    </a:lnL>
                    <a:lnR>
                      <a:noFill/>
                    </a:lnR>
                    <a:lnT>
                      <a:noFill/>
                    </a:lnT>
                    <a:lnB>
                      <a:noFill/>
                    </a:lnB>
                    <a:noFill/>
                  </a:tcPr>
                </a:tc>
                <a:extLst>
                  <a:ext uri="{0D108BD9-81ED-4DB2-BD59-A6C34878D82A}">
                    <a16:rowId xmlns:a16="http://schemas.microsoft.com/office/drawing/2014/main" val="3757102859"/>
                  </a:ext>
                </a:extLst>
              </a:tr>
              <a:tr h="0">
                <a:tc>
                  <a:txBody>
                    <a:bodyPr/>
                    <a:lstStyle/>
                    <a:p>
                      <a:pPr>
                        <a:buNone/>
                      </a:pPr>
                      <a:r>
                        <a:rPr lang="en-GB" dirty="0"/>
                        <a:t>Especially welcome: Japan-based + transregional work</a:t>
                      </a:r>
                    </a:p>
                  </a:txBody>
                  <a:tcPr anchor="ctr">
                    <a:lnL>
                      <a:noFill/>
                    </a:lnL>
                    <a:lnR>
                      <a:noFill/>
                    </a:lnR>
                    <a:lnT>
                      <a:noFill/>
                    </a:lnT>
                    <a:lnB>
                      <a:noFill/>
                    </a:lnB>
                    <a:noFill/>
                  </a:tcPr>
                </a:tc>
                <a:tc>
                  <a:txBody>
                    <a:bodyPr/>
                    <a:lstStyle/>
                    <a:p>
                      <a:pPr>
                        <a:buNone/>
                      </a:pPr>
                      <a:r>
                        <a:rPr lang="ja-JP" altLang="en-US"/>
                        <a:t>日本拠点・越境比較の研究を特に歓迎</a:t>
                      </a:r>
                    </a:p>
                  </a:txBody>
                  <a:tcPr anchor="ctr">
                    <a:lnL>
                      <a:noFill/>
                    </a:lnL>
                    <a:lnR>
                      <a:noFill/>
                    </a:lnR>
                    <a:lnT>
                      <a:noFill/>
                    </a:lnT>
                    <a:lnB>
                      <a:noFill/>
                    </a:lnB>
                    <a:noFill/>
                  </a:tcPr>
                </a:tc>
                <a:extLst>
                  <a:ext uri="{0D108BD9-81ED-4DB2-BD59-A6C34878D82A}">
                    <a16:rowId xmlns:a16="http://schemas.microsoft.com/office/drawing/2014/main" val="284974193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After me: Prof. Akinori Nakamura; Dr Mattias van Ommen (volume contributors)”</a:t>
                      </a:r>
                    </a:p>
                  </a:txBody>
                  <a:tcPr anchor="ctr">
                    <a:lnL>
                      <a:noFill/>
                    </a:lnL>
                    <a:lnR>
                      <a:noFill/>
                    </a:lnR>
                    <a:lnT>
                      <a:noFill/>
                    </a:lnT>
                    <a:lnB>
                      <a:noFill/>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教授／マティアス・ファン・オメン（</a:t>
                      </a:r>
                      <a:r>
                        <a:rPr lang="en-GB" dirty="0"/>
                        <a:t>Mattias van Ommen）</a:t>
                      </a:r>
                      <a:r>
                        <a:rPr lang="ja-JP" altLang="en-US"/>
                        <a:t>博士（本書寄稿者）」</a:t>
                      </a:r>
                    </a:p>
                  </a:txBody>
                  <a:tcPr anchor="ctr">
                    <a:lnL>
                      <a:noFill/>
                    </a:lnL>
                    <a:lnR>
                      <a:noFill/>
                    </a:lnR>
                    <a:lnT>
                      <a:noFill/>
                    </a:lnT>
                    <a:lnB>
                      <a:noFill/>
                    </a:lnB>
                    <a:noFill/>
                  </a:tcPr>
                </a:tc>
                <a:extLst>
                  <a:ext uri="{0D108BD9-81ED-4DB2-BD59-A6C34878D82A}">
                    <a16:rowId xmlns:a16="http://schemas.microsoft.com/office/drawing/2014/main" val="1451345009"/>
                  </a:ext>
                </a:extLst>
              </a:tr>
            </a:tbl>
          </a:graphicData>
        </a:graphic>
      </p:graphicFrame>
    </p:spTree>
    <p:extLst>
      <p:ext uri="{BB962C8B-B14F-4D97-AF65-F5344CB8AC3E}">
        <p14:creationId xmlns:p14="http://schemas.microsoft.com/office/powerpoint/2010/main" val="20326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3AA0A-743A-87F1-F230-370A2B6DF831}"/>
              </a:ext>
            </a:extLst>
          </p:cNvPr>
          <p:cNvSpPr>
            <a:spLocks noGrp="1"/>
          </p:cNvSpPr>
          <p:nvPr>
            <p:ph type="title"/>
          </p:nvPr>
        </p:nvSpPr>
        <p:spPr/>
        <p:txBody>
          <a:bodyPr>
            <a:normAutofit/>
          </a:bodyPr>
          <a:lstStyle/>
          <a:p>
            <a:r>
              <a:rPr lang="en-GB" b="1" dirty="0"/>
              <a:t>The object won’t sit still / </a:t>
            </a:r>
            <a:r>
              <a:rPr lang="ja-JP" altLang="en-US" b="1"/>
              <a:t>対象は「固定」しない</a:t>
            </a:r>
            <a:endParaRPr lang="en-US" dirty="0"/>
          </a:p>
        </p:txBody>
      </p:sp>
      <p:sp>
        <p:nvSpPr>
          <p:cNvPr id="8" name="Footer Placeholder 7">
            <a:extLst>
              <a:ext uri="{FF2B5EF4-FFF2-40B4-BE49-F238E27FC236}">
                <a16:creationId xmlns:a16="http://schemas.microsoft.com/office/drawing/2014/main" id="{2DFB8573-C071-750E-E360-9DF423C72581}"/>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dirty="0"/>
          </a:p>
        </p:txBody>
      </p:sp>
      <p:graphicFrame>
        <p:nvGraphicFramePr>
          <p:cNvPr id="11" name="Content Placeholder 10">
            <a:extLst>
              <a:ext uri="{FF2B5EF4-FFF2-40B4-BE49-F238E27FC236}">
                <a16:creationId xmlns:a16="http://schemas.microsoft.com/office/drawing/2014/main" id="{972397C9-6060-80A4-16B8-DA739730D4E9}"/>
              </a:ext>
            </a:extLst>
          </p:cNvPr>
          <p:cNvGraphicFramePr>
            <a:graphicFrameLocks noGrp="1"/>
          </p:cNvGraphicFramePr>
          <p:nvPr>
            <p:ph idx="1"/>
          </p:nvPr>
        </p:nvGraphicFramePr>
        <p:xfrm>
          <a:off x="838200" y="2401094"/>
          <a:ext cx="10515600" cy="3200400"/>
        </p:xfrm>
        <a:graphic>
          <a:graphicData uri="http://schemas.openxmlformats.org/drawingml/2006/table">
            <a:tbl>
              <a:tblPr/>
              <a:tblGrid>
                <a:gridCol w="5257800">
                  <a:extLst>
                    <a:ext uri="{9D8B030D-6E8A-4147-A177-3AD203B41FA5}">
                      <a16:colId xmlns:a16="http://schemas.microsoft.com/office/drawing/2014/main" val="3782229056"/>
                    </a:ext>
                  </a:extLst>
                </a:gridCol>
                <a:gridCol w="5257800">
                  <a:extLst>
                    <a:ext uri="{9D8B030D-6E8A-4147-A177-3AD203B41FA5}">
                      <a16:colId xmlns:a16="http://schemas.microsoft.com/office/drawing/2014/main" val="4059429325"/>
                    </a:ext>
                  </a:extLst>
                </a:gridCol>
              </a:tblGrid>
              <a:tr h="0">
                <a:tc>
                  <a:txBody>
                    <a:bodyPr/>
                    <a:lstStyle/>
                    <a:p>
                      <a:pPr>
                        <a:buNone/>
                      </a:pPr>
                      <a:r>
                        <a:rPr lang="en-GB"/>
                        <a:t>Games shift yearly: tech, platforms, attention, business models</a:t>
                      </a:r>
                    </a:p>
                  </a:txBody>
                  <a:tcPr anchor="ctr">
                    <a:lnL>
                      <a:noFill/>
                    </a:lnL>
                    <a:lnR>
                      <a:noFill/>
                    </a:lnR>
                    <a:lnT>
                      <a:noFill/>
                    </a:lnT>
                    <a:lnB>
                      <a:noFill/>
                    </a:lnB>
                    <a:noFill/>
                  </a:tcPr>
                </a:tc>
                <a:tc>
                  <a:txBody>
                    <a:bodyPr/>
                    <a:lstStyle/>
                    <a:p>
                      <a:pPr>
                        <a:buNone/>
                      </a:pPr>
                      <a:r>
                        <a:rPr lang="ja-JP" altLang="en-US"/>
                        <a:t>ゲームは毎年変化：技術・プラットフォーム・注目・ビジネス</a:t>
                      </a:r>
                    </a:p>
                  </a:txBody>
                  <a:tcPr anchor="ctr">
                    <a:lnL>
                      <a:noFill/>
                    </a:lnL>
                    <a:lnR>
                      <a:noFill/>
                    </a:lnR>
                    <a:lnT>
                      <a:noFill/>
                    </a:lnT>
                    <a:lnB>
                      <a:noFill/>
                    </a:lnB>
                    <a:noFill/>
                  </a:tcPr>
                </a:tc>
                <a:extLst>
                  <a:ext uri="{0D108BD9-81ED-4DB2-BD59-A6C34878D82A}">
                    <a16:rowId xmlns:a16="http://schemas.microsoft.com/office/drawing/2014/main" val="2502787715"/>
                  </a:ext>
                </a:extLst>
              </a:tr>
              <a:tr h="0">
                <a:tc>
                  <a:txBody>
                    <a:bodyPr/>
                    <a:lstStyle/>
                    <a:p>
                      <a:pPr>
                        <a:buNone/>
                      </a:pPr>
                      <a:r>
                        <a:rPr lang="en-GB"/>
                        <a:t>Methods built for “finite/offline titles” don’t fit live-service</a:t>
                      </a:r>
                    </a:p>
                  </a:txBody>
                  <a:tcPr anchor="ctr">
                    <a:lnL>
                      <a:noFill/>
                    </a:lnL>
                    <a:lnR>
                      <a:noFill/>
                    </a:lnR>
                    <a:lnT>
                      <a:noFill/>
                    </a:lnT>
                    <a:lnB>
                      <a:noFill/>
                    </a:lnB>
                    <a:noFill/>
                  </a:tcPr>
                </a:tc>
                <a:tc>
                  <a:txBody>
                    <a:bodyPr/>
                    <a:lstStyle/>
                    <a:p>
                      <a:pPr>
                        <a:buNone/>
                      </a:pPr>
                      <a:r>
                        <a:rPr lang="ja-JP" altLang="en-US"/>
                        <a:t>完結型／オフライン前提の方法はライブ運用に合わない</a:t>
                      </a:r>
                    </a:p>
                  </a:txBody>
                  <a:tcPr anchor="ctr">
                    <a:lnL>
                      <a:noFill/>
                    </a:lnL>
                    <a:lnR>
                      <a:noFill/>
                    </a:lnR>
                    <a:lnT>
                      <a:noFill/>
                    </a:lnT>
                    <a:lnB>
                      <a:noFill/>
                    </a:lnB>
                    <a:noFill/>
                  </a:tcPr>
                </a:tc>
                <a:extLst>
                  <a:ext uri="{0D108BD9-81ED-4DB2-BD59-A6C34878D82A}">
                    <a16:rowId xmlns:a16="http://schemas.microsoft.com/office/drawing/2014/main" val="3487229535"/>
                  </a:ext>
                </a:extLst>
              </a:tr>
              <a:tr h="0">
                <a:tc>
                  <a:txBody>
                    <a:bodyPr/>
                    <a:lstStyle/>
                    <a:p>
                      <a:pPr>
                        <a:buNone/>
                      </a:pPr>
                      <a:r>
                        <a:rPr lang="en-GB"/>
                        <a:t>Long-durée play changes producer–audience relations</a:t>
                      </a:r>
                    </a:p>
                  </a:txBody>
                  <a:tcPr anchor="ctr">
                    <a:lnL>
                      <a:noFill/>
                    </a:lnL>
                    <a:lnR>
                      <a:noFill/>
                    </a:lnR>
                    <a:lnT>
                      <a:noFill/>
                    </a:lnT>
                    <a:lnB>
                      <a:noFill/>
                    </a:lnB>
                    <a:noFill/>
                  </a:tcPr>
                </a:tc>
                <a:tc>
                  <a:txBody>
                    <a:bodyPr/>
                    <a:lstStyle/>
                    <a:p>
                      <a:pPr>
                        <a:buNone/>
                      </a:pPr>
                      <a:r>
                        <a:rPr lang="ja-JP" altLang="en-US"/>
                        <a:t>長期プレイは制作側と受け手の関係を変える</a:t>
                      </a:r>
                    </a:p>
                  </a:txBody>
                  <a:tcPr anchor="ctr">
                    <a:lnL>
                      <a:noFill/>
                    </a:lnL>
                    <a:lnR>
                      <a:noFill/>
                    </a:lnR>
                    <a:lnT>
                      <a:noFill/>
                    </a:lnT>
                    <a:lnB>
                      <a:noFill/>
                    </a:lnB>
                    <a:noFill/>
                  </a:tcPr>
                </a:tc>
                <a:extLst>
                  <a:ext uri="{0D108BD9-81ED-4DB2-BD59-A6C34878D82A}">
                    <a16:rowId xmlns:a16="http://schemas.microsoft.com/office/drawing/2014/main" val="3887506724"/>
                  </a:ext>
                </a:extLst>
              </a:tr>
              <a:tr h="0">
                <a:tc>
                  <a:txBody>
                    <a:bodyPr/>
                    <a:lstStyle/>
                    <a:p>
                      <a:pPr>
                        <a:buNone/>
                      </a:pPr>
                      <a:r>
                        <a:rPr lang="en-GB"/>
                        <a:t>Persistence produces negotiation (patches, feedback, governance)</a:t>
                      </a:r>
                    </a:p>
                  </a:txBody>
                  <a:tcPr anchor="ctr">
                    <a:lnL>
                      <a:noFill/>
                    </a:lnL>
                    <a:lnR>
                      <a:noFill/>
                    </a:lnR>
                    <a:lnT>
                      <a:noFill/>
                    </a:lnT>
                    <a:lnB>
                      <a:noFill/>
                    </a:lnB>
                    <a:noFill/>
                  </a:tcPr>
                </a:tc>
                <a:tc>
                  <a:txBody>
                    <a:bodyPr/>
                    <a:lstStyle/>
                    <a:p>
                      <a:pPr>
                        <a:buNone/>
                      </a:pPr>
                      <a:r>
                        <a:rPr lang="ja-JP" altLang="en-US"/>
                        <a:t>持続は交渉を生む（パッチ、反応、統治）</a:t>
                      </a:r>
                    </a:p>
                  </a:txBody>
                  <a:tcPr anchor="ctr">
                    <a:lnL>
                      <a:noFill/>
                    </a:lnL>
                    <a:lnR>
                      <a:noFill/>
                    </a:lnR>
                    <a:lnT>
                      <a:noFill/>
                    </a:lnT>
                    <a:lnB>
                      <a:noFill/>
                    </a:lnB>
                    <a:noFill/>
                  </a:tcPr>
                </a:tc>
                <a:extLst>
                  <a:ext uri="{0D108BD9-81ED-4DB2-BD59-A6C34878D82A}">
                    <a16:rowId xmlns:a16="http://schemas.microsoft.com/office/drawing/2014/main" val="1964462114"/>
                  </a:ext>
                </a:extLst>
              </a:tr>
              <a:tr h="0">
                <a:tc>
                  <a:txBody>
                    <a:bodyPr/>
                    <a:lstStyle/>
                    <a:p>
                      <a:pPr>
                        <a:buNone/>
                      </a:pPr>
                      <a:r>
                        <a:rPr lang="en-GB"/>
                        <a:t>Need methods for maintenance, iteration, versioning</a:t>
                      </a:r>
                    </a:p>
                  </a:txBody>
                  <a:tcPr anchor="ctr">
                    <a:lnL>
                      <a:noFill/>
                    </a:lnL>
                    <a:lnR>
                      <a:noFill/>
                    </a:lnR>
                    <a:lnT>
                      <a:noFill/>
                    </a:lnT>
                    <a:lnB>
                      <a:noFill/>
                    </a:lnB>
                    <a:noFill/>
                  </a:tcPr>
                </a:tc>
                <a:tc>
                  <a:txBody>
                    <a:bodyPr/>
                    <a:lstStyle/>
                    <a:p>
                      <a:pPr>
                        <a:buNone/>
                      </a:pPr>
                      <a:r>
                        <a:rPr lang="ja-JP" altLang="en-US"/>
                        <a:t>必要：保守・反復・版の差異を捉える方法</a:t>
                      </a:r>
                    </a:p>
                  </a:txBody>
                  <a:tcPr anchor="ctr">
                    <a:lnL>
                      <a:noFill/>
                    </a:lnL>
                    <a:lnR>
                      <a:noFill/>
                    </a:lnR>
                    <a:lnT>
                      <a:noFill/>
                    </a:lnT>
                    <a:lnB>
                      <a:noFill/>
                    </a:lnB>
                    <a:noFill/>
                  </a:tcPr>
                </a:tc>
                <a:extLst>
                  <a:ext uri="{0D108BD9-81ED-4DB2-BD59-A6C34878D82A}">
                    <a16:rowId xmlns:a16="http://schemas.microsoft.com/office/drawing/2014/main" val="506082860"/>
                  </a:ext>
                </a:extLst>
              </a:tr>
            </a:tbl>
          </a:graphicData>
        </a:graphic>
      </p:graphicFrame>
    </p:spTree>
    <p:extLst>
      <p:ext uri="{BB962C8B-B14F-4D97-AF65-F5344CB8AC3E}">
        <p14:creationId xmlns:p14="http://schemas.microsoft.com/office/powerpoint/2010/main" val="204387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7715-8E91-7A5F-A892-085A8721E184}"/>
              </a:ext>
            </a:extLst>
          </p:cNvPr>
          <p:cNvSpPr>
            <a:spLocks noGrp="1"/>
          </p:cNvSpPr>
          <p:nvPr>
            <p:ph type="title"/>
          </p:nvPr>
        </p:nvSpPr>
        <p:spPr/>
        <p:txBody>
          <a:bodyPr/>
          <a:lstStyle/>
          <a:p>
            <a:r>
              <a:rPr lang="en-GB" b="1" dirty="0"/>
              <a:t>After the MMO boom / MMO</a:t>
            </a:r>
            <a:r>
              <a:rPr lang="ja-JP" altLang="en-US" b="1"/>
              <a:t>ブーム以後</a:t>
            </a:r>
            <a:endParaRPr lang="en-US" dirty="0"/>
          </a:p>
        </p:txBody>
      </p:sp>
      <p:sp>
        <p:nvSpPr>
          <p:cNvPr id="7" name="Footer Placeholder 6">
            <a:extLst>
              <a:ext uri="{FF2B5EF4-FFF2-40B4-BE49-F238E27FC236}">
                <a16:creationId xmlns:a16="http://schemas.microsoft.com/office/drawing/2014/main" id="{7DCC12BB-D4F6-241C-7820-5DF387BA1A49}"/>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dirty="0"/>
          </a:p>
        </p:txBody>
      </p:sp>
      <p:graphicFrame>
        <p:nvGraphicFramePr>
          <p:cNvPr id="10" name="Content Placeholder 9">
            <a:extLst>
              <a:ext uri="{FF2B5EF4-FFF2-40B4-BE49-F238E27FC236}">
                <a16:creationId xmlns:a16="http://schemas.microsoft.com/office/drawing/2014/main" id="{EF1CB419-3694-ECD7-5411-62D588F2C21D}"/>
              </a:ext>
            </a:extLst>
          </p:cNvPr>
          <p:cNvGraphicFramePr>
            <a:graphicFrameLocks noGrp="1"/>
          </p:cNvGraphicFramePr>
          <p:nvPr>
            <p:ph idx="1"/>
          </p:nvPr>
        </p:nvGraphicFramePr>
        <p:xfrm>
          <a:off x="838200" y="2675414"/>
          <a:ext cx="10515600" cy="2651760"/>
        </p:xfrm>
        <a:graphic>
          <a:graphicData uri="http://schemas.openxmlformats.org/drawingml/2006/table">
            <a:tbl>
              <a:tblPr/>
              <a:tblGrid>
                <a:gridCol w="5257800">
                  <a:extLst>
                    <a:ext uri="{9D8B030D-6E8A-4147-A177-3AD203B41FA5}">
                      <a16:colId xmlns:a16="http://schemas.microsoft.com/office/drawing/2014/main" val="3178363704"/>
                    </a:ext>
                  </a:extLst>
                </a:gridCol>
                <a:gridCol w="5257800">
                  <a:extLst>
                    <a:ext uri="{9D8B030D-6E8A-4147-A177-3AD203B41FA5}">
                      <a16:colId xmlns:a16="http://schemas.microsoft.com/office/drawing/2014/main" val="1888660186"/>
                    </a:ext>
                  </a:extLst>
                </a:gridCol>
              </a:tblGrid>
              <a:tr h="0">
                <a:tc>
                  <a:txBody>
                    <a:bodyPr/>
                    <a:lstStyle/>
                    <a:p>
                      <a:pPr>
                        <a:buNone/>
                      </a:pPr>
                      <a:r>
                        <a:rPr lang="en-GB"/>
                        <a:t>“First wave” MMORPG studies: communities, ethnography, economies/labour</a:t>
                      </a:r>
                    </a:p>
                  </a:txBody>
                  <a:tcPr anchor="ctr">
                    <a:lnL>
                      <a:noFill/>
                    </a:lnL>
                    <a:lnR>
                      <a:noFill/>
                    </a:lnR>
                    <a:lnT>
                      <a:noFill/>
                    </a:lnT>
                    <a:lnB>
                      <a:noFill/>
                    </a:lnB>
                    <a:noFill/>
                  </a:tcPr>
                </a:tc>
                <a:tc>
                  <a:txBody>
                    <a:bodyPr/>
                    <a:lstStyle/>
                    <a:p>
                      <a:pPr>
                        <a:buNone/>
                      </a:pPr>
                      <a:r>
                        <a:rPr lang="en-GB"/>
                        <a:t>MMORPG</a:t>
                      </a:r>
                      <a:r>
                        <a:rPr lang="ja-JP" altLang="en-US"/>
                        <a:t>研究「第一波」：共同体・民族誌・経済／労働</a:t>
                      </a:r>
                    </a:p>
                  </a:txBody>
                  <a:tcPr anchor="ctr">
                    <a:lnL>
                      <a:noFill/>
                    </a:lnL>
                    <a:lnR>
                      <a:noFill/>
                    </a:lnR>
                    <a:lnT>
                      <a:noFill/>
                    </a:lnT>
                    <a:lnB>
                      <a:noFill/>
                    </a:lnB>
                    <a:noFill/>
                  </a:tcPr>
                </a:tc>
                <a:extLst>
                  <a:ext uri="{0D108BD9-81ED-4DB2-BD59-A6C34878D82A}">
                    <a16:rowId xmlns:a16="http://schemas.microsoft.com/office/drawing/2014/main" val="3092543780"/>
                  </a:ext>
                </a:extLst>
              </a:tr>
              <a:tr h="0">
                <a:tc>
                  <a:txBody>
                    <a:bodyPr/>
                    <a:lstStyle/>
                    <a:p>
                      <a:pPr>
                        <a:buNone/>
                      </a:pPr>
                      <a:r>
                        <a:rPr lang="en-GB"/>
                        <a:t>Terra Nova’s “unbundling” thesis</a:t>
                      </a:r>
                    </a:p>
                  </a:txBody>
                  <a:tcPr anchor="ctr">
                    <a:lnL>
                      <a:noFill/>
                    </a:lnL>
                    <a:lnR>
                      <a:noFill/>
                    </a:lnR>
                    <a:lnT>
                      <a:noFill/>
                    </a:lnT>
                    <a:lnB>
                      <a:noFill/>
                    </a:lnB>
                    <a:noFill/>
                  </a:tcPr>
                </a:tc>
                <a:tc>
                  <a:txBody>
                    <a:bodyPr/>
                    <a:lstStyle/>
                    <a:p>
                      <a:pPr>
                        <a:buNone/>
                      </a:pPr>
                      <a:r>
                        <a:rPr lang="en-GB"/>
                        <a:t>Terra Nova</a:t>
                      </a:r>
                      <a:r>
                        <a:rPr lang="ja-JP" altLang="en-US"/>
                        <a:t>の「アンバンドリング」</a:t>
                      </a:r>
                    </a:p>
                  </a:txBody>
                  <a:tcPr anchor="ctr">
                    <a:lnL>
                      <a:noFill/>
                    </a:lnL>
                    <a:lnR>
                      <a:noFill/>
                    </a:lnR>
                    <a:lnT>
                      <a:noFill/>
                    </a:lnT>
                    <a:lnB>
                      <a:noFill/>
                    </a:lnB>
                    <a:noFill/>
                  </a:tcPr>
                </a:tc>
                <a:extLst>
                  <a:ext uri="{0D108BD9-81ED-4DB2-BD59-A6C34878D82A}">
                    <a16:rowId xmlns:a16="http://schemas.microsoft.com/office/drawing/2014/main" val="3423613763"/>
                  </a:ext>
                </a:extLst>
              </a:tr>
              <a:tr h="0">
                <a:tc>
                  <a:txBody>
                    <a:bodyPr/>
                    <a:lstStyle/>
                    <a:p>
                      <a:pPr>
                        <a:buNone/>
                      </a:pPr>
                      <a:r>
                        <a:rPr lang="en-GB"/>
                        <a:t>Persistence didn’t vanish — it dispersed across genres</a:t>
                      </a:r>
                    </a:p>
                  </a:txBody>
                  <a:tcPr anchor="ctr">
                    <a:lnL>
                      <a:noFill/>
                    </a:lnL>
                    <a:lnR>
                      <a:noFill/>
                    </a:lnR>
                    <a:lnT>
                      <a:noFill/>
                    </a:lnT>
                    <a:lnB>
                      <a:noFill/>
                    </a:lnB>
                    <a:noFill/>
                  </a:tcPr>
                </a:tc>
                <a:tc>
                  <a:txBody>
                    <a:bodyPr/>
                    <a:lstStyle/>
                    <a:p>
                      <a:pPr>
                        <a:buNone/>
                      </a:pPr>
                      <a:r>
                        <a:rPr lang="ja-JP" altLang="en-US"/>
                        <a:t>持続性は消えたのではなく、ジャンル横断で拡散した</a:t>
                      </a:r>
                    </a:p>
                  </a:txBody>
                  <a:tcPr anchor="ctr">
                    <a:lnL>
                      <a:noFill/>
                    </a:lnL>
                    <a:lnR>
                      <a:noFill/>
                    </a:lnR>
                    <a:lnT>
                      <a:noFill/>
                    </a:lnT>
                    <a:lnB>
                      <a:noFill/>
                    </a:lnB>
                    <a:noFill/>
                  </a:tcPr>
                </a:tc>
                <a:extLst>
                  <a:ext uri="{0D108BD9-81ED-4DB2-BD59-A6C34878D82A}">
                    <a16:rowId xmlns:a16="http://schemas.microsoft.com/office/drawing/2014/main" val="1817720731"/>
                  </a:ext>
                </a:extLst>
              </a:tr>
              <a:tr h="0">
                <a:tc>
                  <a:txBody>
                    <a:bodyPr/>
                    <a:lstStyle/>
                    <a:p>
                      <a:pPr>
                        <a:buNone/>
                      </a:pPr>
                      <a:r>
                        <a:rPr lang="en-GB"/>
                        <a:t>Old MMOs persist into 2nd/3rd decades</a:t>
                      </a:r>
                    </a:p>
                  </a:txBody>
                  <a:tcPr anchor="ctr">
                    <a:lnL>
                      <a:noFill/>
                    </a:lnL>
                    <a:lnR>
                      <a:noFill/>
                    </a:lnR>
                    <a:lnT>
                      <a:noFill/>
                    </a:lnT>
                    <a:lnB>
                      <a:noFill/>
                    </a:lnB>
                    <a:noFill/>
                  </a:tcPr>
                </a:tc>
                <a:tc>
                  <a:txBody>
                    <a:bodyPr/>
                    <a:lstStyle/>
                    <a:p>
                      <a:pPr>
                        <a:buNone/>
                      </a:pPr>
                      <a:r>
                        <a:rPr lang="ja-JP" altLang="en-US"/>
                        <a:t>旧</a:t>
                      </a:r>
                      <a:r>
                        <a:rPr lang="en-GB"/>
                        <a:t>MMO</a:t>
                      </a:r>
                      <a:r>
                        <a:rPr lang="ja-JP" altLang="en-US"/>
                        <a:t>は第</a:t>
                      </a:r>
                      <a:r>
                        <a:rPr lang="en-US" altLang="ja-JP"/>
                        <a:t>2</a:t>
                      </a:r>
                      <a:r>
                        <a:rPr lang="ja-JP" altLang="en-US"/>
                        <a:t>・第</a:t>
                      </a:r>
                      <a:r>
                        <a:rPr lang="en-US" altLang="ja-JP"/>
                        <a:t>3</a:t>
                      </a:r>
                      <a:r>
                        <a:rPr lang="ja-JP" altLang="en-US"/>
                        <a:t>の</a:t>
                      </a:r>
                      <a:r>
                        <a:rPr lang="en-US" altLang="ja-JP"/>
                        <a:t>10</a:t>
                      </a:r>
                      <a:r>
                        <a:rPr lang="ja-JP" altLang="en-US"/>
                        <a:t>年へ</a:t>
                      </a:r>
                    </a:p>
                  </a:txBody>
                  <a:tcPr anchor="ctr">
                    <a:lnL>
                      <a:noFill/>
                    </a:lnL>
                    <a:lnR>
                      <a:noFill/>
                    </a:lnR>
                    <a:lnT>
                      <a:noFill/>
                    </a:lnT>
                    <a:lnB>
                      <a:noFill/>
                    </a:lnB>
                    <a:noFill/>
                  </a:tcPr>
                </a:tc>
                <a:extLst>
                  <a:ext uri="{0D108BD9-81ED-4DB2-BD59-A6C34878D82A}">
                    <a16:rowId xmlns:a16="http://schemas.microsoft.com/office/drawing/2014/main" val="2804041245"/>
                  </a:ext>
                </a:extLst>
              </a:tr>
              <a:tr h="0">
                <a:tc>
                  <a:txBody>
                    <a:bodyPr/>
                    <a:lstStyle/>
                    <a:p>
                      <a:pPr>
                        <a:buNone/>
                      </a:pPr>
                      <a:r>
                        <a:rPr lang="en-GB"/>
                        <a:t>We need new tools to study long-running systems now</a:t>
                      </a:r>
                    </a:p>
                  </a:txBody>
                  <a:tcPr anchor="ctr">
                    <a:lnL>
                      <a:noFill/>
                    </a:lnL>
                    <a:lnR>
                      <a:noFill/>
                    </a:lnR>
                    <a:lnT>
                      <a:noFill/>
                    </a:lnT>
                    <a:lnB>
                      <a:noFill/>
                    </a:lnB>
                    <a:noFill/>
                  </a:tcPr>
                </a:tc>
                <a:tc>
                  <a:txBody>
                    <a:bodyPr/>
                    <a:lstStyle/>
                    <a:p>
                      <a:pPr>
                        <a:buNone/>
                      </a:pPr>
                      <a:r>
                        <a:rPr lang="ja-JP" altLang="en-US"/>
                        <a:t>今こそ長期システムを扱う新しい道具立てが必要</a:t>
                      </a:r>
                    </a:p>
                  </a:txBody>
                  <a:tcPr anchor="ctr">
                    <a:lnL>
                      <a:noFill/>
                    </a:lnL>
                    <a:lnR>
                      <a:noFill/>
                    </a:lnR>
                    <a:lnT>
                      <a:noFill/>
                    </a:lnT>
                    <a:lnB>
                      <a:noFill/>
                    </a:lnB>
                    <a:noFill/>
                  </a:tcPr>
                </a:tc>
                <a:extLst>
                  <a:ext uri="{0D108BD9-81ED-4DB2-BD59-A6C34878D82A}">
                    <a16:rowId xmlns:a16="http://schemas.microsoft.com/office/drawing/2014/main" val="2704839961"/>
                  </a:ext>
                </a:extLst>
              </a:tr>
            </a:tbl>
          </a:graphicData>
        </a:graphic>
      </p:graphicFrame>
    </p:spTree>
    <p:extLst>
      <p:ext uri="{BB962C8B-B14F-4D97-AF65-F5344CB8AC3E}">
        <p14:creationId xmlns:p14="http://schemas.microsoft.com/office/powerpoint/2010/main" val="3961509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FF06D-EA64-5C16-8C9B-33AFA57149F3}"/>
              </a:ext>
            </a:extLst>
          </p:cNvPr>
          <p:cNvSpPr>
            <a:spLocks noGrp="1"/>
          </p:cNvSpPr>
          <p:nvPr>
            <p:ph type="title"/>
          </p:nvPr>
        </p:nvSpPr>
        <p:spPr/>
        <p:txBody>
          <a:bodyPr/>
          <a:lstStyle/>
          <a:p>
            <a:r>
              <a:rPr lang="en-GB" b="1" dirty="0"/>
              <a:t>Why FFXIV? / </a:t>
            </a:r>
            <a:r>
              <a:rPr lang="ja-JP" altLang="en-US" b="1"/>
              <a:t>なぜ</a:t>
            </a:r>
            <a:r>
              <a:rPr lang="en-GB" b="1" dirty="0"/>
              <a:t>FFXIV</a:t>
            </a:r>
            <a:r>
              <a:rPr lang="ja-JP" altLang="en-US" b="1"/>
              <a:t>か</a:t>
            </a:r>
          </a:p>
        </p:txBody>
      </p:sp>
      <p:sp>
        <p:nvSpPr>
          <p:cNvPr id="7" name="Footer Placeholder 6">
            <a:extLst>
              <a:ext uri="{FF2B5EF4-FFF2-40B4-BE49-F238E27FC236}">
                <a16:creationId xmlns:a16="http://schemas.microsoft.com/office/drawing/2014/main" id="{9FEF9EA6-F453-3F53-07E4-E140C073D21E}"/>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dirty="0"/>
          </a:p>
        </p:txBody>
      </p:sp>
      <p:graphicFrame>
        <p:nvGraphicFramePr>
          <p:cNvPr id="10" name="Content Placeholder 9">
            <a:extLst>
              <a:ext uri="{FF2B5EF4-FFF2-40B4-BE49-F238E27FC236}">
                <a16:creationId xmlns:a16="http://schemas.microsoft.com/office/drawing/2014/main" id="{8B9A4242-42B3-590C-98B1-29BFC30C55A9}"/>
              </a:ext>
            </a:extLst>
          </p:cNvPr>
          <p:cNvGraphicFramePr>
            <a:graphicFrameLocks noGrp="1"/>
          </p:cNvGraphicFramePr>
          <p:nvPr>
            <p:ph idx="1"/>
          </p:nvPr>
        </p:nvGraphicFramePr>
        <p:xfrm>
          <a:off x="838200" y="2949734"/>
          <a:ext cx="10515600" cy="2103120"/>
        </p:xfrm>
        <a:graphic>
          <a:graphicData uri="http://schemas.openxmlformats.org/drawingml/2006/table">
            <a:tbl>
              <a:tblPr/>
              <a:tblGrid>
                <a:gridCol w="5257800">
                  <a:extLst>
                    <a:ext uri="{9D8B030D-6E8A-4147-A177-3AD203B41FA5}">
                      <a16:colId xmlns:a16="http://schemas.microsoft.com/office/drawing/2014/main" val="1573505415"/>
                    </a:ext>
                  </a:extLst>
                </a:gridCol>
                <a:gridCol w="5257800">
                  <a:extLst>
                    <a:ext uri="{9D8B030D-6E8A-4147-A177-3AD203B41FA5}">
                      <a16:colId xmlns:a16="http://schemas.microsoft.com/office/drawing/2014/main" val="377465455"/>
                    </a:ext>
                  </a:extLst>
                </a:gridCol>
              </a:tblGrid>
              <a:tr h="0">
                <a:tc>
                  <a:txBody>
                    <a:bodyPr/>
                    <a:lstStyle/>
                    <a:p>
                      <a:pPr>
                        <a:buNone/>
                      </a:pPr>
                      <a:r>
                        <a:rPr lang="en-GB"/>
                        <a:t>Persistent online world + long-term redevelopment</a:t>
                      </a:r>
                    </a:p>
                  </a:txBody>
                  <a:tcPr anchor="ctr">
                    <a:lnL>
                      <a:noFill/>
                    </a:lnL>
                    <a:lnR>
                      <a:noFill/>
                    </a:lnR>
                    <a:lnT>
                      <a:noFill/>
                    </a:lnT>
                    <a:lnB>
                      <a:noFill/>
                    </a:lnB>
                    <a:noFill/>
                  </a:tcPr>
                </a:tc>
                <a:tc>
                  <a:txBody>
                    <a:bodyPr/>
                    <a:lstStyle/>
                    <a:p>
                      <a:pPr>
                        <a:buNone/>
                      </a:pPr>
                      <a:r>
                        <a:rPr lang="ja-JP" altLang="en-US"/>
                        <a:t>持続するオンライン世界＋長期的再開発</a:t>
                      </a:r>
                    </a:p>
                  </a:txBody>
                  <a:tcPr anchor="ctr">
                    <a:lnL>
                      <a:noFill/>
                    </a:lnL>
                    <a:lnR>
                      <a:noFill/>
                    </a:lnR>
                    <a:lnT>
                      <a:noFill/>
                    </a:lnT>
                    <a:lnB>
                      <a:noFill/>
                    </a:lnB>
                    <a:noFill/>
                  </a:tcPr>
                </a:tc>
                <a:extLst>
                  <a:ext uri="{0D108BD9-81ED-4DB2-BD59-A6C34878D82A}">
                    <a16:rowId xmlns:a16="http://schemas.microsoft.com/office/drawing/2014/main" val="3296084495"/>
                  </a:ext>
                </a:extLst>
              </a:tr>
              <a:tr h="0">
                <a:tc>
                  <a:txBody>
                    <a:bodyPr/>
                    <a:lstStyle/>
                    <a:p>
                      <a:pPr>
                        <a:buNone/>
                      </a:pPr>
                      <a:r>
                        <a:rPr lang="en-GB"/>
                        <a:t>Serial narrative within a major transmedia franchise</a:t>
                      </a:r>
                    </a:p>
                  </a:txBody>
                  <a:tcPr anchor="ctr">
                    <a:lnL>
                      <a:noFill/>
                    </a:lnL>
                    <a:lnR>
                      <a:noFill/>
                    </a:lnR>
                    <a:lnT>
                      <a:noFill/>
                    </a:lnT>
                    <a:lnB>
                      <a:noFill/>
                    </a:lnB>
                    <a:noFill/>
                  </a:tcPr>
                </a:tc>
                <a:tc>
                  <a:txBody>
                    <a:bodyPr/>
                    <a:lstStyle/>
                    <a:p>
                      <a:pPr>
                        <a:buNone/>
                      </a:pPr>
                      <a:r>
                        <a:rPr lang="ja-JP" altLang="en-US"/>
                        <a:t>大型トランスメディア・シリーズの連続物語</a:t>
                      </a:r>
                    </a:p>
                  </a:txBody>
                  <a:tcPr anchor="ctr">
                    <a:lnL>
                      <a:noFill/>
                    </a:lnL>
                    <a:lnR>
                      <a:noFill/>
                    </a:lnR>
                    <a:lnT>
                      <a:noFill/>
                    </a:lnT>
                    <a:lnB>
                      <a:noFill/>
                    </a:lnB>
                    <a:noFill/>
                  </a:tcPr>
                </a:tc>
                <a:extLst>
                  <a:ext uri="{0D108BD9-81ED-4DB2-BD59-A6C34878D82A}">
                    <a16:rowId xmlns:a16="http://schemas.microsoft.com/office/drawing/2014/main" val="2818788752"/>
                  </a:ext>
                </a:extLst>
              </a:tr>
              <a:tr h="0">
                <a:tc>
                  <a:txBody>
                    <a:bodyPr/>
                    <a:lstStyle/>
                    <a:p>
                      <a:pPr>
                        <a:buNone/>
                      </a:pPr>
                      <a:r>
                        <a:rPr lang="en-GB"/>
                        <a:t>Platform for creativity/performance and social life</a:t>
                      </a:r>
                    </a:p>
                  </a:txBody>
                  <a:tcPr anchor="ctr">
                    <a:lnL>
                      <a:noFill/>
                    </a:lnL>
                    <a:lnR>
                      <a:noFill/>
                    </a:lnR>
                    <a:lnT>
                      <a:noFill/>
                    </a:lnT>
                    <a:lnB>
                      <a:noFill/>
                    </a:lnB>
                    <a:noFill/>
                  </a:tcPr>
                </a:tc>
                <a:tc>
                  <a:txBody>
                    <a:bodyPr/>
                    <a:lstStyle/>
                    <a:p>
                      <a:pPr>
                        <a:buNone/>
                      </a:pPr>
                      <a:r>
                        <a:rPr lang="ja-JP" altLang="en-US"/>
                        <a:t>創作／パフォーマンス／社会的実践の場</a:t>
                      </a:r>
                    </a:p>
                  </a:txBody>
                  <a:tcPr anchor="ctr">
                    <a:lnL>
                      <a:noFill/>
                    </a:lnL>
                    <a:lnR>
                      <a:noFill/>
                    </a:lnR>
                    <a:lnT>
                      <a:noFill/>
                    </a:lnT>
                    <a:lnB>
                      <a:noFill/>
                    </a:lnB>
                    <a:noFill/>
                  </a:tcPr>
                </a:tc>
                <a:extLst>
                  <a:ext uri="{0D108BD9-81ED-4DB2-BD59-A6C34878D82A}">
                    <a16:rowId xmlns:a16="http://schemas.microsoft.com/office/drawing/2014/main" val="2384368120"/>
                  </a:ext>
                </a:extLst>
              </a:tr>
              <a:tr h="0">
                <a:tc>
                  <a:txBody>
                    <a:bodyPr/>
                    <a:lstStyle/>
                    <a:p>
                      <a:pPr>
                        <a:buNone/>
                      </a:pPr>
                      <a:r>
                        <a:rPr lang="en-GB"/>
                        <a:t>Cross-regional operation inside wider media ecologies</a:t>
                      </a:r>
                    </a:p>
                  </a:txBody>
                  <a:tcPr anchor="ctr">
                    <a:lnL>
                      <a:noFill/>
                    </a:lnL>
                    <a:lnR>
                      <a:noFill/>
                    </a:lnR>
                    <a:lnT>
                      <a:noFill/>
                    </a:lnT>
                    <a:lnB>
                      <a:noFill/>
                    </a:lnB>
                    <a:noFill/>
                  </a:tcPr>
                </a:tc>
                <a:tc>
                  <a:txBody>
                    <a:bodyPr/>
                    <a:lstStyle/>
                    <a:p>
                      <a:pPr>
                        <a:buNone/>
                      </a:pPr>
                      <a:r>
                        <a:rPr lang="ja-JP" altLang="en-US"/>
                        <a:t>地域を跨ぐ運用（広いメディア生態系の中で）</a:t>
                      </a:r>
                    </a:p>
                  </a:txBody>
                  <a:tcPr anchor="ctr">
                    <a:lnL>
                      <a:noFill/>
                    </a:lnL>
                    <a:lnR>
                      <a:noFill/>
                    </a:lnR>
                    <a:lnT>
                      <a:noFill/>
                    </a:lnT>
                    <a:lnB>
                      <a:noFill/>
                    </a:lnB>
                    <a:noFill/>
                  </a:tcPr>
                </a:tc>
                <a:extLst>
                  <a:ext uri="{0D108BD9-81ED-4DB2-BD59-A6C34878D82A}">
                    <a16:rowId xmlns:a16="http://schemas.microsoft.com/office/drawing/2014/main" val="4256892866"/>
                  </a:ext>
                </a:extLst>
              </a:tr>
              <a:tr h="0">
                <a:tc>
                  <a:txBody>
                    <a:bodyPr/>
                    <a:lstStyle/>
                    <a:p>
                      <a:pPr>
                        <a:buNone/>
                      </a:pPr>
                      <a:r>
                        <a:rPr lang="en-GB"/>
                        <a:t>Ideal anchor for cross-disciplinary methods</a:t>
                      </a:r>
                    </a:p>
                  </a:txBody>
                  <a:tcPr anchor="ctr">
                    <a:lnL>
                      <a:noFill/>
                    </a:lnL>
                    <a:lnR>
                      <a:noFill/>
                    </a:lnR>
                    <a:lnT>
                      <a:noFill/>
                    </a:lnT>
                    <a:lnB>
                      <a:noFill/>
                    </a:lnB>
                    <a:noFill/>
                  </a:tcPr>
                </a:tc>
                <a:tc>
                  <a:txBody>
                    <a:bodyPr/>
                    <a:lstStyle/>
                    <a:p>
                      <a:pPr>
                        <a:buNone/>
                      </a:pPr>
                      <a:r>
                        <a:rPr lang="ja-JP" altLang="en-US"/>
                        <a:t>学際的方法を束ねる基準点に最適</a:t>
                      </a:r>
                    </a:p>
                  </a:txBody>
                  <a:tcPr anchor="ctr">
                    <a:lnL>
                      <a:noFill/>
                    </a:lnL>
                    <a:lnR>
                      <a:noFill/>
                    </a:lnR>
                    <a:lnT>
                      <a:noFill/>
                    </a:lnT>
                    <a:lnB>
                      <a:noFill/>
                    </a:lnB>
                    <a:noFill/>
                  </a:tcPr>
                </a:tc>
                <a:extLst>
                  <a:ext uri="{0D108BD9-81ED-4DB2-BD59-A6C34878D82A}">
                    <a16:rowId xmlns:a16="http://schemas.microsoft.com/office/drawing/2014/main" val="883410624"/>
                  </a:ext>
                </a:extLst>
              </a:tr>
            </a:tbl>
          </a:graphicData>
        </a:graphic>
      </p:graphicFrame>
    </p:spTree>
    <p:extLst>
      <p:ext uri="{BB962C8B-B14F-4D97-AF65-F5344CB8AC3E}">
        <p14:creationId xmlns:p14="http://schemas.microsoft.com/office/powerpoint/2010/main" val="3048291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384CC-D0C9-72A0-5201-1EEC0B88AAC5}"/>
              </a:ext>
            </a:extLst>
          </p:cNvPr>
          <p:cNvSpPr>
            <a:spLocks noGrp="1"/>
          </p:cNvSpPr>
          <p:nvPr>
            <p:ph type="title"/>
          </p:nvPr>
        </p:nvSpPr>
        <p:spPr/>
        <p:txBody>
          <a:bodyPr/>
          <a:lstStyle/>
          <a:p>
            <a:r>
              <a:rPr lang="en-GB" b="1" dirty="0"/>
              <a:t>Core intervention / </a:t>
            </a:r>
            <a:r>
              <a:rPr lang="ja-JP" altLang="en-US" b="1"/>
              <a:t>中核的主張</a:t>
            </a:r>
            <a:endParaRPr lang="en-US" dirty="0"/>
          </a:p>
        </p:txBody>
      </p:sp>
      <p:sp>
        <p:nvSpPr>
          <p:cNvPr id="7" name="Footer Placeholder 6">
            <a:extLst>
              <a:ext uri="{FF2B5EF4-FFF2-40B4-BE49-F238E27FC236}">
                <a16:creationId xmlns:a16="http://schemas.microsoft.com/office/drawing/2014/main" id="{D2C9E9A6-1424-74E8-7EBC-3B570ED6216B}"/>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dirty="0"/>
          </a:p>
        </p:txBody>
      </p:sp>
      <p:graphicFrame>
        <p:nvGraphicFramePr>
          <p:cNvPr id="10" name="Content Placeholder 9">
            <a:extLst>
              <a:ext uri="{FF2B5EF4-FFF2-40B4-BE49-F238E27FC236}">
                <a16:creationId xmlns:a16="http://schemas.microsoft.com/office/drawing/2014/main" id="{D258741F-323C-6BCA-9E9D-290CA998A470}"/>
              </a:ext>
            </a:extLst>
          </p:cNvPr>
          <p:cNvGraphicFramePr>
            <a:graphicFrameLocks noGrp="1"/>
          </p:cNvGraphicFramePr>
          <p:nvPr>
            <p:ph idx="1"/>
          </p:nvPr>
        </p:nvGraphicFramePr>
        <p:xfrm>
          <a:off x="838200" y="2538254"/>
          <a:ext cx="10515600" cy="2926080"/>
        </p:xfrm>
        <a:graphic>
          <a:graphicData uri="http://schemas.openxmlformats.org/drawingml/2006/table">
            <a:tbl>
              <a:tblPr/>
              <a:tblGrid>
                <a:gridCol w="5257800">
                  <a:extLst>
                    <a:ext uri="{9D8B030D-6E8A-4147-A177-3AD203B41FA5}">
                      <a16:colId xmlns:a16="http://schemas.microsoft.com/office/drawing/2014/main" val="555790928"/>
                    </a:ext>
                  </a:extLst>
                </a:gridCol>
                <a:gridCol w="5257800">
                  <a:extLst>
                    <a:ext uri="{9D8B030D-6E8A-4147-A177-3AD203B41FA5}">
                      <a16:colId xmlns:a16="http://schemas.microsoft.com/office/drawing/2014/main" val="304126694"/>
                    </a:ext>
                  </a:extLst>
                </a:gridCol>
              </a:tblGrid>
              <a:tr h="0">
                <a:tc>
                  <a:txBody>
                    <a:bodyPr/>
                    <a:lstStyle/>
                    <a:p>
                      <a:pPr>
                        <a:buNone/>
                      </a:pPr>
                      <a:r>
                        <a:rPr lang="en-GB"/>
                        <a:t>Study long-running games as </a:t>
                      </a:r>
                      <a:r>
                        <a:rPr lang="en-GB" b="1"/>
                        <a:t>persistent cultural systems</a:t>
                      </a:r>
                      <a:endParaRPr lang="en-GB"/>
                    </a:p>
                  </a:txBody>
                  <a:tcPr anchor="ctr">
                    <a:lnL>
                      <a:noFill/>
                    </a:lnL>
                    <a:lnR>
                      <a:noFill/>
                    </a:lnR>
                    <a:lnT>
                      <a:noFill/>
                    </a:lnT>
                    <a:lnB>
                      <a:noFill/>
                    </a:lnB>
                    <a:noFill/>
                  </a:tcPr>
                </a:tc>
                <a:tc>
                  <a:txBody>
                    <a:bodyPr/>
                    <a:lstStyle/>
                    <a:p>
                      <a:pPr>
                        <a:buNone/>
                      </a:pPr>
                      <a:r>
                        <a:rPr lang="ja-JP" altLang="en-US"/>
                        <a:t>長期運用ゲームを </a:t>
                      </a:r>
                      <a:r>
                        <a:rPr lang="ja-JP" altLang="en-US" b="1"/>
                        <a:t>「持続する文化システム」</a:t>
                      </a:r>
                      <a:r>
                        <a:rPr lang="ja-JP" altLang="en-US"/>
                        <a:t> として捉える</a:t>
                      </a:r>
                    </a:p>
                  </a:txBody>
                  <a:tcPr anchor="ctr">
                    <a:lnL>
                      <a:noFill/>
                    </a:lnL>
                    <a:lnR>
                      <a:noFill/>
                    </a:lnR>
                    <a:lnT>
                      <a:noFill/>
                    </a:lnT>
                    <a:lnB>
                      <a:noFill/>
                    </a:lnB>
                    <a:noFill/>
                  </a:tcPr>
                </a:tc>
                <a:extLst>
                  <a:ext uri="{0D108BD9-81ED-4DB2-BD59-A6C34878D82A}">
                    <a16:rowId xmlns:a16="http://schemas.microsoft.com/office/drawing/2014/main" val="82292906"/>
                  </a:ext>
                </a:extLst>
              </a:tr>
              <a:tr h="0">
                <a:tc>
                  <a:txBody>
                    <a:bodyPr/>
                    <a:lstStyle/>
                    <a:p>
                      <a:pPr>
                        <a:buNone/>
                      </a:pPr>
                      <a:r>
                        <a:rPr lang="en-GB"/>
                        <a:t>Not only “game-as-text” or “game-as-product”</a:t>
                      </a:r>
                    </a:p>
                  </a:txBody>
                  <a:tcPr anchor="ctr">
                    <a:lnL>
                      <a:noFill/>
                    </a:lnL>
                    <a:lnR>
                      <a:noFill/>
                    </a:lnR>
                    <a:lnT>
                      <a:noFill/>
                    </a:lnT>
                    <a:lnB>
                      <a:noFill/>
                    </a:lnB>
                    <a:noFill/>
                  </a:tcPr>
                </a:tc>
                <a:tc>
                  <a:txBody>
                    <a:bodyPr/>
                    <a:lstStyle/>
                    <a:p>
                      <a:pPr>
                        <a:buNone/>
                      </a:pPr>
                      <a:r>
                        <a:rPr lang="ja-JP" altLang="en-US"/>
                        <a:t>「テクスト」や「商品」だけではない</a:t>
                      </a:r>
                    </a:p>
                  </a:txBody>
                  <a:tcPr anchor="ctr">
                    <a:lnL>
                      <a:noFill/>
                    </a:lnL>
                    <a:lnR>
                      <a:noFill/>
                    </a:lnR>
                    <a:lnT>
                      <a:noFill/>
                    </a:lnT>
                    <a:lnB>
                      <a:noFill/>
                    </a:lnB>
                    <a:noFill/>
                  </a:tcPr>
                </a:tc>
                <a:extLst>
                  <a:ext uri="{0D108BD9-81ED-4DB2-BD59-A6C34878D82A}">
                    <a16:rowId xmlns:a16="http://schemas.microsoft.com/office/drawing/2014/main" val="104814508"/>
                  </a:ext>
                </a:extLst>
              </a:tr>
              <a:tr h="0">
                <a:tc>
                  <a:txBody>
                    <a:bodyPr/>
                    <a:lstStyle/>
                    <a:p>
                      <a:pPr>
                        <a:buNone/>
                      </a:pPr>
                      <a:r>
                        <a:rPr lang="en-GB"/>
                        <a:t>Persistence is produced through redevelopment + governance + circulation</a:t>
                      </a:r>
                    </a:p>
                  </a:txBody>
                  <a:tcPr anchor="ctr">
                    <a:lnL>
                      <a:noFill/>
                    </a:lnL>
                    <a:lnR>
                      <a:noFill/>
                    </a:lnR>
                    <a:lnT>
                      <a:noFill/>
                    </a:lnT>
                    <a:lnB>
                      <a:noFill/>
                    </a:lnB>
                    <a:noFill/>
                  </a:tcPr>
                </a:tc>
                <a:tc>
                  <a:txBody>
                    <a:bodyPr/>
                    <a:lstStyle/>
                    <a:p>
                      <a:pPr>
                        <a:buNone/>
                      </a:pPr>
                      <a:r>
                        <a:rPr lang="ja-JP" altLang="en-US"/>
                        <a:t>持続は再開発＋統治＋流通によって作られる</a:t>
                      </a:r>
                    </a:p>
                  </a:txBody>
                  <a:tcPr anchor="ctr">
                    <a:lnL>
                      <a:noFill/>
                    </a:lnL>
                    <a:lnR>
                      <a:noFill/>
                    </a:lnR>
                    <a:lnT>
                      <a:noFill/>
                    </a:lnT>
                    <a:lnB>
                      <a:noFill/>
                    </a:lnB>
                    <a:noFill/>
                  </a:tcPr>
                </a:tc>
                <a:extLst>
                  <a:ext uri="{0D108BD9-81ED-4DB2-BD59-A6C34878D82A}">
                    <a16:rowId xmlns:a16="http://schemas.microsoft.com/office/drawing/2014/main" val="2510363231"/>
                  </a:ext>
                </a:extLst>
              </a:tr>
              <a:tr h="0">
                <a:tc>
                  <a:txBody>
                    <a:bodyPr/>
                    <a:lstStyle/>
                    <a:p>
                      <a:pPr>
                        <a:buNone/>
                      </a:pPr>
                      <a:r>
                        <a:rPr lang="en-GB"/>
                        <a:t>Evidence: patch notes, policies, localisation, platforms, code</a:t>
                      </a:r>
                    </a:p>
                  </a:txBody>
                  <a:tcPr anchor="ctr">
                    <a:lnL>
                      <a:noFill/>
                    </a:lnL>
                    <a:lnR>
                      <a:noFill/>
                    </a:lnR>
                    <a:lnT>
                      <a:noFill/>
                    </a:lnT>
                    <a:lnB>
                      <a:noFill/>
                    </a:lnB>
                    <a:noFill/>
                  </a:tcPr>
                </a:tc>
                <a:tc>
                  <a:txBody>
                    <a:bodyPr/>
                    <a:lstStyle/>
                    <a:p>
                      <a:pPr>
                        <a:buNone/>
                      </a:pPr>
                      <a:r>
                        <a:rPr lang="ja-JP" altLang="en-US"/>
                        <a:t>証拠：パッチ、規範、ローカライズ、プラットフォーム、コード</a:t>
                      </a:r>
                    </a:p>
                  </a:txBody>
                  <a:tcPr anchor="ctr">
                    <a:lnL>
                      <a:noFill/>
                    </a:lnL>
                    <a:lnR>
                      <a:noFill/>
                    </a:lnR>
                    <a:lnT>
                      <a:noFill/>
                    </a:lnT>
                    <a:lnB>
                      <a:noFill/>
                    </a:lnB>
                    <a:noFill/>
                  </a:tcPr>
                </a:tc>
                <a:extLst>
                  <a:ext uri="{0D108BD9-81ED-4DB2-BD59-A6C34878D82A}">
                    <a16:rowId xmlns:a16="http://schemas.microsoft.com/office/drawing/2014/main" val="3145113141"/>
                  </a:ext>
                </a:extLst>
              </a:tr>
              <a:tr h="0">
                <a:tc>
                  <a:txBody>
                    <a:bodyPr/>
                    <a:lstStyle/>
                    <a:p>
                      <a:pPr>
                        <a:buNone/>
                      </a:pPr>
                      <a:r>
                        <a:rPr lang="en-GB"/>
                        <a:t>Key question: how does a world persist by being remade?</a:t>
                      </a:r>
                    </a:p>
                  </a:txBody>
                  <a:tcPr anchor="ctr">
                    <a:lnL>
                      <a:noFill/>
                    </a:lnL>
                    <a:lnR>
                      <a:noFill/>
                    </a:lnR>
                    <a:lnT>
                      <a:noFill/>
                    </a:lnT>
                    <a:lnB>
                      <a:noFill/>
                    </a:lnB>
                    <a:noFill/>
                  </a:tcPr>
                </a:tc>
                <a:tc>
                  <a:txBody>
                    <a:bodyPr/>
                    <a:lstStyle/>
                    <a:p>
                      <a:pPr>
                        <a:buNone/>
                      </a:pPr>
                      <a:r>
                        <a:rPr lang="ja-JP" altLang="en-US"/>
                        <a:t>問い：作り直され続けることで世界はどう持続するか？</a:t>
                      </a:r>
                    </a:p>
                  </a:txBody>
                  <a:tcPr anchor="ctr">
                    <a:lnL>
                      <a:noFill/>
                    </a:lnL>
                    <a:lnR>
                      <a:noFill/>
                    </a:lnR>
                    <a:lnT>
                      <a:noFill/>
                    </a:lnT>
                    <a:lnB>
                      <a:noFill/>
                    </a:lnB>
                    <a:noFill/>
                  </a:tcPr>
                </a:tc>
                <a:extLst>
                  <a:ext uri="{0D108BD9-81ED-4DB2-BD59-A6C34878D82A}">
                    <a16:rowId xmlns:a16="http://schemas.microsoft.com/office/drawing/2014/main" val="2509742457"/>
                  </a:ext>
                </a:extLst>
              </a:tr>
            </a:tbl>
          </a:graphicData>
        </a:graphic>
      </p:graphicFrame>
    </p:spTree>
    <p:extLst>
      <p:ext uri="{BB962C8B-B14F-4D97-AF65-F5344CB8AC3E}">
        <p14:creationId xmlns:p14="http://schemas.microsoft.com/office/powerpoint/2010/main" val="4287337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48DDD-F4D4-8174-16A3-0AF0A72E14CF}"/>
              </a:ext>
            </a:extLst>
          </p:cNvPr>
          <p:cNvSpPr>
            <a:spLocks noGrp="1"/>
          </p:cNvSpPr>
          <p:nvPr>
            <p:ph type="title"/>
          </p:nvPr>
        </p:nvSpPr>
        <p:spPr/>
        <p:txBody>
          <a:bodyPr>
            <a:normAutofit/>
          </a:bodyPr>
          <a:lstStyle/>
          <a:p>
            <a:r>
              <a:rPr lang="en-GB" b="1" dirty="0"/>
              <a:t>What the volume bridges / </a:t>
            </a:r>
            <a:r>
              <a:rPr lang="ja-JP" altLang="en-US" b="1"/>
              <a:t>本書が架橋するもの</a:t>
            </a:r>
            <a:endParaRPr lang="en-US" dirty="0"/>
          </a:p>
        </p:txBody>
      </p:sp>
      <p:graphicFrame>
        <p:nvGraphicFramePr>
          <p:cNvPr id="5" name="Content Placeholder 4">
            <a:extLst>
              <a:ext uri="{FF2B5EF4-FFF2-40B4-BE49-F238E27FC236}">
                <a16:creationId xmlns:a16="http://schemas.microsoft.com/office/drawing/2014/main" id="{6317D363-DAB3-EC96-7EFC-5DD56209A476}"/>
              </a:ext>
            </a:extLst>
          </p:cNvPr>
          <p:cNvGraphicFramePr>
            <a:graphicFrameLocks noGrp="1"/>
          </p:cNvGraphicFramePr>
          <p:nvPr>
            <p:ph idx="1"/>
            <p:extLst>
              <p:ext uri="{D42A27DB-BD31-4B8C-83A1-F6EECF244321}">
                <p14:modId xmlns:p14="http://schemas.microsoft.com/office/powerpoint/2010/main" val="1965604603"/>
              </p:ext>
            </p:extLst>
          </p:nvPr>
        </p:nvGraphicFramePr>
        <p:xfrm>
          <a:off x="838200" y="2949734"/>
          <a:ext cx="10515600" cy="2103120"/>
        </p:xfrm>
        <a:graphic>
          <a:graphicData uri="http://schemas.openxmlformats.org/drawingml/2006/table">
            <a:tbl>
              <a:tblPr/>
              <a:tblGrid>
                <a:gridCol w="5257800">
                  <a:extLst>
                    <a:ext uri="{9D8B030D-6E8A-4147-A177-3AD203B41FA5}">
                      <a16:colId xmlns:a16="http://schemas.microsoft.com/office/drawing/2014/main" val="2353557420"/>
                    </a:ext>
                  </a:extLst>
                </a:gridCol>
                <a:gridCol w="5257800">
                  <a:extLst>
                    <a:ext uri="{9D8B030D-6E8A-4147-A177-3AD203B41FA5}">
                      <a16:colId xmlns:a16="http://schemas.microsoft.com/office/drawing/2014/main" val="4059455081"/>
                    </a:ext>
                  </a:extLst>
                </a:gridCol>
              </a:tblGrid>
              <a:tr h="0">
                <a:tc>
                  <a:txBody>
                    <a:bodyPr/>
                    <a:lstStyle/>
                    <a:p>
                      <a:pPr>
                        <a:buNone/>
                      </a:pPr>
                      <a:r>
                        <a:rPr lang="en-GB"/>
                        <a:t>JP + Anglophone game studies conversations</a:t>
                      </a:r>
                    </a:p>
                  </a:txBody>
                  <a:tcPr anchor="ctr">
                    <a:lnL>
                      <a:noFill/>
                    </a:lnL>
                    <a:lnR>
                      <a:noFill/>
                    </a:lnR>
                    <a:lnT>
                      <a:noFill/>
                    </a:lnT>
                    <a:lnB>
                      <a:noFill/>
                    </a:lnB>
                    <a:noFill/>
                  </a:tcPr>
                </a:tc>
                <a:tc>
                  <a:txBody>
                    <a:bodyPr/>
                    <a:lstStyle/>
                    <a:p>
                      <a:pPr>
                        <a:buNone/>
                      </a:pPr>
                      <a:r>
                        <a:rPr lang="ja-JP" altLang="en-US"/>
                        <a:t>日本語圏／英語圏ゲーム研究の対話</a:t>
                      </a:r>
                    </a:p>
                  </a:txBody>
                  <a:tcPr anchor="ctr">
                    <a:lnL>
                      <a:noFill/>
                    </a:lnL>
                    <a:lnR>
                      <a:noFill/>
                    </a:lnR>
                    <a:lnT>
                      <a:noFill/>
                    </a:lnT>
                    <a:lnB>
                      <a:noFill/>
                    </a:lnB>
                    <a:noFill/>
                  </a:tcPr>
                </a:tc>
                <a:extLst>
                  <a:ext uri="{0D108BD9-81ED-4DB2-BD59-A6C34878D82A}">
                    <a16:rowId xmlns:a16="http://schemas.microsoft.com/office/drawing/2014/main" val="3306645483"/>
                  </a:ext>
                </a:extLst>
              </a:tr>
              <a:tr h="0">
                <a:tc>
                  <a:txBody>
                    <a:bodyPr/>
                    <a:lstStyle/>
                    <a:p>
                      <a:pPr>
                        <a:buNone/>
                      </a:pPr>
                      <a:r>
                        <a:rPr lang="en-GB"/>
                        <a:t>Narrative studies + online community research</a:t>
                      </a:r>
                    </a:p>
                  </a:txBody>
                  <a:tcPr anchor="ctr">
                    <a:lnL>
                      <a:noFill/>
                    </a:lnL>
                    <a:lnR>
                      <a:noFill/>
                    </a:lnR>
                    <a:lnT>
                      <a:noFill/>
                    </a:lnT>
                    <a:lnB>
                      <a:noFill/>
                    </a:lnB>
                    <a:noFill/>
                  </a:tcPr>
                </a:tc>
                <a:tc>
                  <a:txBody>
                    <a:bodyPr/>
                    <a:lstStyle/>
                    <a:p>
                      <a:pPr>
                        <a:buNone/>
                      </a:pPr>
                      <a:r>
                        <a:rPr lang="ja-JP" altLang="en-US"/>
                        <a:t>物語研究＋オンライン共同体研究</a:t>
                      </a:r>
                    </a:p>
                  </a:txBody>
                  <a:tcPr anchor="ctr">
                    <a:lnL>
                      <a:noFill/>
                    </a:lnL>
                    <a:lnR>
                      <a:noFill/>
                    </a:lnR>
                    <a:lnT>
                      <a:noFill/>
                    </a:lnT>
                    <a:lnB>
                      <a:noFill/>
                    </a:lnB>
                    <a:noFill/>
                  </a:tcPr>
                </a:tc>
                <a:extLst>
                  <a:ext uri="{0D108BD9-81ED-4DB2-BD59-A6C34878D82A}">
                    <a16:rowId xmlns:a16="http://schemas.microsoft.com/office/drawing/2014/main" val="2921088235"/>
                  </a:ext>
                </a:extLst>
              </a:tr>
              <a:tr h="0">
                <a:tc>
                  <a:txBody>
                    <a:bodyPr/>
                    <a:lstStyle/>
                    <a:p>
                      <a:pPr>
                        <a:buNone/>
                      </a:pPr>
                      <a:r>
                        <a:rPr lang="en-GB"/>
                        <a:t>Platform economies + fan practices</a:t>
                      </a:r>
                    </a:p>
                  </a:txBody>
                  <a:tcPr anchor="ctr">
                    <a:lnL>
                      <a:noFill/>
                    </a:lnL>
                    <a:lnR>
                      <a:noFill/>
                    </a:lnR>
                    <a:lnT>
                      <a:noFill/>
                    </a:lnT>
                    <a:lnB>
                      <a:noFill/>
                    </a:lnB>
                    <a:noFill/>
                  </a:tcPr>
                </a:tc>
                <a:tc>
                  <a:txBody>
                    <a:bodyPr/>
                    <a:lstStyle/>
                    <a:p>
                      <a:pPr>
                        <a:buNone/>
                      </a:pPr>
                      <a:r>
                        <a:rPr lang="ja-JP" altLang="en-US"/>
                        <a:t>プラットフォーム経済＋ファン実践</a:t>
                      </a:r>
                    </a:p>
                  </a:txBody>
                  <a:tcPr anchor="ctr">
                    <a:lnL>
                      <a:noFill/>
                    </a:lnL>
                    <a:lnR>
                      <a:noFill/>
                    </a:lnR>
                    <a:lnT>
                      <a:noFill/>
                    </a:lnT>
                    <a:lnB>
                      <a:noFill/>
                    </a:lnB>
                    <a:noFill/>
                  </a:tcPr>
                </a:tc>
                <a:extLst>
                  <a:ext uri="{0D108BD9-81ED-4DB2-BD59-A6C34878D82A}">
                    <a16:rowId xmlns:a16="http://schemas.microsoft.com/office/drawing/2014/main" val="2510806143"/>
                  </a:ext>
                </a:extLst>
              </a:tr>
              <a:tr h="0">
                <a:tc>
                  <a:txBody>
                    <a:bodyPr/>
                    <a:lstStyle/>
                    <a:p>
                      <a:pPr>
                        <a:buNone/>
                      </a:pPr>
                      <a:r>
                        <a:rPr lang="en-GB"/>
                        <a:t>Preservation/historiography + live operations</a:t>
                      </a:r>
                    </a:p>
                  </a:txBody>
                  <a:tcPr anchor="ctr">
                    <a:lnL>
                      <a:noFill/>
                    </a:lnL>
                    <a:lnR>
                      <a:noFill/>
                    </a:lnR>
                    <a:lnT>
                      <a:noFill/>
                    </a:lnT>
                    <a:lnB>
                      <a:noFill/>
                    </a:lnB>
                    <a:noFill/>
                  </a:tcPr>
                </a:tc>
                <a:tc>
                  <a:txBody>
                    <a:bodyPr/>
                    <a:lstStyle/>
                    <a:p>
                      <a:pPr>
                        <a:buNone/>
                      </a:pPr>
                      <a:r>
                        <a:rPr lang="ja-JP" altLang="en-US"/>
                        <a:t>保存／史叙＋ライブ運用</a:t>
                      </a:r>
                    </a:p>
                  </a:txBody>
                  <a:tcPr anchor="ctr">
                    <a:lnL>
                      <a:noFill/>
                    </a:lnL>
                    <a:lnR>
                      <a:noFill/>
                    </a:lnR>
                    <a:lnT>
                      <a:noFill/>
                    </a:lnT>
                    <a:lnB>
                      <a:noFill/>
                    </a:lnB>
                    <a:noFill/>
                  </a:tcPr>
                </a:tc>
                <a:extLst>
                  <a:ext uri="{0D108BD9-81ED-4DB2-BD59-A6C34878D82A}">
                    <a16:rowId xmlns:a16="http://schemas.microsoft.com/office/drawing/2014/main" val="3012121295"/>
                  </a:ext>
                </a:extLst>
              </a:tr>
              <a:tr h="0">
                <a:tc>
                  <a:txBody>
                    <a:bodyPr/>
                    <a:lstStyle/>
                    <a:p>
                      <a:pPr>
                        <a:buNone/>
                      </a:pPr>
                      <a:r>
                        <a:rPr lang="en-GB"/>
                        <a:t>Shared challenge: temporality, versioning, continuity</a:t>
                      </a:r>
                    </a:p>
                  </a:txBody>
                  <a:tcPr anchor="ctr">
                    <a:lnL>
                      <a:noFill/>
                    </a:lnL>
                    <a:lnR>
                      <a:noFill/>
                    </a:lnR>
                    <a:lnT>
                      <a:noFill/>
                    </a:lnT>
                    <a:lnB>
                      <a:noFill/>
                    </a:lnB>
                    <a:noFill/>
                  </a:tcPr>
                </a:tc>
                <a:tc>
                  <a:txBody>
                    <a:bodyPr/>
                    <a:lstStyle/>
                    <a:p>
                      <a:pPr>
                        <a:buNone/>
                      </a:pPr>
                      <a:r>
                        <a:rPr lang="ja-JP" altLang="en-US"/>
                        <a:t>共通課題：時間性／版／連続性</a:t>
                      </a:r>
                    </a:p>
                  </a:txBody>
                  <a:tcPr anchor="ctr">
                    <a:lnL>
                      <a:noFill/>
                    </a:lnL>
                    <a:lnR>
                      <a:noFill/>
                    </a:lnR>
                    <a:lnT>
                      <a:noFill/>
                    </a:lnT>
                    <a:lnB>
                      <a:noFill/>
                    </a:lnB>
                    <a:noFill/>
                  </a:tcPr>
                </a:tc>
                <a:extLst>
                  <a:ext uri="{0D108BD9-81ED-4DB2-BD59-A6C34878D82A}">
                    <a16:rowId xmlns:a16="http://schemas.microsoft.com/office/drawing/2014/main" val="882572728"/>
                  </a:ext>
                </a:extLst>
              </a:tr>
            </a:tbl>
          </a:graphicData>
        </a:graphic>
      </p:graphicFrame>
      <p:sp>
        <p:nvSpPr>
          <p:cNvPr id="7" name="Footer Placeholder 6">
            <a:extLst>
              <a:ext uri="{FF2B5EF4-FFF2-40B4-BE49-F238E27FC236}">
                <a16:creationId xmlns:a16="http://schemas.microsoft.com/office/drawing/2014/main" id="{82B8E1BD-58CD-3572-F555-2FA9A10188E8}"/>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dirty="0"/>
          </a:p>
        </p:txBody>
      </p:sp>
    </p:spTree>
    <p:extLst>
      <p:ext uri="{BB962C8B-B14F-4D97-AF65-F5344CB8AC3E}">
        <p14:creationId xmlns:p14="http://schemas.microsoft.com/office/powerpoint/2010/main" val="3152809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A9791-F633-56B5-D1DE-1878F7365D99}"/>
              </a:ext>
            </a:extLst>
          </p:cNvPr>
          <p:cNvSpPr>
            <a:spLocks noGrp="1"/>
          </p:cNvSpPr>
          <p:nvPr>
            <p:ph type="title"/>
          </p:nvPr>
        </p:nvSpPr>
        <p:spPr/>
        <p:txBody>
          <a:bodyPr/>
          <a:lstStyle/>
          <a:p>
            <a:r>
              <a:rPr lang="en-GB" b="1" dirty="0"/>
              <a:t>Theme clusters / </a:t>
            </a:r>
            <a:r>
              <a:rPr lang="ja-JP" altLang="en-US" b="1"/>
              <a:t>章テーマ（クラスター）</a:t>
            </a:r>
            <a:endParaRPr lang="en-US" dirty="0"/>
          </a:p>
        </p:txBody>
      </p:sp>
      <p:sp>
        <p:nvSpPr>
          <p:cNvPr id="7" name="Footer Placeholder 6">
            <a:extLst>
              <a:ext uri="{FF2B5EF4-FFF2-40B4-BE49-F238E27FC236}">
                <a16:creationId xmlns:a16="http://schemas.microsoft.com/office/drawing/2014/main" id="{0F2BEFB5-0816-DB48-EE9B-B6AACAC7ABBC}"/>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dirty="0"/>
          </a:p>
        </p:txBody>
      </p:sp>
      <p:graphicFrame>
        <p:nvGraphicFramePr>
          <p:cNvPr id="11" name="Content Placeholder 10">
            <a:extLst>
              <a:ext uri="{FF2B5EF4-FFF2-40B4-BE49-F238E27FC236}">
                <a16:creationId xmlns:a16="http://schemas.microsoft.com/office/drawing/2014/main" id="{35C22656-04A2-7ED7-CB91-D720FAD27F64}"/>
              </a:ext>
            </a:extLst>
          </p:cNvPr>
          <p:cNvGraphicFramePr>
            <a:graphicFrameLocks noGrp="1"/>
          </p:cNvGraphicFramePr>
          <p:nvPr>
            <p:ph idx="1"/>
          </p:nvPr>
        </p:nvGraphicFramePr>
        <p:xfrm>
          <a:off x="838200" y="2492534"/>
          <a:ext cx="10515600" cy="3017520"/>
        </p:xfrm>
        <a:graphic>
          <a:graphicData uri="http://schemas.openxmlformats.org/drawingml/2006/table">
            <a:tbl>
              <a:tblPr/>
              <a:tblGrid>
                <a:gridCol w="5257800">
                  <a:extLst>
                    <a:ext uri="{9D8B030D-6E8A-4147-A177-3AD203B41FA5}">
                      <a16:colId xmlns:a16="http://schemas.microsoft.com/office/drawing/2014/main" val="3700608104"/>
                    </a:ext>
                  </a:extLst>
                </a:gridCol>
                <a:gridCol w="5257800">
                  <a:extLst>
                    <a:ext uri="{9D8B030D-6E8A-4147-A177-3AD203B41FA5}">
                      <a16:colId xmlns:a16="http://schemas.microsoft.com/office/drawing/2014/main" val="24167377"/>
                    </a:ext>
                  </a:extLst>
                </a:gridCol>
              </a:tblGrid>
              <a:tr h="0">
                <a:tc>
                  <a:txBody>
                    <a:bodyPr/>
                    <a:lstStyle/>
                    <a:p>
                      <a:pPr>
                        <a:buNone/>
                      </a:pPr>
                      <a:r>
                        <a:rPr lang="en-GB"/>
                        <a:t>Persistence &amp; redevelopment (patch cadence, “world rhythms”)</a:t>
                      </a:r>
                    </a:p>
                  </a:txBody>
                  <a:tcPr anchor="ctr">
                    <a:lnL>
                      <a:noFill/>
                    </a:lnL>
                    <a:lnR>
                      <a:noFill/>
                    </a:lnR>
                    <a:lnT>
                      <a:noFill/>
                    </a:lnT>
                    <a:lnB>
                      <a:noFill/>
                    </a:lnB>
                    <a:noFill/>
                  </a:tcPr>
                </a:tc>
                <a:tc>
                  <a:txBody>
                    <a:bodyPr/>
                    <a:lstStyle/>
                    <a:p>
                      <a:pPr>
                        <a:buNone/>
                      </a:pPr>
                      <a:r>
                        <a:rPr lang="ja-JP" altLang="en-US"/>
                        <a:t>持続と再開発（パッチ周期／世界のリズム）</a:t>
                      </a:r>
                    </a:p>
                  </a:txBody>
                  <a:tcPr anchor="ctr">
                    <a:lnL>
                      <a:noFill/>
                    </a:lnL>
                    <a:lnR>
                      <a:noFill/>
                    </a:lnR>
                    <a:lnT>
                      <a:noFill/>
                    </a:lnT>
                    <a:lnB>
                      <a:noFill/>
                    </a:lnB>
                    <a:noFill/>
                  </a:tcPr>
                </a:tc>
                <a:extLst>
                  <a:ext uri="{0D108BD9-81ED-4DB2-BD59-A6C34878D82A}">
                    <a16:rowId xmlns:a16="http://schemas.microsoft.com/office/drawing/2014/main" val="3391193465"/>
                  </a:ext>
                </a:extLst>
              </a:tr>
              <a:tr h="0">
                <a:tc>
                  <a:txBody>
                    <a:bodyPr/>
                    <a:lstStyle/>
                    <a:p>
                      <a:pPr>
                        <a:buNone/>
                      </a:pPr>
                      <a:r>
                        <a:rPr lang="en-GB"/>
                        <a:t>Localisation &amp; cross-regional circulation</a:t>
                      </a:r>
                    </a:p>
                  </a:txBody>
                  <a:tcPr anchor="ctr">
                    <a:lnL>
                      <a:noFill/>
                    </a:lnL>
                    <a:lnR>
                      <a:noFill/>
                    </a:lnR>
                    <a:lnT>
                      <a:noFill/>
                    </a:lnT>
                    <a:lnB>
                      <a:noFill/>
                    </a:lnB>
                    <a:noFill/>
                  </a:tcPr>
                </a:tc>
                <a:tc>
                  <a:txBody>
                    <a:bodyPr/>
                    <a:lstStyle/>
                    <a:p>
                      <a:pPr>
                        <a:buNone/>
                      </a:pPr>
                      <a:r>
                        <a:rPr lang="ja-JP" altLang="en-US"/>
                        <a:t>ローカライズと越境流通</a:t>
                      </a:r>
                    </a:p>
                  </a:txBody>
                  <a:tcPr anchor="ctr">
                    <a:lnL>
                      <a:noFill/>
                    </a:lnL>
                    <a:lnR>
                      <a:noFill/>
                    </a:lnR>
                    <a:lnT>
                      <a:noFill/>
                    </a:lnT>
                    <a:lnB>
                      <a:noFill/>
                    </a:lnB>
                    <a:noFill/>
                  </a:tcPr>
                </a:tc>
                <a:extLst>
                  <a:ext uri="{0D108BD9-81ED-4DB2-BD59-A6C34878D82A}">
                    <a16:rowId xmlns:a16="http://schemas.microsoft.com/office/drawing/2014/main" val="1376917994"/>
                  </a:ext>
                </a:extLst>
              </a:tr>
              <a:tr h="0">
                <a:tc>
                  <a:txBody>
                    <a:bodyPr/>
                    <a:lstStyle/>
                    <a:p>
                      <a:pPr>
                        <a:buNone/>
                      </a:pPr>
                      <a:r>
                        <a:rPr lang="en-GB"/>
                        <a:t>Player–developer relations &amp; governance</a:t>
                      </a:r>
                    </a:p>
                  </a:txBody>
                  <a:tcPr anchor="ctr">
                    <a:lnL>
                      <a:noFill/>
                    </a:lnL>
                    <a:lnR>
                      <a:noFill/>
                    </a:lnR>
                    <a:lnT>
                      <a:noFill/>
                    </a:lnT>
                    <a:lnB>
                      <a:noFill/>
                    </a:lnB>
                    <a:noFill/>
                  </a:tcPr>
                </a:tc>
                <a:tc>
                  <a:txBody>
                    <a:bodyPr/>
                    <a:lstStyle/>
                    <a:p>
                      <a:pPr>
                        <a:buNone/>
                      </a:pPr>
                      <a:r>
                        <a:rPr lang="ja-JP" altLang="en-US"/>
                        <a:t>プレイヤー</a:t>
                      </a:r>
                      <a:r>
                        <a:rPr lang="en-US" altLang="ja-JP"/>
                        <a:t>—</a:t>
                      </a:r>
                      <a:r>
                        <a:rPr lang="ja-JP" altLang="en-US"/>
                        <a:t>開発者関係と統治</a:t>
                      </a:r>
                    </a:p>
                  </a:txBody>
                  <a:tcPr anchor="ctr">
                    <a:lnL>
                      <a:noFill/>
                    </a:lnL>
                    <a:lnR>
                      <a:noFill/>
                    </a:lnR>
                    <a:lnT>
                      <a:noFill/>
                    </a:lnT>
                    <a:lnB>
                      <a:noFill/>
                    </a:lnB>
                    <a:noFill/>
                  </a:tcPr>
                </a:tc>
                <a:extLst>
                  <a:ext uri="{0D108BD9-81ED-4DB2-BD59-A6C34878D82A}">
                    <a16:rowId xmlns:a16="http://schemas.microsoft.com/office/drawing/2014/main" val="412855578"/>
                  </a:ext>
                </a:extLst>
              </a:tr>
              <a:tr h="0">
                <a:tc>
                  <a:txBody>
                    <a:bodyPr/>
                    <a:lstStyle/>
                    <a:p>
                      <a:pPr>
                        <a:buNone/>
                      </a:pPr>
                      <a:r>
                        <a:rPr lang="en-GB"/>
                        <a:t>Platform cultures (streaming, creators, influencer economies)</a:t>
                      </a:r>
                    </a:p>
                  </a:txBody>
                  <a:tcPr anchor="ctr">
                    <a:lnL>
                      <a:noFill/>
                    </a:lnL>
                    <a:lnR>
                      <a:noFill/>
                    </a:lnR>
                    <a:lnT>
                      <a:noFill/>
                    </a:lnT>
                    <a:lnB>
                      <a:noFill/>
                    </a:lnB>
                    <a:noFill/>
                  </a:tcPr>
                </a:tc>
                <a:tc>
                  <a:txBody>
                    <a:bodyPr/>
                    <a:lstStyle/>
                    <a:p>
                      <a:pPr>
                        <a:buNone/>
                      </a:pPr>
                      <a:r>
                        <a:rPr lang="ja-JP" altLang="en-US"/>
                        <a:t>プラットフォーム文化（配信・クリエイター・インフルエンサー）</a:t>
                      </a:r>
                    </a:p>
                  </a:txBody>
                  <a:tcPr anchor="ctr">
                    <a:lnL>
                      <a:noFill/>
                    </a:lnL>
                    <a:lnR>
                      <a:noFill/>
                    </a:lnR>
                    <a:lnT>
                      <a:noFill/>
                    </a:lnT>
                    <a:lnB>
                      <a:noFill/>
                    </a:lnB>
                    <a:noFill/>
                  </a:tcPr>
                </a:tc>
                <a:extLst>
                  <a:ext uri="{0D108BD9-81ED-4DB2-BD59-A6C34878D82A}">
                    <a16:rowId xmlns:a16="http://schemas.microsoft.com/office/drawing/2014/main" val="1364879984"/>
                  </a:ext>
                </a:extLst>
              </a:tr>
              <a:tr h="0">
                <a:tc>
                  <a:txBody>
                    <a:bodyPr/>
                    <a:lstStyle/>
                    <a:p>
                      <a:pPr>
                        <a:buNone/>
                      </a:pPr>
                      <a:r>
                        <a:rPr lang="en-GB"/>
                        <a:t>AI technologies, global production chains, business models</a:t>
                      </a:r>
                    </a:p>
                  </a:txBody>
                  <a:tcPr anchor="ctr">
                    <a:lnL>
                      <a:noFill/>
                    </a:lnL>
                    <a:lnR>
                      <a:noFill/>
                    </a:lnR>
                    <a:lnT>
                      <a:noFill/>
                    </a:lnT>
                    <a:lnB>
                      <a:noFill/>
                    </a:lnB>
                    <a:noFill/>
                  </a:tcPr>
                </a:tc>
                <a:tc>
                  <a:txBody>
                    <a:bodyPr/>
                    <a:lstStyle/>
                    <a:p>
                      <a:pPr>
                        <a:buNone/>
                      </a:pPr>
                      <a:r>
                        <a:rPr lang="en-GB"/>
                        <a:t>AI</a:t>
                      </a:r>
                      <a:r>
                        <a:rPr lang="ja-JP" altLang="en-US"/>
                        <a:t>技術・グローバル制作連鎖・ビジネスモデル</a:t>
                      </a:r>
                    </a:p>
                  </a:txBody>
                  <a:tcPr anchor="ctr">
                    <a:lnL>
                      <a:noFill/>
                    </a:lnL>
                    <a:lnR>
                      <a:noFill/>
                    </a:lnR>
                    <a:lnT>
                      <a:noFill/>
                    </a:lnT>
                    <a:lnB>
                      <a:noFill/>
                    </a:lnB>
                    <a:noFill/>
                  </a:tcPr>
                </a:tc>
                <a:extLst>
                  <a:ext uri="{0D108BD9-81ED-4DB2-BD59-A6C34878D82A}">
                    <a16:rowId xmlns:a16="http://schemas.microsoft.com/office/drawing/2014/main" val="1095346189"/>
                  </a:ext>
                </a:extLst>
              </a:tr>
              <a:tr h="0">
                <a:tc>
                  <a:txBody>
                    <a:bodyPr/>
                    <a:lstStyle/>
                    <a:p>
                      <a:pPr>
                        <a:buNone/>
                      </a:pPr>
                      <a:r>
                        <a:rPr lang="en-GB"/>
                        <a:t>Historiography / archiving of versioned worlds</a:t>
                      </a:r>
                    </a:p>
                  </a:txBody>
                  <a:tcPr anchor="ctr">
                    <a:lnL>
                      <a:noFill/>
                    </a:lnL>
                    <a:lnR>
                      <a:noFill/>
                    </a:lnR>
                    <a:lnT>
                      <a:noFill/>
                    </a:lnT>
                    <a:lnB>
                      <a:noFill/>
                    </a:lnB>
                    <a:noFill/>
                  </a:tcPr>
                </a:tc>
                <a:tc>
                  <a:txBody>
                    <a:bodyPr/>
                    <a:lstStyle/>
                    <a:p>
                      <a:pPr>
                        <a:buNone/>
                      </a:pPr>
                      <a:r>
                        <a:rPr lang="ja-JP" altLang="en-US"/>
                        <a:t>版管理された世界の史叙／アーカイブ</a:t>
                      </a:r>
                    </a:p>
                  </a:txBody>
                  <a:tcPr anchor="ctr">
                    <a:lnL>
                      <a:noFill/>
                    </a:lnL>
                    <a:lnR>
                      <a:noFill/>
                    </a:lnR>
                    <a:lnT>
                      <a:noFill/>
                    </a:lnT>
                    <a:lnB>
                      <a:noFill/>
                    </a:lnB>
                    <a:noFill/>
                  </a:tcPr>
                </a:tc>
                <a:extLst>
                  <a:ext uri="{0D108BD9-81ED-4DB2-BD59-A6C34878D82A}">
                    <a16:rowId xmlns:a16="http://schemas.microsoft.com/office/drawing/2014/main" val="3707456595"/>
                  </a:ext>
                </a:extLst>
              </a:tr>
            </a:tbl>
          </a:graphicData>
        </a:graphic>
      </p:graphicFrame>
    </p:spTree>
    <p:extLst>
      <p:ext uri="{BB962C8B-B14F-4D97-AF65-F5344CB8AC3E}">
        <p14:creationId xmlns:p14="http://schemas.microsoft.com/office/powerpoint/2010/main" val="3514115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1769-9E28-D9BC-941D-210C86EB702A}"/>
              </a:ext>
            </a:extLst>
          </p:cNvPr>
          <p:cNvSpPr>
            <a:spLocks noGrp="1"/>
          </p:cNvSpPr>
          <p:nvPr>
            <p:ph type="title"/>
          </p:nvPr>
        </p:nvSpPr>
        <p:spPr/>
        <p:txBody>
          <a:bodyPr/>
          <a:lstStyle/>
          <a:p>
            <a:r>
              <a:rPr lang="en-GB" b="1" dirty="0"/>
              <a:t>My chapter question / </a:t>
            </a:r>
            <a:r>
              <a:rPr lang="ja-JP" altLang="en-US" b="1"/>
              <a:t>私の章の問い</a:t>
            </a:r>
            <a:endParaRPr lang="en-US" dirty="0"/>
          </a:p>
        </p:txBody>
      </p:sp>
      <p:sp>
        <p:nvSpPr>
          <p:cNvPr id="7" name="Footer Placeholder 6">
            <a:extLst>
              <a:ext uri="{FF2B5EF4-FFF2-40B4-BE49-F238E27FC236}">
                <a16:creationId xmlns:a16="http://schemas.microsoft.com/office/drawing/2014/main" id="{870BDB2C-38F0-462F-8D9C-C35AF1680690}"/>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dirty="0"/>
          </a:p>
        </p:txBody>
      </p:sp>
      <p:graphicFrame>
        <p:nvGraphicFramePr>
          <p:cNvPr id="10" name="Content Placeholder 9">
            <a:extLst>
              <a:ext uri="{FF2B5EF4-FFF2-40B4-BE49-F238E27FC236}">
                <a16:creationId xmlns:a16="http://schemas.microsoft.com/office/drawing/2014/main" id="{73AFEC30-17D6-4FC9-AD55-1FF038B2FB40}"/>
              </a:ext>
            </a:extLst>
          </p:cNvPr>
          <p:cNvGraphicFramePr>
            <a:graphicFrameLocks noGrp="1"/>
          </p:cNvGraphicFramePr>
          <p:nvPr>
            <p:ph idx="1"/>
          </p:nvPr>
        </p:nvGraphicFramePr>
        <p:xfrm>
          <a:off x="838200" y="2675414"/>
          <a:ext cx="10515600" cy="2651760"/>
        </p:xfrm>
        <a:graphic>
          <a:graphicData uri="http://schemas.openxmlformats.org/drawingml/2006/table">
            <a:tbl>
              <a:tblPr/>
              <a:tblGrid>
                <a:gridCol w="5257800">
                  <a:extLst>
                    <a:ext uri="{9D8B030D-6E8A-4147-A177-3AD203B41FA5}">
                      <a16:colId xmlns:a16="http://schemas.microsoft.com/office/drawing/2014/main" val="3442082511"/>
                    </a:ext>
                  </a:extLst>
                </a:gridCol>
                <a:gridCol w="5257800">
                  <a:extLst>
                    <a:ext uri="{9D8B030D-6E8A-4147-A177-3AD203B41FA5}">
                      <a16:colId xmlns:a16="http://schemas.microsoft.com/office/drawing/2014/main" val="3057453570"/>
                    </a:ext>
                  </a:extLst>
                </a:gridCol>
              </a:tblGrid>
              <a:tr h="0">
                <a:tc>
                  <a:txBody>
                    <a:bodyPr/>
                    <a:lstStyle/>
                    <a:p>
                      <a:pPr>
                        <a:buNone/>
                      </a:pPr>
                      <a:r>
                        <a:rPr lang="en-GB" b="1"/>
                        <a:t>How do grassroots MT/AI tools reshape communication &amp; access in FFXIV?</a:t>
                      </a:r>
                      <a:endParaRPr lang="en-GB"/>
                    </a:p>
                  </a:txBody>
                  <a:tcPr anchor="ctr">
                    <a:lnL>
                      <a:noFill/>
                    </a:lnL>
                    <a:lnR>
                      <a:noFill/>
                    </a:lnR>
                    <a:lnT>
                      <a:noFill/>
                    </a:lnT>
                    <a:lnB>
                      <a:noFill/>
                    </a:lnB>
                    <a:noFill/>
                  </a:tcPr>
                </a:tc>
                <a:tc>
                  <a:txBody>
                    <a:bodyPr/>
                    <a:lstStyle/>
                    <a:p>
                      <a:pPr>
                        <a:buNone/>
                      </a:pPr>
                      <a:r>
                        <a:rPr lang="ja-JP" altLang="en-US" b="1"/>
                        <a:t>草の根の機械翻訳／</a:t>
                      </a:r>
                      <a:r>
                        <a:rPr lang="en-GB" b="1"/>
                        <a:t>AI</a:t>
                      </a:r>
                      <a:r>
                        <a:rPr lang="ja-JP" altLang="en-US" b="1"/>
                        <a:t>ツールは</a:t>
                      </a:r>
                      <a:r>
                        <a:rPr lang="en-GB" b="1"/>
                        <a:t>FFXIV</a:t>
                      </a:r>
                      <a:r>
                        <a:rPr lang="ja-JP" altLang="en-US" b="1"/>
                        <a:t>の会話とアクセスをどう変えるか？</a:t>
                      </a:r>
                      <a:endParaRPr lang="ja-JP" altLang="en-US"/>
                    </a:p>
                  </a:txBody>
                  <a:tcPr anchor="ctr">
                    <a:lnL>
                      <a:noFill/>
                    </a:lnL>
                    <a:lnR>
                      <a:noFill/>
                    </a:lnR>
                    <a:lnT>
                      <a:noFill/>
                    </a:lnT>
                    <a:lnB>
                      <a:noFill/>
                    </a:lnB>
                    <a:noFill/>
                  </a:tcPr>
                </a:tc>
                <a:extLst>
                  <a:ext uri="{0D108BD9-81ED-4DB2-BD59-A6C34878D82A}">
                    <a16:rowId xmlns:a16="http://schemas.microsoft.com/office/drawing/2014/main" val="1022480354"/>
                  </a:ext>
                </a:extLst>
              </a:tr>
              <a:tr h="0">
                <a:tc>
                  <a:txBody>
                    <a:bodyPr/>
                    <a:lstStyle/>
                    <a:p>
                      <a:pPr>
                        <a:buNone/>
                      </a:pPr>
                      <a:r>
                        <a:rPr lang="en-GB"/>
                        <a:t>Translation as infrastructure (not only “language”)</a:t>
                      </a:r>
                    </a:p>
                  </a:txBody>
                  <a:tcPr anchor="ctr">
                    <a:lnL>
                      <a:noFill/>
                    </a:lnL>
                    <a:lnR>
                      <a:noFill/>
                    </a:lnR>
                    <a:lnT>
                      <a:noFill/>
                    </a:lnT>
                    <a:lnB>
                      <a:noFill/>
                    </a:lnB>
                    <a:noFill/>
                  </a:tcPr>
                </a:tc>
                <a:tc>
                  <a:txBody>
                    <a:bodyPr/>
                    <a:lstStyle/>
                    <a:p>
                      <a:pPr>
                        <a:buNone/>
                      </a:pPr>
                      <a:r>
                        <a:rPr lang="ja-JP" altLang="en-US"/>
                        <a:t>翻訳を「言語」ではなく「インフラ」として捉える</a:t>
                      </a:r>
                    </a:p>
                  </a:txBody>
                  <a:tcPr anchor="ctr">
                    <a:lnL>
                      <a:noFill/>
                    </a:lnL>
                    <a:lnR>
                      <a:noFill/>
                    </a:lnR>
                    <a:lnT>
                      <a:noFill/>
                    </a:lnT>
                    <a:lnB>
                      <a:noFill/>
                    </a:lnB>
                    <a:noFill/>
                  </a:tcPr>
                </a:tc>
                <a:extLst>
                  <a:ext uri="{0D108BD9-81ED-4DB2-BD59-A6C34878D82A}">
                    <a16:rowId xmlns:a16="http://schemas.microsoft.com/office/drawing/2014/main" val="2776080491"/>
                  </a:ext>
                </a:extLst>
              </a:tr>
              <a:tr h="0">
                <a:tc>
                  <a:txBody>
                    <a:bodyPr/>
                    <a:lstStyle/>
                    <a:p>
                      <a:pPr>
                        <a:buNone/>
                      </a:pPr>
                      <a:r>
                        <a:rPr lang="en-GB"/>
                        <a:t>Mods as a site of negotiation and governance</a:t>
                      </a:r>
                    </a:p>
                  </a:txBody>
                  <a:tcPr anchor="ctr">
                    <a:lnL>
                      <a:noFill/>
                    </a:lnL>
                    <a:lnR>
                      <a:noFill/>
                    </a:lnR>
                    <a:lnT>
                      <a:noFill/>
                    </a:lnT>
                    <a:lnB>
                      <a:noFill/>
                    </a:lnB>
                    <a:noFill/>
                  </a:tcPr>
                </a:tc>
                <a:tc>
                  <a:txBody>
                    <a:bodyPr/>
                    <a:lstStyle/>
                    <a:p>
                      <a:pPr>
                        <a:buNone/>
                      </a:pPr>
                      <a:r>
                        <a:rPr lang="en-GB"/>
                        <a:t>MOD</a:t>
                      </a:r>
                      <a:r>
                        <a:rPr lang="ja-JP" altLang="en-US"/>
                        <a:t>は交渉と統治の場</a:t>
                      </a:r>
                    </a:p>
                  </a:txBody>
                  <a:tcPr anchor="ctr">
                    <a:lnL>
                      <a:noFill/>
                    </a:lnL>
                    <a:lnR>
                      <a:noFill/>
                    </a:lnR>
                    <a:lnT>
                      <a:noFill/>
                    </a:lnT>
                    <a:lnB>
                      <a:noFill/>
                    </a:lnB>
                    <a:noFill/>
                  </a:tcPr>
                </a:tc>
                <a:extLst>
                  <a:ext uri="{0D108BD9-81ED-4DB2-BD59-A6C34878D82A}">
                    <a16:rowId xmlns:a16="http://schemas.microsoft.com/office/drawing/2014/main" val="2786741747"/>
                  </a:ext>
                </a:extLst>
              </a:tr>
              <a:tr h="0">
                <a:tc>
                  <a:txBody>
                    <a:bodyPr/>
                    <a:lstStyle/>
                    <a:p>
                      <a:pPr>
                        <a:buNone/>
                      </a:pPr>
                      <a:r>
                        <a:rPr lang="en-GB"/>
                        <a:t>Focus: communities beyond official language support</a:t>
                      </a:r>
                    </a:p>
                  </a:txBody>
                  <a:tcPr anchor="ctr">
                    <a:lnL>
                      <a:noFill/>
                    </a:lnL>
                    <a:lnR>
                      <a:noFill/>
                    </a:lnR>
                    <a:lnT>
                      <a:noFill/>
                    </a:lnT>
                    <a:lnB>
                      <a:noFill/>
                    </a:lnB>
                    <a:noFill/>
                  </a:tcPr>
                </a:tc>
                <a:tc>
                  <a:txBody>
                    <a:bodyPr/>
                    <a:lstStyle/>
                    <a:p>
                      <a:pPr>
                        <a:buNone/>
                      </a:pPr>
                      <a:r>
                        <a:rPr lang="ja-JP" altLang="en-US"/>
                        <a:t>焦点：公式言語支援の外側にいる共同体</a:t>
                      </a:r>
                    </a:p>
                  </a:txBody>
                  <a:tcPr anchor="ctr">
                    <a:lnL>
                      <a:noFill/>
                    </a:lnL>
                    <a:lnR>
                      <a:noFill/>
                    </a:lnR>
                    <a:lnT>
                      <a:noFill/>
                    </a:lnT>
                    <a:lnB>
                      <a:noFill/>
                    </a:lnB>
                    <a:noFill/>
                  </a:tcPr>
                </a:tc>
                <a:extLst>
                  <a:ext uri="{0D108BD9-81ED-4DB2-BD59-A6C34878D82A}">
                    <a16:rowId xmlns:a16="http://schemas.microsoft.com/office/drawing/2014/main" val="3680412285"/>
                  </a:ext>
                </a:extLst>
              </a:tr>
              <a:tr h="0">
                <a:tc>
                  <a:txBody>
                    <a:bodyPr/>
                    <a:lstStyle/>
                    <a:p>
                      <a:pPr>
                        <a:buNone/>
                      </a:pPr>
                      <a:r>
                        <a:rPr lang="en-GB"/>
                        <a:t>Case emphasis: Iberosphere (Spanish/Portuguese)</a:t>
                      </a:r>
                    </a:p>
                  </a:txBody>
                  <a:tcPr anchor="ctr">
                    <a:lnL>
                      <a:noFill/>
                    </a:lnL>
                    <a:lnR>
                      <a:noFill/>
                    </a:lnR>
                    <a:lnT>
                      <a:noFill/>
                    </a:lnT>
                    <a:lnB>
                      <a:noFill/>
                    </a:lnB>
                    <a:noFill/>
                  </a:tcPr>
                </a:tc>
                <a:tc>
                  <a:txBody>
                    <a:bodyPr/>
                    <a:lstStyle/>
                    <a:p>
                      <a:pPr>
                        <a:buNone/>
                      </a:pPr>
                      <a:r>
                        <a:rPr lang="ja-JP" altLang="en-US"/>
                        <a:t>事例の核：イベロ圏（西／葡）</a:t>
                      </a:r>
                    </a:p>
                  </a:txBody>
                  <a:tcPr anchor="ctr">
                    <a:lnL>
                      <a:noFill/>
                    </a:lnL>
                    <a:lnR>
                      <a:noFill/>
                    </a:lnR>
                    <a:lnT>
                      <a:noFill/>
                    </a:lnT>
                    <a:lnB>
                      <a:noFill/>
                    </a:lnB>
                    <a:noFill/>
                  </a:tcPr>
                </a:tc>
                <a:extLst>
                  <a:ext uri="{0D108BD9-81ED-4DB2-BD59-A6C34878D82A}">
                    <a16:rowId xmlns:a16="http://schemas.microsoft.com/office/drawing/2014/main" val="2574339382"/>
                  </a:ext>
                </a:extLst>
              </a:tr>
            </a:tbl>
          </a:graphicData>
        </a:graphic>
      </p:graphicFrame>
    </p:spTree>
    <p:extLst>
      <p:ext uri="{BB962C8B-B14F-4D97-AF65-F5344CB8AC3E}">
        <p14:creationId xmlns:p14="http://schemas.microsoft.com/office/powerpoint/2010/main" val="2505296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E9DE5-6D31-3E72-EA9C-A97B78CEBA1B}"/>
              </a:ext>
            </a:extLst>
          </p:cNvPr>
          <p:cNvSpPr>
            <a:spLocks noGrp="1"/>
          </p:cNvSpPr>
          <p:nvPr>
            <p:ph type="title"/>
          </p:nvPr>
        </p:nvSpPr>
        <p:spPr/>
        <p:txBody>
          <a:bodyPr/>
          <a:lstStyle/>
          <a:p>
            <a:r>
              <a:rPr lang="en-GB" b="1"/>
              <a:t>Official tools vs mods / </a:t>
            </a:r>
            <a:r>
              <a:rPr lang="ja-JP" altLang="en-US" b="1"/>
              <a:t>公式ツールと</a:t>
            </a:r>
            <a:r>
              <a:rPr lang="en-GB" b="1"/>
              <a:t>MOD</a:t>
            </a:r>
            <a:endParaRPr lang="en-US" dirty="0"/>
          </a:p>
        </p:txBody>
      </p:sp>
      <p:sp>
        <p:nvSpPr>
          <p:cNvPr id="7" name="Footer Placeholder 6">
            <a:extLst>
              <a:ext uri="{FF2B5EF4-FFF2-40B4-BE49-F238E27FC236}">
                <a16:creationId xmlns:a16="http://schemas.microsoft.com/office/drawing/2014/main" id="{36F4056F-A84F-F7A4-D01E-DC5F16B7426F}"/>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dirty="0"/>
          </a:p>
        </p:txBody>
      </p:sp>
      <p:graphicFrame>
        <p:nvGraphicFramePr>
          <p:cNvPr id="10" name="Content Placeholder 9">
            <a:extLst>
              <a:ext uri="{FF2B5EF4-FFF2-40B4-BE49-F238E27FC236}">
                <a16:creationId xmlns:a16="http://schemas.microsoft.com/office/drawing/2014/main" id="{DC8849BD-719F-68E8-21FD-14E3EAC66BF5}"/>
              </a:ext>
            </a:extLst>
          </p:cNvPr>
          <p:cNvGraphicFramePr>
            <a:graphicFrameLocks noGrp="1"/>
          </p:cNvGraphicFramePr>
          <p:nvPr>
            <p:ph idx="1"/>
            <p:extLst>
              <p:ext uri="{D42A27DB-BD31-4B8C-83A1-F6EECF244321}">
                <p14:modId xmlns:p14="http://schemas.microsoft.com/office/powerpoint/2010/main" val="3477330027"/>
              </p:ext>
            </p:extLst>
          </p:nvPr>
        </p:nvGraphicFramePr>
        <p:xfrm>
          <a:off x="838200" y="2538254"/>
          <a:ext cx="10515600" cy="2926080"/>
        </p:xfrm>
        <a:graphic>
          <a:graphicData uri="http://schemas.openxmlformats.org/drawingml/2006/table">
            <a:tbl>
              <a:tblPr/>
              <a:tblGrid>
                <a:gridCol w="5257800">
                  <a:extLst>
                    <a:ext uri="{9D8B030D-6E8A-4147-A177-3AD203B41FA5}">
                      <a16:colId xmlns:a16="http://schemas.microsoft.com/office/drawing/2014/main" val="3408562941"/>
                    </a:ext>
                  </a:extLst>
                </a:gridCol>
                <a:gridCol w="5257800">
                  <a:extLst>
                    <a:ext uri="{9D8B030D-6E8A-4147-A177-3AD203B41FA5}">
                      <a16:colId xmlns:a16="http://schemas.microsoft.com/office/drawing/2014/main" val="194443373"/>
                    </a:ext>
                  </a:extLst>
                </a:gridCol>
              </a:tblGrid>
              <a:tr h="0">
                <a:tc>
                  <a:txBody>
                    <a:bodyPr/>
                    <a:lstStyle/>
                    <a:p>
                      <a:pPr>
                        <a:buNone/>
                      </a:pPr>
                      <a:r>
                        <a:rPr lang="en-GB"/>
                        <a:t>Official in-game translation is conservative by design</a:t>
                      </a:r>
                    </a:p>
                  </a:txBody>
                  <a:tcPr anchor="ctr">
                    <a:lnL>
                      <a:noFill/>
                    </a:lnL>
                    <a:lnR>
                      <a:noFill/>
                    </a:lnR>
                    <a:lnT>
                      <a:noFill/>
                    </a:lnT>
                    <a:lnB>
                      <a:noFill/>
                    </a:lnB>
                    <a:noFill/>
                  </a:tcPr>
                </a:tc>
                <a:tc>
                  <a:txBody>
                    <a:bodyPr/>
                    <a:lstStyle/>
                    <a:p>
                      <a:pPr>
                        <a:buNone/>
                      </a:pPr>
                      <a:r>
                        <a:rPr lang="ja-JP" altLang="en-US"/>
                        <a:t>公式翻訳は設計上「保守的」</a:t>
                      </a:r>
                    </a:p>
                  </a:txBody>
                  <a:tcPr anchor="ctr">
                    <a:lnL>
                      <a:noFill/>
                    </a:lnL>
                    <a:lnR>
                      <a:noFill/>
                    </a:lnR>
                    <a:lnT>
                      <a:noFill/>
                    </a:lnT>
                    <a:lnB>
                      <a:noFill/>
                    </a:lnB>
                    <a:noFill/>
                  </a:tcPr>
                </a:tc>
                <a:extLst>
                  <a:ext uri="{0D108BD9-81ED-4DB2-BD59-A6C34878D82A}">
                    <a16:rowId xmlns:a16="http://schemas.microsoft.com/office/drawing/2014/main" val="3607655896"/>
                  </a:ext>
                </a:extLst>
              </a:tr>
              <a:tr h="0">
                <a:tc>
                  <a:txBody>
                    <a:bodyPr/>
                    <a:lstStyle/>
                    <a:p>
                      <a:pPr>
                        <a:buNone/>
                      </a:pPr>
                      <a:r>
                        <a:rPr lang="en-GB"/>
                        <a:t>Stabilises cross-lingual play, reduces friction/toxicity</a:t>
                      </a:r>
                      <a:endParaRPr lang="en-GB" dirty="0"/>
                    </a:p>
                  </a:txBody>
                  <a:tcPr anchor="ctr">
                    <a:lnL>
                      <a:noFill/>
                    </a:lnL>
                    <a:lnR>
                      <a:noFill/>
                    </a:lnR>
                    <a:lnT>
                      <a:noFill/>
                    </a:lnT>
                    <a:lnB>
                      <a:noFill/>
                    </a:lnB>
                    <a:noFill/>
                  </a:tcPr>
                </a:tc>
                <a:tc>
                  <a:txBody>
                    <a:bodyPr/>
                    <a:lstStyle/>
                    <a:p>
                      <a:pPr>
                        <a:buNone/>
                      </a:pPr>
                      <a:r>
                        <a:rPr lang="ja-JP" altLang="en-US"/>
                        <a:t>越境プレイの安定化／摩擦・毒性の抑制</a:t>
                      </a:r>
                    </a:p>
                  </a:txBody>
                  <a:tcPr anchor="ctr">
                    <a:lnL>
                      <a:noFill/>
                    </a:lnL>
                    <a:lnR>
                      <a:noFill/>
                    </a:lnR>
                    <a:lnT>
                      <a:noFill/>
                    </a:lnT>
                    <a:lnB>
                      <a:noFill/>
                    </a:lnB>
                    <a:noFill/>
                  </a:tcPr>
                </a:tc>
                <a:extLst>
                  <a:ext uri="{0D108BD9-81ED-4DB2-BD59-A6C34878D82A}">
                    <a16:rowId xmlns:a16="http://schemas.microsoft.com/office/drawing/2014/main" val="362987636"/>
                  </a:ext>
                </a:extLst>
              </a:tr>
              <a:tr h="0">
                <a:tc>
                  <a:txBody>
                    <a:bodyPr/>
                    <a:lstStyle/>
                    <a:p>
                      <a:pPr>
                        <a:buNone/>
                      </a:pPr>
                      <a:r>
                        <a:rPr lang="en-GB"/>
                        <a:t>But limits expressive range; language communities silo</a:t>
                      </a:r>
                    </a:p>
                  </a:txBody>
                  <a:tcPr anchor="ctr">
                    <a:lnL>
                      <a:noFill/>
                    </a:lnL>
                    <a:lnR>
                      <a:noFill/>
                    </a:lnR>
                    <a:lnT>
                      <a:noFill/>
                    </a:lnT>
                    <a:lnB>
                      <a:noFill/>
                    </a:lnB>
                    <a:noFill/>
                  </a:tcPr>
                </a:tc>
                <a:tc>
                  <a:txBody>
                    <a:bodyPr/>
                    <a:lstStyle/>
                    <a:p>
                      <a:pPr>
                        <a:buNone/>
                      </a:pPr>
                      <a:r>
                        <a:rPr lang="ja-JP" altLang="en-US"/>
                        <a:t>表現が制限され、言語共同体がサイロ化しがち</a:t>
                      </a:r>
                    </a:p>
                  </a:txBody>
                  <a:tcPr anchor="ctr">
                    <a:lnL>
                      <a:noFill/>
                    </a:lnL>
                    <a:lnR>
                      <a:noFill/>
                    </a:lnR>
                    <a:lnT>
                      <a:noFill/>
                    </a:lnT>
                    <a:lnB>
                      <a:noFill/>
                    </a:lnB>
                    <a:noFill/>
                  </a:tcPr>
                </a:tc>
                <a:extLst>
                  <a:ext uri="{0D108BD9-81ED-4DB2-BD59-A6C34878D82A}">
                    <a16:rowId xmlns:a16="http://schemas.microsoft.com/office/drawing/2014/main" val="1166561411"/>
                  </a:ext>
                </a:extLst>
              </a:tr>
              <a:tr h="0">
                <a:tc>
                  <a:txBody>
                    <a:bodyPr/>
                    <a:lstStyle/>
                    <a:p>
                      <a:pPr>
                        <a:buNone/>
                      </a:pPr>
                      <a:r>
                        <a:rPr lang="en-GB"/>
                        <a:t>Official full support: JP/EN/FR/DE; KR/CN via partners</a:t>
                      </a:r>
                    </a:p>
                  </a:txBody>
                  <a:tcPr anchor="ctr">
                    <a:lnL>
                      <a:noFill/>
                    </a:lnL>
                    <a:lnR>
                      <a:noFill/>
                    </a:lnR>
                    <a:lnT>
                      <a:noFill/>
                    </a:lnT>
                    <a:lnB>
                      <a:noFill/>
                    </a:lnB>
                    <a:noFill/>
                  </a:tcPr>
                </a:tc>
                <a:tc>
                  <a:txBody>
                    <a:bodyPr/>
                    <a:lstStyle/>
                    <a:p>
                      <a:pPr>
                        <a:buNone/>
                      </a:pPr>
                      <a:r>
                        <a:rPr lang="ja-JP" altLang="en-US"/>
                        <a:t>完全対応：日英仏独／韓中は提携運用</a:t>
                      </a:r>
                    </a:p>
                  </a:txBody>
                  <a:tcPr anchor="ctr">
                    <a:lnL>
                      <a:noFill/>
                    </a:lnL>
                    <a:lnR>
                      <a:noFill/>
                    </a:lnR>
                    <a:lnT>
                      <a:noFill/>
                    </a:lnT>
                    <a:lnB>
                      <a:noFill/>
                    </a:lnB>
                    <a:noFill/>
                  </a:tcPr>
                </a:tc>
                <a:extLst>
                  <a:ext uri="{0D108BD9-81ED-4DB2-BD59-A6C34878D82A}">
                    <a16:rowId xmlns:a16="http://schemas.microsoft.com/office/drawing/2014/main" val="3010099307"/>
                  </a:ext>
                </a:extLst>
              </a:tr>
              <a:tr h="0">
                <a:tc>
                  <a:txBody>
                    <a:bodyPr/>
                    <a:lstStyle/>
                    <a:p>
                      <a:pPr>
                        <a:buNone/>
                      </a:pPr>
                      <a:r>
                        <a:rPr lang="en-GB"/>
                        <a:t>Mods extend affordances for access &amp; expression</a:t>
                      </a:r>
                    </a:p>
                  </a:txBody>
                  <a:tcPr anchor="ctr">
                    <a:lnL>
                      <a:noFill/>
                    </a:lnL>
                    <a:lnR>
                      <a:noFill/>
                    </a:lnR>
                    <a:lnT>
                      <a:noFill/>
                    </a:lnT>
                    <a:lnB>
                      <a:noFill/>
                    </a:lnB>
                    <a:noFill/>
                  </a:tcPr>
                </a:tc>
                <a:tc>
                  <a:txBody>
                    <a:bodyPr/>
                    <a:lstStyle/>
                    <a:p>
                      <a:pPr>
                        <a:buNone/>
                      </a:pPr>
                      <a:r>
                        <a:rPr lang="en-GB"/>
                        <a:t>MOD</a:t>
                      </a:r>
                      <a:r>
                        <a:rPr lang="ja-JP" altLang="en-US"/>
                        <a:t>がアクセスと表現のアフォーダンスを拡張</a:t>
                      </a:r>
                    </a:p>
                  </a:txBody>
                  <a:tcPr anchor="ctr">
                    <a:lnL>
                      <a:noFill/>
                    </a:lnL>
                    <a:lnR>
                      <a:noFill/>
                    </a:lnR>
                    <a:lnT>
                      <a:noFill/>
                    </a:lnT>
                    <a:lnB>
                      <a:noFill/>
                    </a:lnB>
                    <a:noFill/>
                  </a:tcPr>
                </a:tc>
                <a:extLst>
                  <a:ext uri="{0D108BD9-81ED-4DB2-BD59-A6C34878D82A}">
                    <a16:rowId xmlns:a16="http://schemas.microsoft.com/office/drawing/2014/main" val="1844961641"/>
                  </a:ext>
                </a:extLst>
              </a:tr>
            </a:tbl>
          </a:graphicData>
        </a:graphic>
      </p:graphicFrame>
    </p:spTree>
    <p:extLst>
      <p:ext uri="{BB962C8B-B14F-4D97-AF65-F5344CB8AC3E}">
        <p14:creationId xmlns:p14="http://schemas.microsoft.com/office/powerpoint/2010/main" val="164192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8439" name="Rectangle 18438">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41" name="Rectangle 18440">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443" name="Group 18442">
            <a:extLst>
              <a:ext uri="{FF2B5EF4-FFF2-40B4-BE49-F238E27FC236}">
                <a16:creationId xmlns:a16="http://schemas.microsoft.com/office/drawing/2014/main" id="{1EA1DAFF-CECA-492F-BFA1-22C64956B8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8444" name="Oval 18443">
              <a:extLst>
                <a:ext uri="{FF2B5EF4-FFF2-40B4-BE49-F238E27FC236}">
                  <a16:creationId xmlns:a16="http://schemas.microsoft.com/office/drawing/2014/main" id="{5D3D3744-142C-4653-90AB-546FE6B84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45" name="Oval 18444">
              <a:extLst>
                <a:ext uri="{FF2B5EF4-FFF2-40B4-BE49-F238E27FC236}">
                  <a16:creationId xmlns:a16="http://schemas.microsoft.com/office/drawing/2014/main" id="{0BC69CAC-820B-41BA-BFCA-79B45576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46" name="Oval 18445">
              <a:extLst>
                <a:ext uri="{FF2B5EF4-FFF2-40B4-BE49-F238E27FC236}">
                  <a16:creationId xmlns:a16="http://schemas.microsoft.com/office/drawing/2014/main" id="{3D205E7A-88AB-4C4B-B8D1-5A76AA878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47" name="Oval 18446">
              <a:extLst>
                <a:ext uri="{FF2B5EF4-FFF2-40B4-BE49-F238E27FC236}">
                  <a16:creationId xmlns:a16="http://schemas.microsoft.com/office/drawing/2014/main" id="{0D4286E9-8501-4EBF-874C-74897B4B6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448" name="Oval 18447">
              <a:extLst>
                <a:ext uri="{FF2B5EF4-FFF2-40B4-BE49-F238E27FC236}">
                  <a16:creationId xmlns:a16="http://schemas.microsoft.com/office/drawing/2014/main" id="{45586ADC-910E-45C9-BAB4-CB0EFBEE5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49" name="Oval 18448">
              <a:extLst>
                <a:ext uri="{FF2B5EF4-FFF2-40B4-BE49-F238E27FC236}">
                  <a16:creationId xmlns:a16="http://schemas.microsoft.com/office/drawing/2014/main" id="{DAB594C5-5BB0-49AE-8AAC-AE40A6F8A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451" name="Rectangle 18450">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453" name="Group 18452">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18454" name="Straight Connector 18453">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8455" name="Straight Connector 18454">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8456" name="Straight Connector 18455">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8457" name="Straight Connector 18456">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18434" name="Picture 2">
            <a:extLst>
              <a:ext uri="{FF2B5EF4-FFF2-40B4-BE49-F238E27FC236}">
                <a16:creationId xmlns:a16="http://schemas.microsoft.com/office/drawing/2014/main" id="{A8770EB6-10D8-7E2C-AE7B-57636D6BEB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922" r="1" b="19011"/>
          <a:stretch>
            <a:fillRect/>
          </a:stretch>
        </p:blipFill>
        <p:spPr bwMode="auto">
          <a:xfrm>
            <a:off x="626590" y="317578"/>
            <a:ext cx="10851111" cy="3508437"/>
          </a:xfrm>
          <a:prstGeom prst="rect">
            <a:avLst/>
          </a:prstGeom>
          <a:noFill/>
          <a:extLst>
            <a:ext uri="{909E8E84-426E-40DD-AFC4-6F175D3DCCD1}">
              <a14:hiddenFill xmlns:a14="http://schemas.microsoft.com/office/drawing/2010/main">
                <a:solidFill>
                  <a:srgbClr val="FFFFFF"/>
                </a:solidFill>
              </a14:hiddenFill>
            </a:ext>
          </a:extLst>
        </p:spPr>
      </p:pic>
      <p:grpSp>
        <p:nvGrpSpPr>
          <p:cNvPr id="18459" name="Group 18458">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482489"/>
            <a:ext cx="304800" cy="429768"/>
            <a:chOff x="215328" y="-46937"/>
            <a:chExt cx="304800" cy="2773841"/>
          </a:xfrm>
        </p:grpSpPr>
        <p:cxnSp>
          <p:nvCxnSpPr>
            <p:cNvPr id="18460" name="Straight Connector 18459">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461" name="Straight Connector 18460">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462" name="Straight Connector 18461">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463" name="Straight Connector 18462">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8465" name="Rectangle 18464">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467" name="Group 18466">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18468" name="Straight Connector 18467">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8469" name="Straight Connector 18468">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8470" name="Straight Connector 18469">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8471" name="Straight Connector 18470">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127CFE-8023-0C6B-11BA-9D3A4AAF0418}"/>
              </a:ext>
            </a:extLst>
          </p:cNvPr>
          <p:cNvSpPr>
            <a:spLocks noGrp="1"/>
          </p:cNvSpPr>
          <p:nvPr>
            <p:ph type="title"/>
          </p:nvPr>
        </p:nvSpPr>
        <p:spPr>
          <a:xfrm>
            <a:off x="630936" y="4018137"/>
            <a:ext cx="4569060" cy="2129586"/>
          </a:xfrm>
          <a:noFill/>
        </p:spPr>
        <p:txBody>
          <a:bodyPr anchor="t">
            <a:normAutofit/>
          </a:bodyPr>
          <a:lstStyle/>
          <a:p>
            <a:endParaRPr lang="en-US" sz="4800">
              <a:solidFill>
                <a:schemeClr val="bg1"/>
              </a:solidFill>
            </a:endParaRPr>
          </a:p>
        </p:txBody>
      </p:sp>
      <p:sp>
        <p:nvSpPr>
          <p:cNvPr id="3" name="Content Placeholder 2">
            <a:extLst>
              <a:ext uri="{FF2B5EF4-FFF2-40B4-BE49-F238E27FC236}">
                <a16:creationId xmlns:a16="http://schemas.microsoft.com/office/drawing/2014/main" id="{7B66D18B-8A0B-EC82-10F8-FE28855C0B73}"/>
              </a:ext>
            </a:extLst>
          </p:cNvPr>
          <p:cNvSpPr>
            <a:spLocks noGrp="1"/>
          </p:cNvSpPr>
          <p:nvPr>
            <p:ph idx="1"/>
          </p:nvPr>
        </p:nvSpPr>
        <p:spPr>
          <a:xfrm>
            <a:off x="5486080" y="4018143"/>
            <a:ext cx="5674105" cy="2129599"/>
          </a:xfrm>
          <a:noFill/>
        </p:spPr>
        <p:txBody>
          <a:bodyPr anchor="t">
            <a:normAutofit/>
          </a:bodyPr>
          <a:lstStyle/>
          <a:p>
            <a:endParaRPr lang="en-US" sz="1800">
              <a:solidFill>
                <a:schemeClr val="bg1"/>
              </a:solidFill>
            </a:endParaRPr>
          </a:p>
        </p:txBody>
      </p:sp>
      <p:sp>
        <p:nvSpPr>
          <p:cNvPr id="4" name="Footer Placeholder 3">
            <a:extLst>
              <a:ext uri="{FF2B5EF4-FFF2-40B4-BE49-F238E27FC236}">
                <a16:creationId xmlns:a16="http://schemas.microsoft.com/office/drawing/2014/main" id="{FFFF30C1-2B67-2925-3C3A-E815D102D494}"/>
              </a:ext>
            </a:extLst>
          </p:cNvPr>
          <p:cNvSpPr>
            <a:spLocks noGrp="1"/>
          </p:cNvSpPr>
          <p:nvPr>
            <p:ph type="ftr" sz="quarter" idx="11"/>
          </p:nvPr>
        </p:nvSpPr>
        <p:spPr>
          <a:xfrm>
            <a:off x="630936" y="6308832"/>
            <a:ext cx="8320722" cy="548640"/>
          </a:xfrm>
        </p:spPr>
        <p:txBody>
          <a:bodyPr anchor="ctr">
            <a:normAutofit/>
          </a:bodyPr>
          <a:lstStyle/>
          <a:p>
            <a:pPr algn="just">
              <a:spcAft>
                <a:spcPts val="600"/>
              </a:spcAft>
            </a:pPr>
            <a:r>
              <a:rPr lang="en-US" sz="1050">
                <a:solidFill>
                  <a:schemeClr val="bg1"/>
                </a:solidFill>
              </a:rPr>
              <a:t>Contact: william.huber@falmouth.ac.uk - Even a rough idea is welcome.
 </a:t>
            </a:r>
            <a:r>
              <a:rPr lang="ja-JP" altLang="en-US" sz="1050">
                <a:solidFill>
                  <a:schemeClr val="bg1"/>
                </a:solidFill>
              </a:rPr>
              <a:t>連絡先：</a:t>
            </a:r>
            <a:r>
              <a:rPr lang="en-US" sz="1050">
                <a:solidFill>
                  <a:schemeClr val="bg1"/>
                </a:solidFill>
              </a:rPr>
              <a:t>william.huber@falmouth.ac.uk - </a:t>
            </a:r>
            <a:r>
              <a:rPr lang="ja-JP" altLang="en-US" sz="1050">
                <a:solidFill>
                  <a:schemeClr val="bg1"/>
                </a:solidFill>
              </a:rPr>
              <a:t>ラフなアイデアでも歓迎です。</a:t>
            </a:r>
            <a:endParaRPr lang="en-US" sz="1050">
              <a:solidFill>
                <a:schemeClr val="bg1"/>
              </a:solidFill>
            </a:endParaRPr>
          </a:p>
        </p:txBody>
      </p:sp>
    </p:spTree>
    <p:extLst>
      <p:ext uri="{BB962C8B-B14F-4D97-AF65-F5344CB8AC3E}">
        <p14:creationId xmlns:p14="http://schemas.microsoft.com/office/powerpoint/2010/main" val="3691139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01824-024B-BFD9-7D2B-F4C88521FC94}"/>
              </a:ext>
            </a:extLst>
          </p:cNvPr>
          <p:cNvSpPr>
            <a:spLocks noGrp="1"/>
          </p:cNvSpPr>
          <p:nvPr>
            <p:ph type="title"/>
          </p:nvPr>
        </p:nvSpPr>
        <p:spPr/>
        <p:txBody>
          <a:bodyPr>
            <a:normAutofit/>
          </a:bodyPr>
          <a:lstStyle/>
          <a:p>
            <a:r>
              <a:rPr lang="en-GB" b="1" dirty="0"/>
              <a:t>My chapter: method &amp; contribution / </a:t>
            </a:r>
            <a:r>
              <a:rPr lang="ja-JP" altLang="en-US" b="1"/>
              <a:t>私の章：方法と貢献</a:t>
            </a:r>
          </a:p>
        </p:txBody>
      </p:sp>
      <p:graphicFrame>
        <p:nvGraphicFramePr>
          <p:cNvPr id="5" name="Content Placeholder 4">
            <a:extLst>
              <a:ext uri="{FF2B5EF4-FFF2-40B4-BE49-F238E27FC236}">
                <a16:creationId xmlns:a16="http://schemas.microsoft.com/office/drawing/2014/main" id="{11020539-AE6E-CD4F-4D5D-95E2D0F31BD1}"/>
              </a:ext>
            </a:extLst>
          </p:cNvPr>
          <p:cNvGraphicFramePr>
            <a:graphicFrameLocks noGrp="1"/>
          </p:cNvGraphicFramePr>
          <p:nvPr>
            <p:ph idx="1"/>
            <p:extLst>
              <p:ext uri="{D42A27DB-BD31-4B8C-83A1-F6EECF244321}">
                <p14:modId xmlns:p14="http://schemas.microsoft.com/office/powerpoint/2010/main" val="3367583974"/>
              </p:ext>
            </p:extLst>
          </p:nvPr>
        </p:nvGraphicFramePr>
        <p:xfrm>
          <a:off x="838200" y="2218214"/>
          <a:ext cx="10515600" cy="3566160"/>
        </p:xfrm>
        <a:graphic>
          <a:graphicData uri="http://schemas.openxmlformats.org/drawingml/2006/table">
            <a:tbl>
              <a:tblPr/>
              <a:tblGrid>
                <a:gridCol w="5257800">
                  <a:extLst>
                    <a:ext uri="{9D8B030D-6E8A-4147-A177-3AD203B41FA5}">
                      <a16:colId xmlns:a16="http://schemas.microsoft.com/office/drawing/2014/main" val="3367197180"/>
                    </a:ext>
                  </a:extLst>
                </a:gridCol>
                <a:gridCol w="5257800">
                  <a:extLst>
                    <a:ext uri="{9D8B030D-6E8A-4147-A177-3AD203B41FA5}">
                      <a16:colId xmlns:a16="http://schemas.microsoft.com/office/drawing/2014/main" val="2281939734"/>
                    </a:ext>
                  </a:extLst>
                </a:gridCol>
              </a:tblGrid>
              <a:tr h="0">
                <a:tc>
                  <a:txBody>
                    <a:bodyPr/>
                    <a:lstStyle/>
                    <a:p>
                      <a:pPr>
                        <a:buNone/>
                      </a:pPr>
                      <a:r>
                        <a:rPr lang="en-GB"/>
                        <a:t>Materials: translation mods + AI voice tools (ecosystem view)</a:t>
                      </a:r>
                    </a:p>
                  </a:txBody>
                  <a:tcPr anchor="ctr">
                    <a:lnL>
                      <a:noFill/>
                    </a:lnL>
                    <a:lnR>
                      <a:noFill/>
                    </a:lnR>
                    <a:lnT>
                      <a:noFill/>
                    </a:lnT>
                    <a:lnB>
                      <a:noFill/>
                    </a:lnB>
                    <a:noFill/>
                  </a:tcPr>
                </a:tc>
                <a:tc>
                  <a:txBody>
                    <a:bodyPr/>
                    <a:lstStyle/>
                    <a:p>
                      <a:pPr>
                        <a:buNone/>
                      </a:pPr>
                      <a:r>
                        <a:rPr lang="ja-JP" altLang="en-US"/>
                        <a:t>対象：機械翻訳</a:t>
                      </a:r>
                      <a:r>
                        <a:rPr lang="en-GB"/>
                        <a:t>MOD＋AI</a:t>
                      </a:r>
                      <a:r>
                        <a:rPr lang="ja-JP" altLang="en-US"/>
                        <a:t>音声ツール（エコシステムとして）</a:t>
                      </a:r>
                    </a:p>
                  </a:txBody>
                  <a:tcPr anchor="ctr">
                    <a:lnL>
                      <a:noFill/>
                    </a:lnL>
                    <a:lnR>
                      <a:noFill/>
                    </a:lnR>
                    <a:lnT>
                      <a:noFill/>
                    </a:lnT>
                    <a:lnB>
                      <a:noFill/>
                    </a:lnB>
                    <a:noFill/>
                  </a:tcPr>
                </a:tc>
                <a:extLst>
                  <a:ext uri="{0D108BD9-81ED-4DB2-BD59-A6C34878D82A}">
                    <a16:rowId xmlns:a16="http://schemas.microsoft.com/office/drawing/2014/main" val="2271506141"/>
                  </a:ext>
                </a:extLst>
              </a:tr>
              <a:tr h="0">
                <a:tc>
                  <a:txBody>
                    <a:bodyPr/>
                    <a:lstStyle/>
                    <a:p>
                      <a:pPr>
                        <a:buNone/>
                      </a:pPr>
                      <a:r>
                        <a:rPr lang="en-GB"/>
                        <a:t>Method 1: repo micro-history (tags/commits) as archive</a:t>
                      </a:r>
                    </a:p>
                  </a:txBody>
                  <a:tcPr anchor="ctr">
                    <a:lnL>
                      <a:noFill/>
                    </a:lnL>
                    <a:lnR>
                      <a:noFill/>
                    </a:lnR>
                    <a:lnT>
                      <a:noFill/>
                    </a:lnT>
                    <a:lnB>
                      <a:noFill/>
                    </a:lnB>
                    <a:noFill/>
                  </a:tcPr>
                </a:tc>
                <a:tc>
                  <a:txBody>
                    <a:bodyPr/>
                    <a:lstStyle/>
                    <a:p>
                      <a:pPr>
                        <a:buNone/>
                      </a:pPr>
                      <a:r>
                        <a:rPr lang="ja-JP" altLang="en-US"/>
                        <a:t>方法</a:t>
                      </a:r>
                      <a:r>
                        <a:rPr lang="en-US" altLang="ja-JP"/>
                        <a:t>①</a:t>
                      </a:r>
                      <a:r>
                        <a:rPr lang="ja-JP" altLang="en-US"/>
                        <a:t>：リポジトリ小史（タグ／コミット）をアーカイブ化</a:t>
                      </a:r>
                    </a:p>
                  </a:txBody>
                  <a:tcPr anchor="ctr">
                    <a:lnL>
                      <a:noFill/>
                    </a:lnL>
                    <a:lnR>
                      <a:noFill/>
                    </a:lnR>
                    <a:lnT>
                      <a:noFill/>
                    </a:lnT>
                    <a:lnB>
                      <a:noFill/>
                    </a:lnB>
                    <a:noFill/>
                  </a:tcPr>
                </a:tc>
                <a:extLst>
                  <a:ext uri="{0D108BD9-81ED-4DB2-BD59-A6C34878D82A}">
                    <a16:rowId xmlns:a16="http://schemas.microsoft.com/office/drawing/2014/main" val="697985994"/>
                  </a:ext>
                </a:extLst>
              </a:tr>
              <a:tr h="0">
                <a:tc>
                  <a:txBody>
                    <a:bodyPr/>
                    <a:lstStyle/>
                    <a:p>
                      <a:pPr>
                        <a:buNone/>
                      </a:pPr>
                      <a:r>
                        <a:rPr lang="en-GB"/>
                        <a:t>Method 2: software/code studies (affordances, constraints)</a:t>
                      </a:r>
                    </a:p>
                  </a:txBody>
                  <a:tcPr anchor="ctr">
                    <a:lnL>
                      <a:noFill/>
                    </a:lnL>
                    <a:lnR>
                      <a:noFill/>
                    </a:lnR>
                    <a:lnT>
                      <a:noFill/>
                    </a:lnT>
                    <a:lnB>
                      <a:noFill/>
                    </a:lnB>
                    <a:noFill/>
                  </a:tcPr>
                </a:tc>
                <a:tc>
                  <a:txBody>
                    <a:bodyPr/>
                    <a:lstStyle/>
                    <a:p>
                      <a:pPr>
                        <a:buNone/>
                      </a:pPr>
                      <a:r>
                        <a:rPr lang="ja-JP" altLang="en-US"/>
                        <a:t>方法</a:t>
                      </a:r>
                      <a:r>
                        <a:rPr lang="en-US" altLang="ja-JP"/>
                        <a:t>②</a:t>
                      </a:r>
                      <a:r>
                        <a:rPr lang="ja-JP" altLang="en-US"/>
                        <a:t>：ソフトウェア／コード研究（可能性と制約）</a:t>
                      </a:r>
                    </a:p>
                  </a:txBody>
                  <a:tcPr anchor="ctr">
                    <a:lnL>
                      <a:noFill/>
                    </a:lnL>
                    <a:lnR>
                      <a:noFill/>
                    </a:lnR>
                    <a:lnT>
                      <a:noFill/>
                    </a:lnT>
                    <a:lnB>
                      <a:noFill/>
                    </a:lnB>
                    <a:noFill/>
                  </a:tcPr>
                </a:tc>
                <a:extLst>
                  <a:ext uri="{0D108BD9-81ED-4DB2-BD59-A6C34878D82A}">
                    <a16:rowId xmlns:a16="http://schemas.microsoft.com/office/drawing/2014/main" val="524522759"/>
                  </a:ext>
                </a:extLst>
              </a:tr>
              <a:tr h="0">
                <a:tc>
                  <a:txBody>
                    <a:bodyPr/>
                    <a:lstStyle/>
                    <a:p>
                      <a:pPr>
                        <a:buNone/>
                      </a:pPr>
                      <a:r>
                        <a:rPr lang="en-GB"/>
                        <a:t>Plus: interviews with tool developers + users</a:t>
                      </a:r>
                    </a:p>
                  </a:txBody>
                  <a:tcPr anchor="ctr">
                    <a:lnL>
                      <a:noFill/>
                    </a:lnL>
                    <a:lnR>
                      <a:noFill/>
                    </a:lnR>
                    <a:lnT>
                      <a:noFill/>
                    </a:lnT>
                    <a:lnB>
                      <a:noFill/>
                    </a:lnB>
                    <a:noFill/>
                  </a:tcPr>
                </a:tc>
                <a:tc>
                  <a:txBody>
                    <a:bodyPr/>
                    <a:lstStyle/>
                    <a:p>
                      <a:pPr>
                        <a:buNone/>
                      </a:pPr>
                      <a:r>
                        <a:rPr lang="ja-JP" altLang="en-US"/>
                        <a:t>追加：開発者・利用者へのインタビュー</a:t>
                      </a:r>
                    </a:p>
                  </a:txBody>
                  <a:tcPr anchor="ctr">
                    <a:lnL>
                      <a:noFill/>
                    </a:lnL>
                    <a:lnR>
                      <a:noFill/>
                    </a:lnR>
                    <a:lnT>
                      <a:noFill/>
                    </a:lnT>
                    <a:lnB>
                      <a:noFill/>
                    </a:lnB>
                    <a:noFill/>
                  </a:tcPr>
                </a:tc>
                <a:extLst>
                  <a:ext uri="{0D108BD9-81ED-4DB2-BD59-A6C34878D82A}">
                    <a16:rowId xmlns:a16="http://schemas.microsoft.com/office/drawing/2014/main" val="841710637"/>
                  </a:ext>
                </a:extLst>
              </a:tr>
              <a:tr h="0">
                <a:tc>
                  <a:txBody>
                    <a:bodyPr/>
                    <a:lstStyle/>
                    <a:p>
                      <a:pPr>
                        <a:buNone/>
                      </a:pPr>
                      <a:r>
                        <a:rPr lang="en-GB"/>
                        <a:t>Contribution: MT as grassroots infrastructure + governance lens</a:t>
                      </a:r>
                    </a:p>
                  </a:txBody>
                  <a:tcPr anchor="ctr">
                    <a:lnL>
                      <a:noFill/>
                    </a:lnL>
                    <a:lnR>
                      <a:noFill/>
                    </a:lnR>
                    <a:lnT>
                      <a:noFill/>
                    </a:lnT>
                    <a:lnB>
                      <a:noFill/>
                    </a:lnB>
                    <a:noFill/>
                  </a:tcPr>
                </a:tc>
                <a:tc>
                  <a:txBody>
                    <a:bodyPr/>
                    <a:lstStyle/>
                    <a:p>
                      <a:pPr>
                        <a:buNone/>
                      </a:pPr>
                      <a:r>
                        <a:rPr lang="ja-JP" altLang="en-US"/>
                        <a:t>貢献：草の根インフラとしての翻訳＋統治の視点</a:t>
                      </a:r>
                    </a:p>
                  </a:txBody>
                  <a:tcPr anchor="ctr">
                    <a:lnL>
                      <a:noFill/>
                    </a:lnL>
                    <a:lnR>
                      <a:noFill/>
                    </a:lnR>
                    <a:lnT>
                      <a:noFill/>
                    </a:lnT>
                    <a:lnB>
                      <a:noFill/>
                    </a:lnB>
                    <a:noFill/>
                  </a:tcPr>
                </a:tc>
                <a:extLst>
                  <a:ext uri="{0D108BD9-81ED-4DB2-BD59-A6C34878D82A}">
                    <a16:rowId xmlns:a16="http://schemas.microsoft.com/office/drawing/2014/main" val="3468683907"/>
                  </a:ext>
                </a:extLst>
              </a:tr>
              <a:tr h="0">
                <a:tc>
                  <a:txBody>
                    <a:bodyPr/>
                    <a:lstStyle/>
                    <a:p>
                      <a:pPr>
                        <a:buNone/>
                      </a:pPr>
                      <a:r>
                        <a:rPr lang="en-GB"/>
                        <a:t>Link to platform cultures: streamers as informal mediators</a:t>
                      </a:r>
                    </a:p>
                  </a:txBody>
                  <a:tcPr anchor="ctr">
                    <a:lnL>
                      <a:noFill/>
                    </a:lnL>
                    <a:lnR>
                      <a:noFill/>
                    </a:lnR>
                    <a:lnT>
                      <a:noFill/>
                    </a:lnT>
                    <a:lnB>
                      <a:noFill/>
                    </a:lnB>
                    <a:noFill/>
                  </a:tcPr>
                </a:tc>
                <a:tc>
                  <a:txBody>
                    <a:bodyPr/>
                    <a:lstStyle/>
                    <a:p>
                      <a:pPr>
                        <a:buNone/>
                      </a:pPr>
                      <a:r>
                        <a:rPr lang="ja-JP" altLang="en-US"/>
                        <a:t>接続：配信者＝非公式の媒介者</a:t>
                      </a:r>
                    </a:p>
                  </a:txBody>
                  <a:tcPr anchor="ctr">
                    <a:lnL>
                      <a:noFill/>
                    </a:lnL>
                    <a:lnR>
                      <a:noFill/>
                    </a:lnR>
                    <a:lnT>
                      <a:noFill/>
                    </a:lnT>
                    <a:lnB>
                      <a:noFill/>
                    </a:lnB>
                    <a:noFill/>
                  </a:tcPr>
                </a:tc>
                <a:extLst>
                  <a:ext uri="{0D108BD9-81ED-4DB2-BD59-A6C34878D82A}">
                    <a16:rowId xmlns:a16="http://schemas.microsoft.com/office/drawing/2014/main" val="1126319114"/>
                  </a:ext>
                </a:extLst>
              </a:tr>
            </a:tbl>
          </a:graphicData>
        </a:graphic>
      </p:graphicFrame>
      <p:sp>
        <p:nvSpPr>
          <p:cNvPr id="4" name="Footer Placeholder 3">
            <a:extLst>
              <a:ext uri="{FF2B5EF4-FFF2-40B4-BE49-F238E27FC236}">
                <a16:creationId xmlns:a16="http://schemas.microsoft.com/office/drawing/2014/main" id="{E226BE12-1770-0F35-EAFA-BEAA48BD30CD}"/>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dirty="0"/>
          </a:p>
        </p:txBody>
      </p:sp>
    </p:spTree>
    <p:extLst>
      <p:ext uri="{BB962C8B-B14F-4D97-AF65-F5344CB8AC3E}">
        <p14:creationId xmlns:p14="http://schemas.microsoft.com/office/powerpoint/2010/main" val="2194634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B1E89-9955-5CB3-442B-537C02BC0343}"/>
              </a:ext>
            </a:extLst>
          </p:cNvPr>
          <p:cNvSpPr>
            <a:spLocks noGrp="1"/>
          </p:cNvSpPr>
          <p:nvPr>
            <p:ph type="title"/>
          </p:nvPr>
        </p:nvSpPr>
        <p:spPr/>
        <p:txBody>
          <a:bodyPr>
            <a:normAutofit/>
          </a:bodyPr>
          <a:lstStyle/>
          <a:p>
            <a:r>
              <a:rPr lang="en-GB" b="1" dirty="0"/>
              <a:t> What we’re especially looking for / </a:t>
            </a:r>
            <a:r>
              <a:rPr lang="ja-JP" altLang="en-US" b="1"/>
              <a:t>特に求めているテーマ</a:t>
            </a:r>
            <a:endParaRPr lang="en-US" dirty="0"/>
          </a:p>
        </p:txBody>
      </p:sp>
      <p:sp>
        <p:nvSpPr>
          <p:cNvPr id="4" name="Footer Placeholder 3">
            <a:extLst>
              <a:ext uri="{FF2B5EF4-FFF2-40B4-BE49-F238E27FC236}">
                <a16:creationId xmlns:a16="http://schemas.microsoft.com/office/drawing/2014/main" id="{AFE50990-E080-A273-C823-C1199E6D5E5D}"/>
              </a:ext>
            </a:extLst>
          </p:cNvPr>
          <p:cNvSpPr>
            <a:spLocks noGrp="1"/>
          </p:cNvSpPr>
          <p:nvPr>
            <p:ph type="ftr" sz="quarter" idx="11"/>
          </p:nvPr>
        </p:nvSpPr>
        <p:spPr/>
        <p:txBody>
          <a:bodyPr/>
          <a:lstStyle/>
          <a:p>
            <a:r>
              <a:rPr lang="en-US"/>
              <a:t>Contact: william.huber@falmouth.ac.uk - Even a rough idea is welcome.
 </a:t>
            </a:r>
            <a:r>
              <a:rPr lang="ja-JP" altLang="en-US"/>
              <a:t>連絡先：</a:t>
            </a:r>
            <a:r>
              <a:rPr lang="en-US"/>
              <a:t>william.huber@falmouth.ac.uk - </a:t>
            </a:r>
            <a:r>
              <a:rPr lang="ja-JP" altLang="en-US"/>
              <a:t>ラフなアイデアでも歓迎です。</a:t>
            </a:r>
            <a:endParaRPr lang="en-US" dirty="0"/>
          </a:p>
        </p:txBody>
      </p:sp>
      <p:graphicFrame>
        <p:nvGraphicFramePr>
          <p:cNvPr id="8" name="Content Placeholder 7">
            <a:extLst>
              <a:ext uri="{FF2B5EF4-FFF2-40B4-BE49-F238E27FC236}">
                <a16:creationId xmlns:a16="http://schemas.microsoft.com/office/drawing/2014/main" id="{B77A3C9B-7003-4F64-392D-88477073132A}"/>
              </a:ext>
            </a:extLst>
          </p:cNvPr>
          <p:cNvGraphicFramePr>
            <a:graphicFrameLocks noGrp="1"/>
          </p:cNvGraphicFramePr>
          <p:nvPr>
            <p:ph idx="1"/>
            <p:extLst>
              <p:ext uri="{D42A27DB-BD31-4B8C-83A1-F6EECF244321}">
                <p14:modId xmlns:p14="http://schemas.microsoft.com/office/powerpoint/2010/main" val="3925839922"/>
              </p:ext>
            </p:extLst>
          </p:nvPr>
        </p:nvGraphicFramePr>
        <p:xfrm>
          <a:off x="1546874" y="1776914"/>
          <a:ext cx="9098252" cy="4125804"/>
        </p:xfrm>
        <a:graphic>
          <a:graphicData uri="http://schemas.openxmlformats.org/drawingml/2006/table">
            <a:tbl>
              <a:tblPr/>
              <a:tblGrid>
                <a:gridCol w="4549126">
                  <a:extLst>
                    <a:ext uri="{9D8B030D-6E8A-4147-A177-3AD203B41FA5}">
                      <a16:colId xmlns:a16="http://schemas.microsoft.com/office/drawing/2014/main" val="1565532331"/>
                    </a:ext>
                  </a:extLst>
                </a:gridCol>
                <a:gridCol w="4549126">
                  <a:extLst>
                    <a:ext uri="{9D8B030D-6E8A-4147-A177-3AD203B41FA5}">
                      <a16:colId xmlns:a16="http://schemas.microsoft.com/office/drawing/2014/main" val="2525604298"/>
                    </a:ext>
                  </a:extLst>
                </a:gridCol>
              </a:tblGrid>
              <a:tr h="316461">
                <a:tc>
                  <a:txBody>
                    <a:bodyPr/>
                    <a:lstStyle/>
                    <a:p>
                      <a:pPr>
                        <a:buNone/>
                      </a:pPr>
                      <a:r>
                        <a:rPr lang="en-GB" sz="1600" b="1"/>
                        <a:t>We’re especially seeking chapters on:</a:t>
                      </a:r>
                      <a:endParaRPr lang="en-GB" sz="1600"/>
                    </a:p>
                  </a:txBody>
                  <a:tcPr marL="79115" marR="79115" marT="39558" marB="39558" anchor="ctr">
                    <a:lnL>
                      <a:noFill/>
                    </a:lnL>
                    <a:lnR>
                      <a:noFill/>
                    </a:lnR>
                    <a:lnT>
                      <a:noFill/>
                    </a:lnT>
                    <a:lnB>
                      <a:noFill/>
                    </a:lnB>
                    <a:noFill/>
                  </a:tcPr>
                </a:tc>
                <a:tc>
                  <a:txBody>
                    <a:bodyPr/>
                    <a:lstStyle/>
                    <a:p>
                      <a:pPr>
                        <a:buNone/>
                      </a:pPr>
                      <a:r>
                        <a:rPr lang="ja-JP" altLang="en-US" sz="1600" b="1"/>
                        <a:t>特に求めている章テーマ：</a:t>
                      </a:r>
                      <a:endParaRPr lang="ja-JP" altLang="en-US" sz="1600"/>
                    </a:p>
                  </a:txBody>
                  <a:tcPr marL="79115" marR="79115" marT="39558" marB="39558" anchor="ctr">
                    <a:lnL>
                      <a:noFill/>
                    </a:lnL>
                    <a:lnR>
                      <a:noFill/>
                    </a:lnR>
                    <a:lnT>
                      <a:noFill/>
                    </a:lnT>
                    <a:lnB>
                      <a:noFill/>
                    </a:lnB>
                    <a:noFill/>
                  </a:tcPr>
                </a:tc>
                <a:extLst>
                  <a:ext uri="{0D108BD9-81ED-4DB2-BD59-A6C34878D82A}">
                    <a16:rowId xmlns:a16="http://schemas.microsoft.com/office/drawing/2014/main" val="4114479004"/>
                  </a:ext>
                </a:extLst>
              </a:tr>
              <a:tr h="316461">
                <a:tc>
                  <a:txBody>
                    <a:bodyPr/>
                    <a:lstStyle/>
                    <a:p>
                      <a:pPr>
                        <a:buNone/>
                      </a:pPr>
                      <a:r>
                        <a:rPr lang="en-GB" sz="1600"/>
                        <a:t>JP-side production histories &amp; localisation labour</a:t>
                      </a:r>
                    </a:p>
                  </a:txBody>
                  <a:tcPr marL="79115" marR="79115" marT="39558" marB="39558" anchor="ctr">
                    <a:lnL>
                      <a:noFill/>
                    </a:lnL>
                    <a:lnR>
                      <a:noFill/>
                    </a:lnR>
                    <a:lnT>
                      <a:noFill/>
                    </a:lnT>
                    <a:lnB>
                      <a:noFill/>
                    </a:lnB>
                    <a:noFill/>
                  </a:tcPr>
                </a:tc>
                <a:tc>
                  <a:txBody>
                    <a:bodyPr/>
                    <a:lstStyle/>
                    <a:p>
                      <a:pPr>
                        <a:buNone/>
                      </a:pPr>
                      <a:r>
                        <a:rPr lang="ja-JP" altLang="en-US" sz="1600"/>
                        <a:t>日本側の制作史／ローカライズ労働</a:t>
                      </a:r>
                    </a:p>
                  </a:txBody>
                  <a:tcPr marL="79115" marR="79115" marT="39558" marB="39558" anchor="ctr">
                    <a:lnL>
                      <a:noFill/>
                    </a:lnL>
                    <a:lnR>
                      <a:noFill/>
                    </a:lnR>
                    <a:lnT>
                      <a:noFill/>
                    </a:lnT>
                    <a:lnB>
                      <a:noFill/>
                    </a:lnB>
                    <a:noFill/>
                  </a:tcPr>
                </a:tc>
                <a:extLst>
                  <a:ext uri="{0D108BD9-81ED-4DB2-BD59-A6C34878D82A}">
                    <a16:rowId xmlns:a16="http://schemas.microsoft.com/office/drawing/2014/main" val="4103244706"/>
                  </a:ext>
                </a:extLst>
              </a:tr>
              <a:tr h="553807">
                <a:tc>
                  <a:txBody>
                    <a:bodyPr/>
                    <a:lstStyle/>
                    <a:p>
                      <a:pPr>
                        <a:buNone/>
                      </a:pPr>
                      <a:r>
                        <a:rPr lang="en-GB" sz="1600"/>
                        <a:t>Governance &amp; moderation across regions (JP/NA/EU/KR/CN)</a:t>
                      </a:r>
                    </a:p>
                  </a:txBody>
                  <a:tcPr marL="79115" marR="79115" marT="39558" marB="39558" anchor="ctr">
                    <a:lnL>
                      <a:noFill/>
                    </a:lnL>
                    <a:lnR>
                      <a:noFill/>
                    </a:lnR>
                    <a:lnT>
                      <a:noFill/>
                    </a:lnT>
                    <a:lnB>
                      <a:noFill/>
                    </a:lnB>
                    <a:noFill/>
                  </a:tcPr>
                </a:tc>
                <a:tc>
                  <a:txBody>
                    <a:bodyPr/>
                    <a:lstStyle/>
                    <a:p>
                      <a:pPr>
                        <a:buNone/>
                      </a:pPr>
                      <a:r>
                        <a:rPr lang="ja-JP" altLang="en-US" sz="1600"/>
                        <a:t>地域別の統治／モデレーション比較（日米欧韓中）</a:t>
                      </a:r>
                    </a:p>
                  </a:txBody>
                  <a:tcPr marL="79115" marR="79115" marT="39558" marB="39558" anchor="ctr">
                    <a:lnL>
                      <a:noFill/>
                    </a:lnL>
                    <a:lnR>
                      <a:noFill/>
                    </a:lnR>
                    <a:lnT>
                      <a:noFill/>
                    </a:lnT>
                    <a:lnB>
                      <a:noFill/>
                    </a:lnB>
                    <a:noFill/>
                  </a:tcPr>
                </a:tc>
                <a:extLst>
                  <a:ext uri="{0D108BD9-81ED-4DB2-BD59-A6C34878D82A}">
                    <a16:rowId xmlns:a16="http://schemas.microsoft.com/office/drawing/2014/main" val="1133658779"/>
                  </a:ext>
                </a:extLst>
              </a:tr>
              <a:tr h="553807">
                <a:tc>
                  <a:txBody>
                    <a:bodyPr/>
                    <a:lstStyle/>
                    <a:p>
                      <a:pPr>
                        <a:buNone/>
                      </a:pPr>
                      <a:r>
                        <a:rPr lang="en-GB" sz="1600" dirty="0"/>
                        <a:t>Platform cultures: streaming, creators, influencer economies</a:t>
                      </a:r>
                    </a:p>
                  </a:txBody>
                  <a:tcPr marL="79115" marR="79115" marT="39558" marB="39558" anchor="ctr">
                    <a:lnL>
                      <a:noFill/>
                    </a:lnL>
                    <a:lnR>
                      <a:noFill/>
                    </a:lnR>
                    <a:lnT>
                      <a:noFill/>
                    </a:lnT>
                    <a:lnB>
                      <a:noFill/>
                    </a:lnB>
                    <a:noFill/>
                  </a:tcPr>
                </a:tc>
                <a:tc>
                  <a:txBody>
                    <a:bodyPr/>
                    <a:lstStyle/>
                    <a:p>
                      <a:pPr>
                        <a:buNone/>
                      </a:pPr>
                      <a:r>
                        <a:rPr lang="ja-JP" altLang="en-US" sz="1600"/>
                        <a:t>プラットフォーム文化：配信・クリエイター・インフルエンサー</a:t>
                      </a:r>
                    </a:p>
                  </a:txBody>
                  <a:tcPr marL="79115" marR="79115" marT="39558" marB="39558" anchor="ctr">
                    <a:lnL>
                      <a:noFill/>
                    </a:lnL>
                    <a:lnR>
                      <a:noFill/>
                    </a:lnR>
                    <a:lnT>
                      <a:noFill/>
                    </a:lnT>
                    <a:lnB>
                      <a:noFill/>
                    </a:lnB>
                    <a:noFill/>
                  </a:tcPr>
                </a:tc>
                <a:extLst>
                  <a:ext uri="{0D108BD9-81ED-4DB2-BD59-A6C34878D82A}">
                    <a16:rowId xmlns:a16="http://schemas.microsoft.com/office/drawing/2014/main" val="260276572"/>
                  </a:ext>
                </a:extLst>
              </a:tr>
              <a:tr h="316461">
                <a:tc>
                  <a:txBody>
                    <a:bodyPr/>
                    <a:lstStyle/>
                    <a:p>
                      <a:pPr>
                        <a:buNone/>
                      </a:pPr>
                      <a:r>
                        <a:rPr lang="en-GB" sz="1600" dirty="0"/>
                        <a:t>Preservation &amp; historiography of versioned worlds</a:t>
                      </a:r>
                    </a:p>
                  </a:txBody>
                  <a:tcPr marL="79115" marR="79115" marT="39558" marB="39558" anchor="ctr">
                    <a:lnL>
                      <a:noFill/>
                    </a:lnL>
                    <a:lnR>
                      <a:noFill/>
                    </a:lnR>
                    <a:lnT>
                      <a:noFill/>
                    </a:lnT>
                    <a:lnB>
                      <a:noFill/>
                    </a:lnB>
                    <a:noFill/>
                  </a:tcPr>
                </a:tc>
                <a:tc>
                  <a:txBody>
                    <a:bodyPr/>
                    <a:lstStyle/>
                    <a:p>
                      <a:pPr>
                        <a:buNone/>
                      </a:pPr>
                      <a:r>
                        <a:rPr lang="ja-JP" altLang="en-US" sz="1600"/>
                        <a:t>版管理された世界の保存／史叙</a:t>
                      </a:r>
                    </a:p>
                  </a:txBody>
                  <a:tcPr marL="79115" marR="79115" marT="39558" marB="39558" anchor="ctr">
                    <a:lnL>
                      <a:noFill/>
                    </a:lnL>
                    <a:lnR>
                      <a:noFill/>
                    </a:lnR>
                    <a:lnT>
                      <a:noFill/>
                    </a:lnT>
                    <a:lnB>
                      <a:noFill/>
                    </a:lnB>
                    <a:noFill/>
                  </a:tcPr>
                </a:tc>
                <a:extLst>
                  <a:ext uri="{0D108BD9-81ED-4DB2-BD59-A6C34878D82A}">
                    <a16:rowId xmlns:a16="http://schemas.microsoft.com/office/drawing/2014/main" val="3742461980"/>
                  </a:ext>
                </a:extLst>
              </a:tr>
              <a:tr h="553807">
                <a:tc>
                  <a:txBody>
                    <a:bodyPr/>
                    <a:lstStyle/>
                    <a:p>
                      <a:pPr>
                        <a:buNone/>
                      </a:pPr>
                      <a:r>
                        <a:rPr lang="en-GB" sz="1600"/>
                        <a:t>AI tooling in live ops (QA, CM, translation, automation)</a:t>
                      </a:r>
                    </a:p>
                  </a:txBody>
                  <a:tcPr marL="79115" marR="79115" marT="39558" marB="39558" anchor="ctr">
                    <a:lnL>
                      <a:noFill/>
                    </a:lnL>
                    <a:lnR>
                      <a:noFill/>
                    </a:lnR>
                    <a:lnT>
                      <a:noFill/>
                    </a:lnT>
                    <a:lnB>
                      <a:noFill/>
                    </a:lnB>
                    <a:noFill/>
                  </a:tcPr>
                </a:tc>
                <a:tc>
                  <a:txBody>
                    <a:bodyPr/>
                    <a:lstStyle/>
                    <a:p>
                      <a:pPr>
                        <a:buNone/>
                      </a:pPr>
                      <a:r>
                        <a:rPr lang="ja-JP" altLang="en-US" sz="1600"/>
                        <a:t>ライブ運用</a:t>
                      </a:r>
                      <a:r>
                        <a:rPr lang="en-US" altLang="ja-JP" sz="1600"/>
                        <a:t>×</a:t>
                      </a:r>
                      <a:r>
                        <a:rPr lang="en-GB" sz="1600"/>
                        <a:t>AI（QA、</a:t>
                      </a:r>
                      <a:r>
                        <a:rPr lang="ja-JP" altLang="en-US" sz="1600"/>
                        <a:t>運営、翻訳、自動化）</a:t>
                      </a:r>
                    </a:p>
                  </a:txBody>
                  <a:tcPr marL="79115" marR="79115" marT="39558" marB="39558" anchor="ctr">
                    <a:lnL>
                      <a:noFill/>
                    </a:lnL>
                    <a:lnR>
                      <a:noFill/>
                    </a:lnR>
                    <a:lnT>
                      <a:noFill/>
                    </a:lnT>
                    <a:lnB>
                      <a:noFill/>
                    </a:lnB>
                    <a:noFill/>
                  </a:tcPr>
                </a:tc>
                <a:extLst>
                  <a:ext uri="{0D108BD9-81ED-4DB2-BD59-A6C34878D82A}">
                    <a16:rowId xmlns:a16="http://schemas.microsoft.com/office/drawing/2014/main" val="2142834879"/>
                  </a:ext>
                </a:extLst>
              </a:tr>
              <a:tr h="553807">
                <a:tc>
                  <a:txBody>
                    <a:bodyPr/>
                    <a:lstStyle/>
                    <a:p>
                      <a:pPr>
                        <a:buNone/>
                      </a:pPr>
                      <a:r>
                        <a:rPr lang="en-GB" sz="1600" b="1"/>
                        <a:t>Interested? Please talk to me after / email me.</a:t>
                      </a:r>
                      <a:endParaRPr lang="en-GB" sz="1600"/>
                    </a:p>
                  </a:txBody>
                  <a:tcPr marL="79115" marR="79115" marT="39558" marB="39558" anchor="ctr">
                    <a:lnL>
                      <a:noFill/>
                    </a:lnL>
                    <a:lnR>
                      <a:noFill/>
                    </a:lnR>
                    <a:lnT>
                      <a:noFill/>
                    </a:lnT>
                    <a:lnB>
                      <a:noFill/>
                    </a:lnB>
                    <a:noFill/>
                  </a:tcPr>
                </a:tc>
                <a:tc>
                  <a:txBody>
                    <a:bodyPr/>
                    <a:lstStyle/>
                    <a:p>
                      <a:pPr>
                        <a:buNone/>
                      </a:pPr>
                      <a:r>
                        <a:rPr lang="ja-JP" altLang="en-US" sz="1600" b="1"/>
                        <a:t>関心があれば、終了後に声をかけてください／メール歓迎です。</a:t>
                      </a:r>
                      <a:endParaRPr lang="ja-JP" altLang="en-US" sz="1600"/>
                    </a:p>
                  </a:txBody>
                  <a:tcPr marL="79115" marR="79115" marT="39558" marB="39558" anchor="ctr">
                    <a:lnL>
                      <a:noFill/>
                    </a:lnL>
                    <a:lnR>
                      <a:noFill/>
                    </a:lnR>
                    <a:lnT>
                      <a:noFill/>
                    </a:lnT>
                    <a:lnB>
                      <a:noFill/>
                    </a:lnB>
                    <a:noFill/>
                  </a:tcPr>
                </a:tc>
                <a:extLst>
                  <a:ext uri="{0D108BD9-81ED-4DB2-BD59-A6C34878D82A}">
                    <a16:rowId xmlns:a16="http://schemas.microsoft.com/office/drawing/2014/main" val="112849524"/>
                  </a:ext>
                </a:extLst>
              </a:tr>
              <a:tr h="316461">
                <a:tc>
                  <a:txBody>
                    <a:bodyPr/>
                    <a:lstStyle/>
                    <a:p>
                      <a:pPr>
                        <a:buNone/>
                      </a:pPr>
                      <a:r>
                        <a:rPr lang="en-GB" sz="1600" b="1"/>
                        <a:t>Contact:</a:t>
                      </a:r>
                      <a:r>
                        <a:rPr lang="en-GB" sz="1600"/>
                        <a:t> william.huber@falmouth.ac.uk</a:t>
                      </a:r>
                    </a:p>
                  </a:txBody>
                  <a:tcPr marL="79115" marR="79115" marT="39558" marB="39558" anchor="ctr">
                    <a:lnL>
                      <a:noFill/>
                    </a:lnL>
                    <a:lnR>
                      <a:noFill/>
                    </a:lnR>
                    <a:lnT>
                      <a:noFill/>
                    </a:lnT>
                    <a:lnB>
                      <a:noFill/>
                    </a:lnB>
                    <a:noFill/>
                  </a:tcPr>
                </a:tc>
                <a:tc>
                  <a:txBody>
                    <a:bodyPr/>
                    <a:lstStyle/>
                    <a:p>
                      <a:pPr>
                        <a:buNone/>
                      </a:pPr>
                      <a:r>
                        <a:rPr lang="ja-JP" altLang="en-US" sz="1600"/>
                        <a:t>**連絡先：**</a:t>
                      </a:r>
                      <a:r>
                        <a:rPr lang="en-GB" sz="1600"/>
                        <a:t>william.huber@falmouth.ac.uk</a:t>
                      </a:r>
                    </a:p>
                  </a:txBody>
                  <a:tcPr marL="79115" marR="79115" marT="39558" marB="39558" anchor="ctr">
                    <a:lnL>
                      <a:noFill/>
                    </a:lnL>
                    <a:lnR>
                      <a:noFill/>
                    </a:lnR>
                    <a:lnT>
                      <a:noFill/>
                    </a:lnT>
                    <a:lnB>
                      <a:noFill/>
                    </a:lnB>
                    <a:noFill/>
                  </a:tcPr>
                </a:tc>
                <a:extLst>
                  <a:ext uri="{0D108BD9-81ED-4DB2-BD59-A6C34878D82A}">
                    <a16:rowId xmlns:a16="http://schemas.microsoft.com/office/drawing/2014/main" val="895960573"/>
                  </a:ext>
                </a:extLst>
              </a:tr>
              <a:tr h="553807">
                <a:tc>
                  <a:txBody>
                    <a:bodyPr/>
                    <a:lstStyle/>
                    <a:p>
                      <a:pPr>
                        <a:buNone/>
                      </a:pPr>
                      <a:r>
                        <a:rPr lang="en-GB" sz="1600" dirty="0"/>
                        <a:t>Long-running games persist by being repeatedly remade.</a:t>
                      </a:r>
                    </a:p>
                  </a:txBody>
                  <a:tcPr marL="79115" marR="79115" marT="39558" marB="39558" anchor="ctr">
                    <a:lnL>
                      <a:noFill/>
                    </a:lnL>
                    <a:lnR>
                      <a:noFill/>
                    </a:lnR>
                    <a:lnT>
                      <a:noFill/>
                    </a:lnT>
                    <a:lnB>
                      <a:noFill/>
                    </a:lnB>
                    <a:noFill/>
                  </a:tcPr>
                </a:tc>
                <a:tc>
                  <a:txBody>
                    <a:bodyPr/>
                    <a:lstStyle/>
                    <a:p>
                      <a:pPr>
                        <a:buNone/>
                      </a:pPr>
                      <a:r>
                        <a:rPr lang="ja-JP" altLang="en-US" sz="1600"/>
                        <a:t>長期運用ゲームは「反復的な作り直し」で持続する。</a:t>
                      </a:r>
                    </a:p>
                  </a:txBody>
                  <a:tcPr marL="79115" marR="79115" marT="39558" marB="39558" anchor="ctr">
                    <a:lnL>
                      <a:noFill/>
                    </a:lnL>
                    <a:lnR>
                      <a:noFill/>
                    </a:lnR>
                    <a:lnT>
                      <a:noFill/>
                    </a:lnT>
                    <a:lnB>
                      <a:noFill/>
                    </a:lnB>
                    <a:noFill/>
                  </a:tcPr>
                </a:tc>
                <a:extLst>
                  <a:ext uri="{0D108BD9-81ED-4DB2-BD59-A6C34878D82A}">
                    <a16:rowId xmlns:a16="http://schemas.microsoft.com/office/drawing/2014/main" val="1648863600"/>
                  </a:ext>
                </a:extLst>
              </a:tr>
            </a:tbl>
          </a:graphicData>
        </a:graphic>
      </p:graphicFrame>
    </p:spTree>
    <p:extLst>
      <p:ext uri="{BB962C8B-B14F-4D97-AF65-F5344CB8AC3E}">
        <p14:creationId xmlns:p14="http://schemas.microsoft.com/office/powerpoint/2010/main" val="19466760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142</TotalTime>
  <Words>4345</Words>
  <Application>Microsoft Macintosh PowerPoint</Application>
  <PresentationFormat>Widescreen</PresentationFormat>
  <Paragraphs>286</Paragraphs>
  <Slides>13</Slides>
  <Notes>12</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Aptos</vt:lpstr>
      <vt:lpstr>Aptos Display</vt:lpstr>
      <vt:lpstr>Arial</vt:lpstr>
      <vt:lpstr>Office Theme</vt:lpstr>
      <vt:lpstr>PowerPoint Presentation</vt:lpstr>
      <vt:lpstr>What this session is for / このセッションの目的</vt:lpstr>
      <vt:lpstr>The object won’t sit still / 対象は「固定」しない</vt:lpstr>
      <vt:lpstr>After the MMO boom / MMOブーム以後</vt:lpstr>
      <vt:lpstr>Why FFXIV? / なぜFFXIVか</vt:lpstr>
      <vt:lpstr>Core intervention / 中核的主張</vt:lpstr>
      <vt:lpstr>What the volume bridges / 本書が架橋するもの</vt:lpstr>
      <vt:lpstr>Theme clusters / 章テーマ（クラスター）</vt:lpstr>
      <vt:lpstr>My chapter question / 私の章の問い</vt:lpstr>
      <vt:lpstr>Official tools vs mods / 公式ツールとMOD</vt:lpstr>
      <vt:lpstr>PowerPoint Presentation</vt:lpstr>
      <vt:lpstr>My chapter: method &amp; contribution / 私の章：方法と貢献</vt:lpstr>
      <vt:lpstr> What we’re especially looking for / 特に求めているテーマ</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William Huber</dc:creator>
  <cp:lastModifiedBy>William Huber</cp:lastModifiedBy>
  <cp:revision>1</cp:revision>
  <dcterms:created xsi:type="dcterms:W3CDTF">2026-02-20T09:02:31Z</dcterms:created>
  <dcterms:modified xsi:type="dcterms:W3CDTF">2026-02-20T11:24:32Z</dcterms:modified>
</cp:coreProperties>
</file>